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7" r:id="rId2"/>
    <p:sldId id="319" r:id="rId3"/>
    <p:sldId id="290" r:id="rId4"/>
    <p:sldId id="317" r:id="rId5"/>
    <p:sldId id="275" r:id="rId6"/>
    <p:sldId id="263" r:id="rId7"/>
    <p:sldId id="265" r:id="rId8"/>
    <p:sldId id="293" r:id="rId9"/>
    <p:sldId id="294" r:id="rId10"/>
    <p:sldId id="276" r:id="rId11"/>
    <p:sldId id="264" r:id="rId1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9395BF-A852-48DF-B5B0-CDF00B6C9969}" type="datetimeFigureOut">
              <a:rPr lang="en-CA" smtClean="0"/>
              <a:t>2021-03-22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BE443DF-6AB8-4D5A-83B3-1D81857E721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205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57414"/>
            <a:ext cx="11855451" cy="854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8773585" y="188913"/>
            <a:ext cx="2813049" cy="342900"/>
          </a:xfrm>
        </p:spPr>
        <p:txBody>
          <a:bodyPr/>
          <a:lstStyle>
            <a:lvl1pPr>
              <a:defRPr/>
            </a:lvl1pPr>
          </a:lstStyle>
          <a:p>
            <a:r>
              <a:rPr lang="en-CA" altLang="en-US"/>
              <a:t>13-1-31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>
          <a:xfrm>
            <a:off x="11719985" y="6569075"/>
            <a:ext cx="577849" cy="342900"/>
          </a:xfrm>
        </p:spPr>
        <p:txBody>
          <a:bodyPr/>
          <a:lstStyle>
            <a:lvl1pPr>
              <a:defRPr/>
            </a:lvl1pPr>
          </a:lstStyle>
          <a:p>
            <a:fld id="{B0E33AC2-D8C5-4515-AD00-E08C681A12E2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90365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3/22/21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B2OegI6wvI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spectrum.library.concordia.ca/7292/1/Chevrier_MA_S2011.pdf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yIilWb9SW0" TargetMode="External"/><Relationship Id="rId2" Type="http://schemas.openxmlformats.org/officeDocument/2006/relationships/hyperlink" Target="https://www.youtube.com/watch?v=EchfO2pjOr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GZGY0wPAnu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TX42lVDwA4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yDDyT1lDh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Advertising and the Consumer Culture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Advertising Effectiveness – Tricks and tips</a:t>
            </a:r>
          </a:p>
          <a:p>
            <a:r>
              <a:rPr lang="en-CA" dirty="0"/>
              <a:t>Erik </a:t>
            </a:r>
            <a:r>
              <a:rPr lang="en-CA" dirty="0" err="1"/>
              <a:t>Chevrier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81282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Power of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hlinkClick r:id="rId2"/>
              </a:rPr>
              <a:t>The power of words in regards to memory</a:t>
            </a: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804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Power of Suggestion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1" cy="4023360"/>
          </a:xfrm>
        </p:spPr>
        <p:txBody>
          <a:bodyPr>
            <a:normAutofit/>
          </a:bodyPr>
          <a:lstStyle/>
          <a:p>
            <a:r>
              <a:rPr lang="en-CA" sz="1800" dirty="0">
                <a:hlinkClick r:id="rId2" tooltip="An Inquiry Into How People Are Affected by Profuse Amounts of Publicity: A Multidisciplinary Approach"/>
              </a:rPr>
              <a:t>An Inquiry Into How People Are Affected by Profuse Amounts of Publicity: A Multidisciplinary Approach</a:t>
            </a:r>
            <a:endParaRPr lang="en-CA" sz="1800" dirty="0"/>
          </a:p>
          <a:p>
            <a:r>
              <a:rPr lang="en-CA" sz="1800" dirty="0"/>
              <a:t>Advertising as a suggestion – Page 26</a:t>
            </a:r>
          </a:p>
          <a:p>
            <a:endParaRPr lang="en-CA" sz="1800" dirty="0"/>
          </a:p>
          <a:p>
            <a:endParaRPr lang="en-CA" sz="2400" dirty="0"/>
          </a:p>
          <a:p>
            <a:r>
              <a:rPr lang="en-CA" sz="2400" dirty="0"/>
              <a:t>Suggestions can bypass critical thought because there is no direct request to refuse</a:t>
            </a:r>
          </a:p>
          <a:p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10440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742A3-D63D-D545-868C-1AB2A9F63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and Tricks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BB8C8-3085-904E-B135-915ADDA96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need to attract and retain attention</a:t>
            </a:r>
          </a:p>
          <a:p>
            <a:pPr lvl="1"/>
            <a:r>
              <a:rPr lang="en-US" dirty="0"/>
              <a:t>Influencers</a:t>
            </a:r>
          </a:p>
          <a:p>
            <a:pPr lvl="1"/>
            <a:r>
              <a:rPr lang="en-US" dirty="0"/>
              <a:t>Celebrities</a:t>
            </a:r>
          </a:p>
          <a:p>
            <a:pPr lvl="1"/>
            <a:r>
              <a:rPr lang="en-US" dirty="0"/>
              <a:t>Sensory stimuli</a:t>
            </a:r>
          </a:p>
          <a:p>
            <a:pPr lvl="1"/>
            <a:r>
              <a:rPr lang="en-US" dirty="0"/>
              <a:t>Curated content</a:t>
            </a:r>
          </a:p>
          <a:p>
            <a:pPr lvl="1"/>
            <a:r>
              <a:rPr lang="en-US" dirty="0"/>
              <a:t>Short, to the point</a:t>
            </a:r>
          </a:p>
          <a:p>
            <a:pPr lvl="1"/>
            <a:r>
              <a:rPr lang="en-US" dirty="0"/>
              <a:t>Branded content</a:t>
            </a:r>
          </a:p>
          <a:p>
            <a:pPr lvl="1"/>
            <a:r>
              <a:rPr lang="en-US" dirty="0"/>
              <a:t>High rankings on Google </a:t>
            </a:r>
          </a:p>
          <a:p>
            <a:pPr lvl="1"/>
            <a:r>
              <a:rPr lang="en-US" dirty="0"/>
              <a:t>Be relevant </a:t>
            </a:r>
          </a:p>
          <a:p>
            <a:pPr lvl="1"/>
            <a:r>
              <a:rPr lang="en-US" dirty="0"/>
              <a:t>Become part of a social network</a:t>
            </a:r>
          </a:p>
          <a:p>
            <a:pPr lvl="1"/>
            <a:r>
              <a:rPr lang="en-US" dirty="0"/>
              <a:t>Native advertising</a:t>
            </a:r>
          </a:p>
          <a:p>
            <a:pPr lvl="1"/>
            <a:r>
              <a:rPr lang="en-US" dirty="0"/>
              <a:t>Guerilla marketing/viral stunts</a:t>
            </a:r>
          </a:p>
          <a:p>
            <a:pPr lvl="1"/>
            <a:r>
              <a:rPr lang="en-US" dirty="0"/>
              <a:t>Understand your target audience</a:t>
            </a:r>
          </a:p>
          <a:p>
            <a:pPr lvl="1"/>
            <a:r>
              <a:rPr lang="en-US" dirty="0"/>
              <a:t>Repetition </a:t>
            </a:r>
          </a:p>
        </p:txBody>
      </p:sp>
    </p:spTree>
    <p:extLst>
      <p:ext uri="{BB962C8B-B14F-4D97-AF65-F5344CB8AC3E}">
        <p14:creationId xmlns:p14="http://schemas.microsoft.com/office/powerpoint/2010/main" val="3133493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Cognitive Model &amp; Schemas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097280" y="1737360"/>
            <a:ext cx="4937760" cy="617235"/>
          </a:xfrm>
        </p:spPr>
        <p:txBody>
          <a:bodyPr/>
          <a:lstStyle/>
          <a:p>
            <a:r>
              <a:rPr lang="en-CA" dirty="0"/>
              <a:t>Cognitive Model</a:t>
            </a:r>
          </a:p>
        </p:txBody>
      </p:sp>
      <p:pic>
        <p:nvPicPr>
          <p:cNvPr id="5" name="Content Placeholder 3" descr="BKB05F04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3966" y="2156604"/>
            <a:ext cx="5624173" cy="4071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217920" y="1737360"/>
            <a:ext cx="4937760" cy="419244"/>
          </a:xfrm>
        </p:spPr>
        <p:txBody>
          <a:bodyPr>
            <a:normAutofit fontScale="85000" lnSpcReduction="10000"/>
          </a:bodyPr>
          <a:lstStyle/>
          <a:p>
            <a:r>
              <a:rPr lang="en-CA" dirty="0"/>
              <a:t>Semantic Processing – Spreading Activation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5040" y="2545803"/>
            <a:ext cx="5854700" cy="329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114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55CFD-205E-4ACA-8B80-56EECD38D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Accessibility and Priming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E0FBB-731D-43B9-B242-92A40B7D8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Accessibility – </a:t>
            </a:r>
            <a:r>
              <a:rPr lang="en-US" dirty="0"/>
              <a:t>The extent to which schemas and concepts are at the forefront of people’s minds and are, therefore, likely to be used when making judgments about the social world. </a:t>
            </a:r>
          </a:p>
          <a:p>
            <a:pPr lvl="1"/>
            <a:r>
              <a:rPr lang="en-US" dirty="0"/>
              <a:t>Schemas can be accessible for three reasons:</a:t>
            </a:r>
          </a:p>
          <a:p>
            <a:pPr lvl="2"/>
            <a:r>
              <a:rPr lang="en-US" dirty="0"/>
              <a:t>1 – Some schemas are chronically accessible because of past experience – these schemas are constantly active and ready to use to interpret ambiguous situations. </a:t>
            </a:r>
          </a:p>
          <a:p>
            <a:pPr lvl="2"/>
            <a:r>
              <a:rPr lang="en-US" dirty="0"/>
              <a:t>2 – Schemas can be accessible because they are related to a current goal. </a:t>
            </a:r>
          </a:p>
          <a:p>
            <a:pPr lvl="2"/>
            <a:r>
              <a:rPr lang="en-US" dirty="0"/>
              <a:t>3 – Schemas can become temporary accessible because of our recent experiences. </a:t>
            </a:r>
          </a:p>
          <a:p>
            <a:pPr lvl="2"/>
            <a:endParaRPr lang="en-US" b="1" dirty="0"/>
          </a:p>
          <a:p>
            <a:pPr lvl="2"/>
            <a:r>
              <a:rPr lang="en-US" b="1" dirty="0"/>
              <a:t>Priming – </a:t>
            </a:r>
            <a:r>
              <a:rPr lang="en-US" dirty="0"/>
              <a:t>The process by which recent experiences increase the accessibility of a schema, trait, or concept. </a:t>
            </a:r>
          </a:p>
          <a:p>
            <a:pPr lvl="3"/>
            <a:r>
              <a:rPr lang="en-US" dirty="0"/>
              <a:t>Words have to be accessible and applicable to act as a prime. </a:t>
            </a:r>
          </a:p>
          <a:p>
            <a:pPr lvl="3"/>
            <a:endParaRPr lang="en-US" dirty="0"/>
          </a:p>
          <a:p>
            <a:pPr marL="566928" lvl="3" indent="0">
              <a:buNone/>
            </a:pPr>
            <a:r>
              <a:rPr lang="en-US" sz="1800" i="1" dirty="0"/>
              <a:t>Schemas may be quite resistant to change</a:t>
            </a:r>
          </a:p>
          <a:p>
            <a:pPr marL="566928" lvl="3" indent="0">
              <a:buNone/>
            </a:pPr>
            <a:r>
              <a:rPr lang="en-US" sz="1800" i="1" dirty="0"/>
              <a:t>Schemas are influenced by culture</a:t>
            </a:r>
          </a:p>
          <a:p>
            <a:pPr lvl="2"/>
            <a:endParaRPr lang="en-US" dirty="0"/>
          </a:p>
          <a:p>
            <a:pPr lvl="2"/>
            <a:r>
              <a:rPr lang="en-US" dirty="0">
                <a:hlinkClick r:id="rId2"/>
              </a:rPr>
              <a:t>Perception Without Awareness (PWA) – Daren Brown – How to Control a Nation – Toy Story </a:t>
            </a:r>
            <a:endParaRPr lang="en-US" dirty="0"/>
          </a:p>
          <a:p>
            <a:pPr lvl="2"/>
            <a:r>
              <a:rPr lang="en-US" dirty="0">
                <a:hlinkClick r:id="rId3"/>
              </a:rPr>
              <a:t>How to Control a Nation Full Video</a:t>
            </a:r>
            <a:endParaRPr lang="en-US" dirty="0"/>
          </a:p>
          <a:p>
            <a:pPr lvl="2"/>
            <a:r>
              <a:rPr lang="en-US" dirty="0">
                <a:hlinkClick r:id="rId4"/>
              </a:rPr>
              <a:t>The Art of Misdirection</a:t>
            </a:r>
            <a:endParaRPr lang="en-US" dirty="0"/>
          </a:p>
          <a:p>
            <a:pPr lvl="2"/>
            <a:endParaRPr lang="en-US" dirty="0"/>
          </a:p>
          <a:p>
            <a:pPr lvl="2"/>
            <a:r>
              <a:rPr lang="en-US" sz="3600" b="1" dirty="0"/>
              <a:t>Advertising makes consumption schemas continuously accessible. Advertising primes our consumer drives.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7459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8DE96-48C5-4216-9782-72420CDB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Automatic Thinking – Low Effort Thinking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528F6-E630-4905-AE4E-5AF7734ED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Automatic thinking – </a:t>
            </a:r>
            <a:r>
              <a:rPr lang="en-US" dirty="0"/>
              <a:t>Is thought that is generally unconscious, unintentional, involuntary, and effortless. </a:t>
            </a:r>
          </a:p>
          <a:p>
            <a:r>
              <a:rPr lang="en-US" b="1" dirty="0"/>
              <a:t>Schemas – </a:t>
            </a:r>
            <a:r>
              <a:rPr lang="en-US" dirty="0"/>
              <a:t>Mental structures people use to organize their knowledge about the social world themselves and that influence the information people notice, think about, and remember. </a:t>
            </a:r>
          </a:p>
          <a:p>
            <a:pPr lvl="1"/>
            <a:r>
              <a:rPr lang="en-US" dirty="0"/>
              <a:t>We tend to fill in the blanks with SCHEMA-CONSISTENT INFORMATION.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98231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Psychology of Influence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058401" cy="4023360"/>
          </a:xfrm>
        </p:spPr>
        <p:txBody>
          <a:bodyPr/>
          <a:lstStyle/>
          <a:p>
            <a:r>
              <a:rPr lang="en-CA" dirty="0"/>
              <a:t>Robert </a:t>
            </a:r>
            <a:r>
              <a:rPr lang="en-CA" dirty="0" err="1"/>
              <a:t>Cialdini</a:t>
            </a:r>
            <a:endParaRPr lang="en-CA" dirty="0"/>
          </a:p>
          <a:p>
            <a:r>
              <a:rPr lang="en-CA" dirty="0"/>
              <a:t>Six weapons of influence</a:t>
            </a:r>
          </a:p>
          <a:p>
            <a:r>
              <a:rPr lang="en-CA" dirty="0"/>
              <a:t>1 – Reciprocation</a:t>
            </a:r>
          </a:p>
          <a:p>
            <a:r>
              <a:rPr lang="en-CA" dirty="0"/>
              <a:t>2 – Commitment and consistency</a:t>
            </a:r>
          </a:p>
          <a:p>
            <a:r>
              <a:rPr lang="en-CA" dirty="0"/>
              <a:t>3 – Social proof</a:t>
            </a:r>
          </a:p>
          <a:p>
            <a:r>
              <a:rPr lang="en-CA" dirty="0"/>
              <a:t>4 – Liking </a:t>
            </a:r>
          </a:p>
          <a:p>
            <a:r>
              <a:rPr lang="en-CA" dirty="0"/>
              <a:t>5 – </a:t>
            </a:r>
            <a:r>
              <a:rPr lang="en-CA" dirty="0">
                <a:hlinkClick r:id="rId2"/>
              </a:rPr>
              <a:t>Authority</a:t>
            </a:r>
            <a:endParaRPr lang="en-CA" dirty="0"/>
          </a:p>
          <a:p>
            <a:r>
              <a:rPr lang="en-CA" dirty="0"/>
              <a:t>6 – Scarcity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02307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Changing Values and Attitudes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CA" b="1" dirty="0"/>
              <a:t>Values:</a:t>
            </a:r>
          </a:p>
          <a:p>
            <a:r>
              <a:rPr lang="en-CA" dirty="0"/>
              <a:t>Desirable, trans-situational goals, varying in importance, that serve as a guiding principles in people’s lives </a:t>
            </a:r>
          </a:p>
          <a:p>
            <a:r>
              <a:rPr lang="en-CA" b="1" dirty="0"/>
              <a:t>Attitudes:</a:t>
            </a:r>
          </a:p>
          <a:p>
            <a:r>
              <a:rPr lang="en-CA" dirty="0"/>
              <a:t>An internal state that, given the occurrence of certain stimulus events, will ultimately result in some sort of response or behaviour. </a:t>
            </a:r>
          </a:p>
          <a:p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CA" b="1" dirty="0"/>
              <a:t>Cognitive dissonance:</a:t>
            </a:r>
          </a:p>
          <a:p>
            <a:r>
              <a:rPr lang="en-CA" dirty="0"/>
              <a:t>Cognitive dissonance is a state of psychological tension occurring when thoughts, beliefs, attitudes, and/or behaviours are in conflict with each other. </a:t>
            </a:r>
          </a:p>
          <a:p>
            <a:r>
              <a:rPr lang="en-CA" i="1" dirty="0"/>
              <a:t>Key Factors:</a:t>
            </a:r>
          </a:p>
          <a:p>
            <a:r>
              <a:rPr lang="en-CA" sz="1800" dirty="0"/>
              <a:t>Ratio of dissonance</a:t>
            </a:r>
            <a:br>
              <a:rPr lang="en-CA" sz="1800" dirty="0"/>
            </a:br>
            <a:r>
              <a:rPr lang="en-CA" sz="1800" dirty="0"/>
              <a:t>Importance of factors in dissonance</a:t>
            </a:r>
          </a:p>
          <a:p>
            <a:r>
              <a:rPr lang="en-CA" sz="1800" dirty="0"/>
              <a:t>Avoiding dissonance</a:t>
            </a:r>
          </a:p>
          <a:p>
            <a:r>
              <a:rPr lang="en-CA" sz="1800" dirty="0"/>
              <a:t>1 – Modify</a:t>
            </a:r>
            <a:br>
              <a:rPr lang="en-CA" sz="1800" dirty="0"/>
            </a:br>
            <a:r>
              <a:rPr lang="en-CA" sz="1800" dirty="0"/>
              <a:t>2 – Change importance</a:t>
            </a:r>
            <a:br>
              <a:rPr lang="en-CA" sz="1800" dirty="0"/>
            </a:br>
            <a:r>
              <a:rPr lang="en-CA" sz="1800" dirty="0"/>
              <a:t>3 – Rationalize</a:t>
            </a:r>
            <a:br>
              <a:rPr lang="en-CA" sz="1800" dirty="0"/>
            </a:br>
            <a:r>
              <a:rPr lang="en-CA" sz="1800" dirty="0"/>
              <a:t>4 – Add new consonant beliefs to bolster</a:t>
            </a:r>
          </a:p>
        </p:txBody>
      </p:sp>
    </p:spTree>
    <p:extLst>
      <p:ext uri="{BB962C8B-B14F-4D97-AF65-F5344CB8AC3E}">
        <p14:creationId xmlns:p14="http://schemas.microsoft.com/office/powerpoint/2010/main" val="3311412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B74C6-54C0-4D93-8F46-289F2A5AC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Conformity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53038-8450-4DC3-82A4-1CE719B91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 change in behaviour as a result of the real or imagined influence of other people</a:t>
            </a:r>
          </a:p>
          <a:p>
            <a:pPr lvl="1"/>
            <a:r>
              <a:rPr lang="en-US" dirty="0"/>
              <a:t>Can override survival behaviours </a:t>
            </a:r>
          </a:p>
          <a:p>
            <a:pPr lvl="1"/>
            <a:r>
              <a:rPr lang="en-US" dirty="0"/>
              <a:t>People are more influenceable than they believe  </a:t>
            </a:r>
          </a:p>
          <a:p>
            <a:pPr lvl="1"/>
            <a:r>
              <a:rPr lang="en-US" dirty="0"/>
              <a:t>Produces positive and negative consequences </a:t>
            </a:r>
          </a:p>
          <a:p>
            <a:pPr lvl="1"/>
            <a:endParaRPr lang="en-US" dirty="0"/>
          </a:p>
          <a:p>
            <a:r>
              <a:rPr lang="en-US" b="1" dirty="0"/>
              <a:t>Informational Social Influence – </a:t>
            </a:r>
            <a:r>
              <a:rPr lang="en-US" dirty="0"/>
              <a:t>Conforming because we believe that others’ interpretation of an ambiguous situation is more correct than ours and will help us choose an appropriate course of action.</a:t>
            </a:r>
          </a:p>
          <a:p>
            <a:r>
              <a:rPr lang="en-US" b="1" dirty="0"/>
              <a:t>Normative Social Influence – </a:t>
            </a:r>
            <a:r>
              <a:rPr lang="en-US" dirty="0"/>
              <a:t>The influence of other people that leads us to conform in order to be liked and accepted by them; this type of conformity results in public compliance with the group’s beliefs and behaviours but not necessarily in private acceptance. </a:t>
            </a:r>
            <a:r>
              <a:rPr lang="en-US" dirty="0">
                <a:solidFill>
                  <a:srgbClr val="FFFFFF"/>
                </a:solidFill>
                <a:hlinkClick r:id="rId2"/>
              </a:rPr>
              <a:t>Conformity experiment </a:t>
            </a:r>
            <a:endParaRPr lang="en-US" dirty="0">
              <a:solidFill>
                <a:srgbClr val="FFFFFF"/>
              </a:solidFill>
            </a:endParaRPr>
          </a:p>
          <a:p>
            <a:pPr marL="201168" lvl="1" indent="0">
              <a:buNone/>
            </a:pPr>
            <a:endParaRPr lang="en-US" b="1" dirty="0"/>
          </a:p>
          <a:p>
            <a:pPr marL="201168" lvl="1" indent="0">
              <a:buNone/>
            </a:pPr>
            <a:r>
              <a:rPr lang="en-US" b="1" dirty="0"/>
              <a:t>Public Compliance – </a:t>
            </a:r>
            <a:r>
              <a:rPr lang="en-US" dirty="0"/>
              <a:t>Conforming to other people’s behaviour publicly, without necessarily believing in what they are doing or saying. </a:t>
            </a:r>
          </a:p>
          <a:p>
            <a:pPr marL="201168" lvl="1" indent="0">
              <a:buNone/>
            </a:pPr>
            <a:r>
              <a:rPr lang="en-US" b="1" dirty="0"/>
              <a:t>Private Acceptance – </a:t>
            </a:r>
            <a:r>
              <a:rPr lang="en-US" dirty="0"/>
              <a:t>Conforming to other people’s behaviour out of a genuine belief that what they are doing or saying is right.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221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1A3EF-68E5-4011-8871-1AFA464D5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861E8-7BAD-4E4A-B1EE-3A1608A04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1718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 change in behaviour in response to a direct request from another person</a:t>
            </a:r>
          </a:p>
          <a:p>
            <a:r>
              <a:rPr lang="en-US" b="1" dirty="0"/>
              <a:t>Door-in-the-face technique – </a:t>
            </a:r>
            <a:r>
              <a:rPr lang="en-US" dirty="0"/>
              <a:t>A technique to get people to comply with a request whereby people are presented first with a large request, which they are expected to refuse, and then with a similar, more reasonable request, to which it is hoped they will accept</a:t>
            </a:r>
          </a:p>
          <a:p>
            <a:pPr lvl="1"/>
            <a:r>
              <a:rPr lang="en-US" b="1" dirty="0"/>
              <a:t>Reciprocity norm – </a:t>
            </a:r>
            <a:r>
              <a:rPr lang="en-US" dirty="0"/>
              <a:t>a social norm by which the receipt of something positive from another person requires you to reciprocate, ort behave similarly, in response</a:t>
            </a:r>
          </a:p>
          <a:p>
            <a:r>
              <a:rPr lang="en-US" b="1" dirty="0"/>
              <a:t>Foot-in-the door technique – </a:t>
            </a:r>
            <a:r>
              <a:rPr lang="en-US" dirty="0"/>
              <a:t>A technique to get people to comply with a request, whereby people are presented first with a small request, to which they are expected to acquiesce, followed by a larger request, to which it is hoped they will also acquiesce. </a:t>
            </a:r>
          </a:p>
          <a:p>
            <a:pPr lvl="1"/>
            <a:r>
              <a:rPr lang="en-US" dirty="0"/>
              <a:t>Change in self-perception – People are influenced by their behaviour and adopt values about ‘helping others’ </a:t>
            </a:r>
          </a:p>
          <a:p>
            <a:r>
              <a:rPr lang="en-US" b="1" dirty="0"/>
              <a:t>Lowballing – </a:t>
            </a:r>
            <a:r>
              <a:rPr lang="en-US" dirty="0"/>
              <a:t>An unscrupulous strategy whereby a salesperson induces a customer to agree to purchase a product at a very low cost, and then subsequently raises the price; frequently, the customer will still make the purchase at the inflated price.</a:t>
            </a:r>
          </a:p>
          <a:p>
            <a:pPr lvl="1"/>
            <a:r>
              <a:rPr lang="en-US" dirty="0"/>
              <a:t>Illusion of irreversibility</a:t>
            </a:r>
          </a:p>
          <a:p>
            <a:pPr lvl="1"/>
            <a:r>
              <a:rPr lang="en-US" dirty="0"/>
              <a:t>Anticipation of event</a:t>
            </a:r>
          </a:p>
          <a:p>
            <a:pPr lvl="1"/>
            <a:r>
              <a:rPr lang="en-US" dirty="0"/>
              <a:t>Convenience of completing the transaction rather than starting over somewhere else</a:t>
            </a:r>
          </a:p>
          <a:p>
            <a:r>
              <a:rPr lang="en-CA" b="1" dirty="0"/>
              <a:t>Improving the deal:</a:t>
            </a:r>
            <a:br>
              <a:rPr lang="en-CA" b="1" dirty="0"/>
            </a:br>
            <a:r>
              <a:rPr lang="en-CA" dirty="0"/>
              <a:t>When a product is offered at a high price, then after a brief pause, another product is offered to the deal or the price is reduced</a:t>
            </a:r>
          </a:p>
          <a:p>
            <a:r>
              <a:rPr lang="en-US" b="1" dirty="0"/>
              <a:t>Strategic Self-</a:t>
            </a:r>
            <a:r>
              <a:rPr lang="en-US" b="1" dirty="0" err="1"/>
              <a:t>anticonformity</a:t>
            </a:r>
            <a:r>
              <a:rPr lang="en-US" b="1" dirty="0"/>
              <a:t> (Reverse Psychology)</a:t>
            </a:r>
          </a:p>
          <a:p>
            <a:pPr lvl="1"/>
            <a:r>
              <a:rPr lang="en-US" dirty="0"/>
              <a:t>To elicit reaffirming messages </a:t>
            </a:r>
          </a:p>
          <a:p>
            <a:pPr lvl="1"/>
            <a:r>
              <a:rPr lang="en-US" dirty="0"/>
              <a:t>To elicit attitudinal or behavioural compliance from another person</a:t>
            </a:r>
          </a:p>
        </p:txBody>
      </p:sp>
    </p:spTree>
    <p:extLst>
      <p:ext uri="{BB962C8B-B14F-4D97-AF65-F5344CB8AC3E}">
        <p14:creationId xmlns:p14="http://schemas.microsoft.com/office/powerpoint/2010/main" val="235041131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942</Words>
  <Application>Microsoft Macintosh PowerPoint</Application>
  <PresentationFormat>Widescreen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Calibri Light</vt:lpstr>
      <vt:lpstr>Retrospect</vt:lpstr>
      <vt:lpstr>Advertising and the Consumer Culture </vt:lpstr>
      <vt:lpstr>Tips and Tricks</vt:lpstr>
      <vt:lpstr>Cognitive Model &amp; Schemas</vt:lpstr>
      <vt:lpstr>Accessibility and Priming </vt:lpstr>
      <vt:lpstr>Automatic Thinking – Low Effort Thinking</vt:lpstr>
      <vt:lpstr>The Psychology of Influence</vt:lpstr>
      <vt:lpstr>Changing Values and Attitudes</vt:lpstr>
      <vt:lpstr>Conformity</vt:lpstr>
      <vt:lpstr>Compliance </vt:lpstr>
      <vt:lpstr>The Power of Words</vt:lpstr>
      <vt:lpstr>The Power of Suggestion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Advertising and the Consumer Culture </dc:title>
  <dc:creator>Erik Chevrier</dc:creator>
  <cp:lastModifiedBy>Erik Chevrier</cp:lastModifiedBy>
  <cp:revision>9</cp:revision>
  <dcterms:created xsi:type="dcterms:W3CDTF">2020-01-21T20:23:29Z</dcterms:created>
  <dcterms:modified xsi:type="dcterms:W3CDTF">2021-03-22T19:24:06Z</dcterms:modified>
</cp:coreProperties>
</file>