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6"/>
  </p:notesMasterIdLst>
  <p:sldIdLst>
    <p:sldId id="257" r:id="rId2"/>
    <p:sldId id="279" r:id="rId3"/>
    <p:sldId id="280" r:id="rId4"/>
    <p:sldId id="327" r:id="rId5"/>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14" autoAdjust="0"/>
    <p:restoredTop sz="94660"/>
  </p:normalViewPr>
  <p:slideViewPr>
    <p:cSldViewPr snapToGrid="0">
      <p:cViewPr varScale="1">
        <p:scale>
          <a:sx n="112" d="100"/>
          <a:sy n="112" d="100"/>
        </p:scale>
        <p:origin x="440" y="192"/>
      </p:cViewPr>
      <p:guideLst/>
    </p:cSldViewPr>
  </p:slideViewPr>
  <p:notesTextViewPr>
    <p:cViewPr>
      <p:scale>
        <a:sx n="1" d="1"/>
        <a:sy n="1" d="1"/>
      </p:scale>
      <p:origin x="0" y="0"/>
    </p:cViewPr>
  </p:notesTextViewPr>
  <p:sorterViewPr>
    <p:cViewPr>
      <p:scale>
        <a:sx n="100" d="100"/>
        <a:sy n="100" d="100"/>
      </p:scale>
      <p:origin x="0" y="-8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CA"/>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DB9395BF-A852-48DF-B5B0-CDF00B6C9969}" type="datetimeFigureOut">
              <a:rPr lang="en-CA" smtClean="0"/>
              <a:t>2021-04-11</a:t>
            </a:fld>
            <a:endParaRPr lang="en-CA"/>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CA"/>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CA"/>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BE443DF-6AB8-4D5A-83B3-1D81857E7211}" type="slidenum">
              <a:rPr lang="en-CA" smtClean="0"/>
              <a:t>‹#›</a:t>
            </a:fld>
            <a:endParaRPr lang="en-CA"/>
          </a:p>
        </p:txBody>
      </p:sp>
    </p:spTree>
    <p:extLst>
      <p:ext uri="{BB962C8B-B14F-4D97-AF65-F5344CB8AC3E}">
        <p14:creationId xmlns:p14="http://schemas.microsoft.com/office/powerpoint/2010/main" val="32620591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BDF68E2-58F2-4D09-BE8B-E3BD06533059}" type="datetimeFigureOut">
              <a:rPr lang="en-US" dirty="0"/>
              <a:t>4/11/21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E2D6473-DF6D-4702-B328-E0DD40540A4E}" type="datetimeFigureOut">
              <a:rPr lang="en-US" dirty="0"/>
              <a:t>4/11/21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26F7E3A-B166-407D-9866-32884E7D5B37}" type="datetimeFigureOut">
              <a:rPr lang="en-US" dirty="0"/>
              <a:t>4/11/21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0" y="2157414"/>
            <a:ext cx="11855451" cy="854075"/>
          </a:xfrm>
        </p:spPr>
        <p:txBody>
          <a:bodyPr/>
          <a:lstStyle/>
          <a:p>
            <a:r>
              <a:rPr lang="en-US"/>
              <a:t>Click to edit Master title style</a:t>
            </a:r>
            <a:endParaRPr lang="en-CA"/>
          </a:p>
        </p:txBody>
      </p:sp>
      <p:sp>
        <p:nvSpPr>
          <p:cNvPr id="3" name="Date Placeholder 2"/>
          <p:cNvSpPr>
            <a:spLocks noGrp="1"/>
          </p:cNvSpPr>
          <p:nvPr>
            <p:ph type="dt" idx="10"/>
          </p:nvPr>
        </p:nvSpPr>
        <p:spPr>
          <a:xfrm>
            <a:off x="8773585" y="188913"/>
            <a:ext cx="2813049" cy="342900"/>
          </a:xfrm>
        </p:spPr>
        <p:txBody>
          <a:bodyPr/>
          <a:lstStyle>
            <a:lvl1pPr>
              <a:defRPr/>
            </a:lvl1pPr>
          </a:lstStyle>
          <a:p>
            <a:r>
              <a:rPr lang="en-CA" altLang="en-US"/>
              <a:t>13-1-31</a:t>
            </a:r>
          </a:p>
        </p:txBody>
      </p:sp>
      <p:sp>
        <p:nvSpPr>
          <p:cNvPr id="4" name="Slide Number Placeholder 3"/>
          <p:cNvSpPr>
            <a:spLocks noGrp="1"/>
          </p:cNvSpPr>
          <p:nvPr>
            <p:ph type="sldNum" idx="11"/>
          </p:nvPr>
        </p:nvSpPr>
        <p:spPr>
          <a:xfrm>
            <a:off x="11719985" y="6569075"/>
            <a:ext cx="577849" cy="342900"/>
          </a:xfrm>
        </p:spPr>
        <p:txBody>
          <a:bodyPr/>
          <a:lstStyle>
            <a:lvl1pPr>
              <a:defRPr/>
            </a:lvl1pPr>
          </a:lstStyle>
          <a:p>
            <a:fld id="{B0E33AC2-D8C5-4515-AD00-E08C681A12E2}" type="slidenum">
              <a:rPr lang="en-CA" altLang="en-US"/>
              <a:pPr/>
              <a:t>‹#›</a:t>
            </a:fld>
            <a:endParaRPr lang="en-CA" altLang="en-US"/>
          </a:p>
        </p:txBody>
      </p:sp>
    </p:spTree>
    <p:extLst>
      <p:ext uri="{BB962C8B-B14F-4D97-AF65-F5344CB8AC3E}">
        <p14:creationId xmlns:p14="http://schemas.microsoft.com/office/powerpoint/2010/main" val="4903655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28FC5F6-F338-4AE4-BB23-26385BCFC423}" type="datetimeFigureOut">
              <a:rPr lang="en-US" dirty="0"/>
              <a:t>4/11/21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0EBB0C4-6273-4C6E-B9BD-2EDC30F1CD52}" type="datetimeFigureOut">
              <a:rPr lang="en-US" dirty="0"/>
              <a:t>4/11/21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9AB4D41-86C1-4908-B66A-0B50CEB3BF29}" type="datetimeFigureOut">
              <a:rPr lang="en-US" dirty="0"/>
              <a:t>4/11/21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6426E2C-56C1-4E0D-A793-0088A7FDD37E}" type="datetimeFigureOut">
              <a:rPr lang="en-US" dirty="0"/>
              <a:t>4/11/21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8C39B41-D8B5-4052-B551-9B5525EAA8B6}" type="datetimeFigureOut">
              <a:rPr lang="en-US" dirty="0"/>
              <a:t>4/11/21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D94136C-8742-45B2-AF27-D93DF72833A9}" type="datetimeFigureOut">
              <a:rPr lang="en-US" dirty="0"/>
              <a:t>4/11/21</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32ABBEA6-7C60-4B02-AE87-00D78D8422AF}" type="datetimeFigureOut">
              <a:rPr lang="en-US" dirty="0"/>
              <a:t>4/11/21</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9CAD897-D46E-4AD2-BD9B-49DD3E640873}" type="datetimeFigureOut">
              <a:rPr lang="en-US" dirty="0"/>
              <a:t>4/11/21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8624D31-43A5-475A-80CF-332C9F6DCF35}" type="datetimeFigureOut">
              <a:rPr lang="en-US" dirty="0"/>
              <a:t>4/11/21</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1" r:id="rId12"/>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a:t>Advertising and the Consumer Culture </a:t>
            </a:r>
          </a:p>
        </p:txBody>
      </p:sp>
      <p:sp>
        <p:nvSpPr>
          <p:cNvPr id="3" name="Subtitle 2"/>
          <p:cNvSpPr>
            <a:spLocks noGrp="1"/>
          </p:cNvSpPr>
          <p:nvPr>
            <p:ph type="subTitle" idx="1"/>
          </p:nvPr>
        </p:nvSpPr>
        <p:spPr/>
        <p:txBody>
          <a:bodyPr>
            <a:normAutofit/>
          </a:bodyPr>
          <a:lstStyle/>
          <a:p>
            <a:r>
              <a:rPr lang="en-CA" dirty="0"/>
              <a:t>Report about advertising topic</a:t>
            </a:r>
          </a:p>
        </p:txBody>
      </p:sp>
    </p:spTree>
    <p:extLst>
      <p:ext uri="{BB962C8B-B14F-4D97-AF65-F5344CB8AC3E}">
        <p14:creationId xmlns:p14="http://schemas.microsoft.com/office/powerpoint/2010/main" val="25812826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EC7F37-B3DE-4936-96CB-C1101D536981}"/>
              </a:ext>
            </a:extLst>
          </p:cNvPr>
          <p:cNvSpPr>
            <a:spLocks noGrp="1"/>
          </p:cNvSpPr>
          <p:nvPr>
            <p:ph type="title"/>
          </p:nvPr>
        </p:nvSpPr>
        <p:spPr/>
        <p:txBody>
          <a:bodyPr/>
          <a:lstStyle/>
          <a:p>
            <a:r>
              <a:rPr lang="en-US" dirty="0"/>
              <a:t>Advertising Blog</a:t>
            </a:r>
            <a:endParaRPr lang="en-CA" dirty="0"/>
          </a:p>
        </p:txBody>
      </p:sp>
      <p:sp>
        <p:nvSpPr>
          <p:cNvPr id="3" name="Content Placeholder 2">
            <a:extLst>
              <a:ext uri="{FF2B5EF4-FFF2-40B4-BE49-F238E27FC236}">
                <a16:creationId xmlns:a16="http://schemas.microsoft.com/office/drawing/2014/main" id="{53B9B280-9910-4BF9-97BA-F75319C24054}"/>
              </a:ext>
            </a:extLst>
          </p:cNvPr>
          <p:cNvSpPr>
            <a:spLocks noGrp="1"/>
          </p:cNvSpPr>
          <p:nvPr>
            <p:ph idx="1"/>
          </p:nvPr>
        </p:nvSpPr>
        <p:spPr/>
        <p:txBody>
          <a:bodyPr>
            <a:normAutofit/>
          </a:bodyPr>
          <a:lstStyle/>
          <a:p>
            <a:r>
              <a:rPr lang="en-US" dirty="0"/>
              <a:t>Students will write a blog posts of about 600 – 1000 words and will be encouraged to publish them on social media. The blogs must provide a critical analysis of one of the two topics below. Even though this is a blog, the topics must be properly researched and analyzed with credible (reliable/valid) references, not based on conjecture. </a:t>
            </a:r>
            <a:endParaRPr lang="en-CA" dirty="0"/>
          </a:p>
          <a:p>
            <a:r>
              <a:rPr lang="en-US" dirty="0"/>
              <a:t>Blog posts must critically analyze the topic in a clear, concise, informative, and interesting manner and should link the topic to the class readings. The blog must address an appropriate audience and make sure the information is conveyed to this audience based on their level of knowledge of the subject matter. Students with video production skills can produce a video instead of a blog, however this must also be approved by me (Erik Chevrier).</a:t>
            </a:r>
          </a:p>
          <a:p>
            <a:endParaRPr lang="en-US" b="1" i="1" dirty="0"/>
          </a:p>
          <a:p>
            <a:r>
              <a:rPr lang="en-CA" b="1" i="1" dirty="0"/>
              <a:t>Due April 19th</a:t>
            </a:r>
          </a:p>
          <a:p>
            <a:endParaRPr lang="en-CA" dirty="0"/>
          </a:p>
        </p:txBody>
      </p:sp>
    </p:spTree>
    <p:extLst>
      <p:ext uri="{BB962C8B-B14F-4D97-AF65-F5344CB8AC3E}">
        <p14:creationId xmlns:p14="http://schemas.microsoft.com/office/powerpoint/2010/main" val="26022454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B74BEB-6716-4B56-BD1D-3EA941D4DFE5}"/>
              </a:ext>
            </a:extLst>
          </p:cNvPr>
          <p:cNvSpPr>
            <a:spLocks noGrp="1"/>
          </p:cNvSpPr>
          <p:nvPr>
            <p:ph type="title"/>
          </p:nvPr>
        </p:nvSpPr>
        <p:spPr/>
        <p:txBody>
          <a:bodyPr/>
          <a:lstStyle/>
          <a:p>
            <a:r>
              <a:rPr lang="en-US" dirty="0"/>
              <a:t>Blog Topics</a:t>
            </a:r>
            <a:endParaRPr lang="en-CA" dirty="0"/>
          </a:p>
        </p:txBody>
      </p:sp>
      <p:sp>
        <p:nvSpPr>
          <p:cNvPr id="3" name="Content Placeholder 2">
            <a:extLst>
              <a:ext uri="{FF2B5EF4-FFF2-40B4-BE49-F238E27FC236}">
                <a16:creationId xmlns:a16="http://schemas.microsoft.com/office/drawing/2014/main" id="{C405201E-02FD-4D7A-9712-44F062E2A290}"/>
              </a:ext>
            </a:extLst>
          </p:cNvPr>
          <p:cNvSpPr>
            <a:spLocks noGrp="1"/>
          </p:cNvSpPr>
          <p:nvPr>
            <p:ph idx="1"/>
          </p:nvPr>
        </p:nvSpPr>
        <p:spPr/>
        <p:txBody>
          <a:bodyPr>
            <a:normAutofit fontScale="92500" lnSpcReduction="20000"/>
          </a:bodyPr>
          <a:lstStyle/>
          <a:p>
            <a:r>
              <a:rPr lang="en-US" dirty="0"/>
              <a:t>Produce a brief research report about a topic related to advertising and consumer culture by referring to the course readings and at least five external sources. </a:t>
            </a:r>
          </a:p>
          <a:p>
            <a:r>
              <a:rPr lang="en-US" dirty="0"/>
              <a:t>Topics can include but are not restricted to: </a:t>
            </a:r>
          </a:p>
          <a:p>
            <a:pPr lvl="1"/>
            <a:r>
              <a:rPr lang="en-US" sz="1500" dirty="0"/>
              <a:t>advertising and desire; </a:t>
            </a:r>
          </a:p>
          <a:p>
            <a:pPr lvl="1"/>
            <a:r>
              <a:rPr lang="en-US" sz="1500" dirty="0"/>
              <a:t>advertising and body image; </a:t>
            </a:r>
          </a:p>
          <a:p>
            <a:pPr lvl="1"/>
            <a:r>
              <a:rPr lang="en-US" sz="1500" dirty="0"/>
              <a:t>feminist perspectives in advertising; </a:t>
            </a:r>
          </a:p>
          <a:p>
            <a:pPr lvl="1"/>
            <a:r>
              <a:rPr lang="en-US" sz="1500" dirty="0"/>
              <a:t>Indigenous perspectives in advertising; </a:t>
            </a:r>
          </a:p>
          <a:p>
            <a:pPr lvl="1"/>
            <a:r>
              <a:rPr lang="en-US" sz="1500" dirty="0"/>
              <a:t>race and advertising; </a:t>
            </a:r>
          </a:p>
          <a:p>
            <a:pPr lvl="1"/>
            <a:r>
              <a:rPr lang="en-US" sz="1500" dirty="0"/>
              <a:t>new media and advertising; </a:t>
            </a:r>
          </a:p>
          <a:p>
            <a:pPr lvl="1"/>
            <a:r>
              <a:rPr lang="en-US" sz="1500" dirty="0"/>
              <a:t>political advertising; data mining; </a:t>
            </a:r>
          </a:p>
          <a:p>
            <a:pPr lvl="1"/>
            <a:r>
              <a:rPr lang="en-US" sz="1500" dirty="0"/>
              <a:t>future of advertising; </a:t>
            </a:r>
          </a:p>
          <a:p>
            <a:pPr lvl="1"/>
            <a:r>
              <a:rPr lang="en-US" sz="1500" dirty="0"/>
              <a:t>technology and advertising; </a:t>
            </a:r>
          </a:p>
          <a:p>
            <a:pPr lvl="1"/>
            <a:r>
              <a:rPr lang="en-US" sz="1500" dirty="0"/>
              <a:t>product placement; </a:t>
            </a:r>
          </a:p>
          <a:p>
            <a:pPr lvl="1"/>
            <a:r>
              <a:rPr lang="en-US" sz="1500" dirty="0"/>
              <a:t>mise-</a:t>
            </a:r>
            <a:r>
              <a:rPr lang="en-US" sz="1500" dirty="0" err="1"/>
              <a:t>en</a:t>
            </a:r>
            <a:r>
              <a:rPr lang="en-US" sz="1500" dirty="0"/>
              <a:t>-</a:t>
            </a:r>
            <a:r>
              <a:rPr lang="en-US" sz="1500" dirty="0" err="1"/>
              <a:t>scène</a:t>
            </a:r>
            <a:r>
              <a:rPr lang="en-US" sz="1500" dirty="0"/>
              <a:t> advertising. </a:t>
            </a:r>
          </a:p>
          <a:p>
            <a:pPr lvl="1"/>
            <a:r>
              <a:rPr lang="en-US" sz="1500" i="1" dirty="0"/>
              <a:t>Students can propose other topics, but these must be approved by me</a:t>
            </a:r>
            <a:endParaRPr lang="en-CA" sz="1500" i="1" dirty="0"/>
          </a:p>
          <a:p>
            <a:r>
              <a:rPr lang="en-US" dirty="0"/>
              <a:t> </a:t>
            </a:r>
          </a:p>
          <a:p>
            <a:endParaRPr lang="en-CA" dirty="0"/>
          </a:p>
        </p:txBody>
      </p:sp>
    </p:spTree>
    <p:extLst>
      <p:ext uri="{BB962C8B-B14F-4D97-AF65-F5344CB8AC3E}">
        <p14:creationId xmlns:p14="http://schemas.microsoft.com/office/powerpoint/2010/main" val="21129417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80FCC2AF-CF38-43A6-8440-430E8B715CA9}"/>
              </a:ext>
            </a:extLst>
          </p:cNvPr>
          <p:cNvGraphicFramePr>
            <a:graphicFrameLocks noGrp="1"/>
          </p:cNvGraphicFramePr>
          <p:nvPr>
            <p:ph idx="4294967295"/>
          </p:nvPr>
        </p:nvGraphicFramePr>
        <p:xfrm>
          <a:off x="0" y="-1"/>
          <a:ext cx="12192000" cy="9490166"/>
        </p:xfrm>
        <a:graphic>
          <a:graphicData uri="http://schemas.openxmlformats.org/drawingml/2006/table">
            <a:tbl>
              <a:tblPr firstRow="1" firstCol="1" bandRow="1">
                <a:tableStyleId>{5C22544A-7EE6-4342-B048-85BDC9FD1C3A}</a:tableStyleId>
              </a:tblPr>
              <a:tblGrid>
                <a:gridCol w="2438400">
                  <a:extLst>
                    <a:ext uri="{9D8B030D-6E8A-4147-A177-3AD203B41FA5}">
                      <a16:colId xmlns:a16="http://schemas.microsoft.com/office/drawing/2014/main" val="4226346328"/>
                    </a:ext>
                  </a:extLst>
                </a:gridCol>
                <a:gridCol w="2438400">
                  <a:extLst>
                    <a:ext uri="{9D8B030D-6E8A-4147-A177-3AD203B41FA5}">
                      <a16:colId xmlns:a16="http://schemas.microsoft.com/office/drawing/2014/main" val="2107181673"/>
                    </a:ext>
                  </a:extLst>
                </a:gridCol>
                <a:gridCol w="2438400">
                  <a:extLst>
                    <a:ext uri="{9D8B030D-6E8A-4147-A177-3AD203B41FA5}">
                      <a16:colId xmlns:a16="http://schemas.microsoft.com/office/drawing/2014/main" val="392681824"/>
                    </a:ext>
                  </a:extLst>
                </a:gridCol>
                <a:gridCol w="2438400">
                  <a:extLst>
                    <a:ext uri="{9D8B030D-6E8A-4147-A177-3AD203B41FA5}">
                      <a16:colId xmlns:a16="http://schemas.microsoft.com/office/drawing/2014/main" val="3258894611"/>
                    </a:ext>
                  </a:extLst>
                </a:gridCol>
                <a:gridCol w="2438400">
                  <a:extLst>
                    <a:ext uri="{9D8B030D-6E8A-4147-A177-3AD203B41FA5}">
                      <a16:colId xmlns:a16="http://schemas.microsoft.com/office/drawing/2014/main" val="2442212841"/>
                    </a:ext>
                  </a:extLst>
                </a:gridCol>
              </a:tblGrid>
              <a:tr h="157298">
                <a:tc>
                  <a:txBody>
                    <a:bodyPr/>
                    <a:lstStyle/>
                    <a:p>
                      <a:pPr marL="0" marR="0">
                        <a:spcBef>
                          <a:spcPts val="0"/>
                        </a:spcBef>
                        <a:spcAft>
                          <a:spcPts val="0"/>
                        </a:spcAft>
                      </a:pPr>
                      <a:r>
                        <a:rPr lang="en-US" sz="1500">
                          <a:effectLst/>
                        </a:rPr>
                        <a:t>Category</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D</a:t>
                      </a: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C</a:t>
                      </a:r>
                    </a:p>
                  </a:txBody>
                  <a:tcPr marL="38680" marR="38680" marT="0" marB="0"/>
                </a:tc>
                <a:tc>
                  <a:txBody>
                    <a:bodyPr/>
                    <a:lstStyle/>
                    <a:p>
                      <a:pPr marL="0" marR="0">
                        <a:spcBef>
                          <a:spcPts val="0"/>
                        </a:spcBef>
                        <a:spcAft>
                          <a:spcPts val="0"/>
                        </a:spcAft>
                      </a:pPr>
                      <a:r>
                        <a:rPr lang="en-US" sz="1500">
                          <a:effectLst/>
                        </a:rPr>
                        <a:t>B</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a:effectLst/>
                        </a:rPr>
                        <a:t>A</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extLst>
                  <a:ext uri="{0D108BD9-81ED-4DB2-BD59-A6C34878D82A}">
                    <a16:rowId xmlns:a16="http://schemas.microsoft.com/office/drawing/2014/main" val="1442857339"/>
                  </a:ext>
                </a:extLst>
              </a:tr>
              <a:tr h="1887584">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Analysis of Subject Matter</a:t>
                      </a:r>
                    </a:p>
                  </a:txBody>
                  <a:tcPr marL="38680" marR="38680" marT="0" marB="0"/>
                </a:tc>
                <a:tc>
                  <a:txBody>
                    <a:bodyPr/>
                    <a:lstStyle/>
                    <a:p>
                      <a:pPr marL="0" marR="0">
                        <a:spcBef>
                          <a:spcPts val="0"/>
                        </a:spcBef>
                        <a:spcAft>
                          <a:spcPts val="0"/>
                        </a:spcAft>
                      </a:pPr>
                      <a:r>
                        <a:rPr lang="en-US" sz="1500" dirty="0">
                          <a:effectLst/>
                        </a:rPr>
                        <a:t>Superficial analysis of subject.</a:t>
                      </a:r>
                    </a:p>
                    <a:p>
                      <a:pPr marL="0" marR="0">
                        <a:spcBef>
                          <a:spcPts val="0"/>
                        </a:spcBef>
                        <a:spcAft>
                          <a:spcPts val="0"/>
                        </a:spcAft>
                      </a:pPr>
                      <a:endParaRPr lang="en-US" sz="1500" dirty="0">
                        <a:effectLst/>
                      </a:endParaRPr>
                    </a:p>
                    <a:p>
                      <a:pPr marL="0" marR="0">
                        <a:spcBef>
                          <a:spcPts val="0"/>
                        </a:spcBef>
                        <a:spcAft>
                          <a:spcPts val="0"/>
                        </a:spcAft>
                      </a:pPr>
                      <a:r>
                        <a:rPr lang="en-US" sz="1500" dirty="0">
                          <a:effectLst/>
                        </a:rPr>
                        <a:t>Superficially connected analysis to the course readings.   </a:t>
                      </a:r>
                    </a:p>
                    <a:p>
                      <a:pPr marL="0" marR="0">
                        <a:spcBef>
                          <a:spcPts val="0"/>
                        </a:spcBef>
                        <a:spcAft>
                          <a:spcPts val="0"/>
                        </a:spcAft>
                      </a:pPr>
                      <a:endParaRPr lang="en-US" sz="1500" dirty="0">
                        <a:effectLst/>
                      </a:endParaRPr>
                    </a:p>
                    <a:p>
                      <a:pPr marL="0" marR="0">
                        <a:spcBef>
                          <a:spcPts val="0"/>
                        </a:spcBef>
                        <a:spcAft>
                          <a:spcPts val="0"/>
                        </a:spcAft>
                      </a:pPr>
                      <a:r>
                        <a:rPr lang="en-US" sz="1500" dirty="0">
                          <a:effectLst/>
                        </a:rPr>
                        <a:t>Analysis not appropriate or complete. </a:t>
                      </a:r>
                    </a:p>
                  </a:txBody>
                  <a:tcPr marL="38680" marR="38680" marT="0" marB="0"/>
                </a:tc>
                <a:tc>
                  <a:txBody>
                    <a:bodyPr/>
                    <a:lstStyle/>
                    <a:p>
                      <a:pPr marL="0" marR="0">
                        <a:spcBef>
                          <a:spcPts val="0"/>
                        </a:spcBef>
                        <a:spcAft>
                          <a:spcPts val="0"/>
                        </a:spcAft>
                      </a:pPr>
                      <a:r>
                        <a:rPr lang="en-US" sz="1500" dirty="0">
                          <a:effectLst/>
                        </a:rPr>
                        <a:t>Average analysis of subject.</a:t>
                      </a:r>
                    </a:p>
                    <a:p>
                      <a:pPr marL="0" marR="0">
                        <a:spcBef>
                          <a:spcPts val="0"/>
                        </a:spcBef>
                        <a:spcAft>
                          <a:spcPts val="0"/>
                        </a:spcAft>
                      </a:pPr>
                      <a:endParaRPr lang="en-US" sz="1500" dirty="0">
                        <a:effectLst/>
                      </a:endParaRPr>
                    </a:p>
                    <a:p>
                      <a:pPr marL="0" marR="0">
                        <a:spcBef>
                          <a:spcPts val="0"/>
                        </a:spcBef>
                        <a:spcAft>
                          <a:spcPts val="0"/>
                        </a:spcAft>
                      </a:pPr>
                      <a:r>
                        <a:rPr lang="en-US" sz="1500" dirty="0">
                          <a:effectLst/>
                        </a:rPr>
                        <a:t>Connected analysis to some of the course readings. </a:t>
                      </a:r>
                    </a:p>
                    <a:p>
                      <a:pPr marL="0" marR="0">
                        <a:spcBef>
                          <a:spcPts val="0"/>
                        </a:spcBef>
                        <a:spcAft>
                          <a:spcPts val="0"/>
                        </a:spcAft>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Analysis somewhat appropriate and incomplete. </a:t>
                      </a:r>
                    </a:p>
                    <a:p>
                      <a:pPr marL="0" marR="0">
                        <a:spcBef>
                          <a:spcPts val="0"/>
                        </a:spcBef>
                        <a:spcAft>
                          <a:spcPts val="0"/>
                        </a:spcAft>
                      </a:pPr>
                      <a:endParaRPr lang="en-US" sz="1500" dirty="0">
                        <a:effectLst/>
                      </a:endParaRPr>
                    </a:p>
                  </a:txBody>
                  <a:tcPr marL="38680" marR="38680" marT="0" marB="0"/>
                </a:tc>
                <a:tc>
                  <a:txBody>
                    <a:bodyPr/>
                    <a:lstStyle/>
                    <a:p>
                      <a:pPr marL="0" marR="0">
                        <a:spcBef>
                          <a:spcPts val="0"/>
                        </a:spcBef>
                        <a:spcAft>
                          <a:spcPts val="0"/>
                        </a:spcAft>
                      </a:pPr>
                      <a:r>
                        <a:rPr lang="en-US" sz="1500" dirty="0">
                          <a:effectLst/>
                        </a:rPr>
                        <a:t>Great analysis of subject.</a:t>
                      </a:r>
                    </a:p>
                    <a:p>
                      <a:pPr marL="0" marR="0">
                        <a:spcBef>
                          <a:spcPts val="0"/>
                        </a:spcBef>
                        <a:spcAft>
                          <a:spcPts val="0"/>
                        </a:spcAft>
                      </a:pPr>
                      <a:endParaRPr lang="en-US" sz="1500" dirty="0">
                        <a:effectLst/>
                      </a:endParaRPr>
                    </a:p>
                    <a:p>
                      <a:pPr marL="0" marR="0">
                        <a:spcBef>
                          <a:spcPts val="0"/>
                        </a:spcBef>
                        <a:spcAft>
                          <a:spcPts val="0"/>
                        </a:spcAft>
                      </a:pPr>
                      <a:r>
                        <a:rPr lang="en-US" sz="1500" dirty="0">
                          <a:effectLst/>
                        </a:rPr>
                        <a:t>Connected analysis to course readings.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Analysis appropriate and complete.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Exceptional analysis of subject.</a:t>
                      </a:r>
                    </a:p>
                    <a:p>
                      <a:pPr marL="0" marR="0">
                        <a:spcBef>
                          <a:spcPts val="0"/>
                        </a:spcBef>
                        <a:spcAft>
                          <a:spcPts val="0"/>
                        </a:spcAft>
                      </a:pPr>
                      <a:endParaRPr lang="en-US" sz="1500" dirty="0">
                        <a:effectLst/>
                      </a:endParaRPr>
                    </a:p>
                    <a:p>
                      <a:pPr marL="0" marR="0">
                        <a:spcBef>
                          <a:spcPts val="0"/>
                        </a:spcBef>
                        <a:spcAft>
                          <a:spcPts val="0"/>
                        </a:spcAft>
                      </a:pPr>
                      <a:r>
                        <a:rPr lang="en-US" sz="1500" dirty="0">
                          <a:effectLst/>
                        </a:rPr>
                        <a:t>Connected analysis to course readings with excellence.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Analysis entirely on point and complete.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txBody>
                  <a:tcPr marL="38680" marR="38680" marT="0" marB="0"/>
                </a:tc>
                <a:extLst>
                  <a:ext uri="{0D108BD9-81ED-4DB2-BD59-A6C34878D82A}">
                    <a16:rowId xmlns:a16="http://schemas.microsoft.com/office/drawing/2014/main" val="651724473"/>
                  </a:ext>
                </a:extLst>
              </a:tr>
              <a:tr h="1887584">
                <a:tc>
                  <a:txBody>
                    <a:bodyPr/>
                    <a:lstStyle/>
                    <a:p>
                      <a:pPr marL="0" marR="0">
                        <a:spcBef>
                          <a:spcPts val="0"/>
                        </a:spcBef>
                        <a:spcAft>
                          <a:spcPts val="0"/>
                        </a:spcAft>
                      </a:pPr>
                      <a:r>
                        <a:rPr lang="en-US" sz="1500" dirty="0">
                          <a:effectLst/>
                        </a:rPr>
                        <a:t>Clarity and Structure</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The blog is not clear, concise, specific and/or interesting. </a:t>
                      </a:r>
                    </a:p>
                    <a:p>
                      <a:pPr marL="0" marR="0">
                        <a:spcBef>
                          <a:spcPts val="0"/>
                        </a:spcBef>
                        <a:spcAft>
                          <a:spcPts val="0"/>
                        </a:spcAft>
                      </a:pPr>
                      <a:endParaRPr lang="en-US" sz="1500" dirty="0">
                        <a:effectLst/>
                      </a:endParaRPr>
                    </a:p>
                    <a:p>
                      <a:pPr marL="0" marR="0">
                        <a:spcBef>
                          <a:spcPts val="0"/>
                        </a:spcBef>
                        <a:spcAft>
                          <a:spcPts val="0"/>
                        </a:spcAft>
                      </a:pPr>
                      <a:r>
                        <a:rPr lang="en-US" sz="1500" dirty="0">
                          <a:effectLst/>
                        </a:rPr>
                        <a:t>Blog does not flow well. </a:t>
                      </a:r>
                    </a:p>
                    <a:p>
                      <a:pPr marL="0" marR="0">
                        <a:spcBef>
                          <a:spcPts val="0"/>
                        </a:spcBef>
                        <a:spcAft>
                          <a:spcPts val="0"/>
                        </a:spcAft>
                      </a:pPr>
                      <a:endParaRPr lang="en-US" sz="1500" dirty="0">
                        <a:effectLst/>
                      </a:endParaRPr>
                    </a:p>
                    <a:p>
                      <a:pPr marL="0" marR="0">
                        <a:spcBef>
                          <a:spcPts val="0"/>
                        </a:spcBef>
                        <a:spcAft>
                          <a:spcPts val="0"/>
                        </a:spcAft>
                      </a:pPr>
                      <a:r>
                        <a:rPr lang="en-US" sz="1500" dirty="0">
                          <a:effectLst/>
                        </a:rPr>
                        <a:t>Blog not structured well. </a:t>
                      </a:r>
                    </a:p>
                  </a:txBody>
                  <a:tcPr marL="38680" marR="38680" marT="0" marB="0"/>
                </a:tc>
                <a:tc>
                  <a:txBody>
                    <a:bodyPr/>
                    <a:lstStyle/>
                    <a:p>
                      <a:pPr marL="0" marR="0">
                        <a:spcBef>
                          <a:spcPts val="0"/>
                        </a:spcBef>
                        <a:spcAft>
                          <a:spcPts val="0"/>
                        </a:spcAft>
                      </a:pPr>
                      <a:r>
                        <a:rPr lang="en-US" sz="1500" dirty="0">
                          <a:effectLst/>
                        </a:rPr>
                        <a:t>The blog is somewhat clear, concise, specific and/or interest.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Blog flows somewhat well.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Blog structured somewhat well. </a:t>
                      </a:r>
                    </a:p>
                  </a:txBody>
                  <a:tcPr marL="38680" marR="38680" marT="0" marB="0"/>
                </a:tc>
                <a:tc>
                  <a:txBody>
                    <a:bodyPr/>
                    <a:lstStyle/>
                    <a:p>
                      <a:pPr marL="0" marR="0">
                        <a:spcBef>
                          <a:spcPts val="0"/>
                        </a:spcBef>
                        <a:spcAft>
                          <a:spcPts val="0"/>
                        </a:spcAft>
                      </a:pPr>
                      <a:r>
                        <a:rPr lang="en-US" sz="1500" dirty="0">
                          <a:effectLst/>
                        </a:rPr>
                        <a:t>The blog is clear, concise, specific and interesting.</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Blog flows well.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Blog structured well.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The blog is extremely clear, concise, specific, and interesting.</a:t>
                      </a:r>
                    </a:p>
                    <a:p>
                      <a:pPr marL="0" marR="0">
                        <a:spcBef>
                          <a:spcPts val="0"/>
                        </a:spcBef>
                        <a:spcAft>
                          <a:spcPts val="0"/>
                        </a:spcAft>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Blog flows extremely well.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The structure of the blog </a:t>
                      </a:r>
                      <a:r>
                        <a:rPr lang="en-US" sz="1500">
                          <a:effectLst/>
                        </a:rPr>
                        <a:t>is outstanding. </a:t>
                      </a:r>
                      <a:endParaRPr lang="en-US" sz="1500" dirty="0">
                        <a:effectLst/>
                      </a:endParaRPr>
                    </a:p>
                  </a:txBody>
                  <a:tcPr marL="38680" marR="38680" marT="0" marB="0"/>
                </a:tc>
                <a:extLst>
                  <a:ext uri="{0D108BD9-81ED-4DB2-BD59-A6C34878D82A}">
                    <a16:rowId xmlns:a16="http://schemas.microsoft.com/office/drawing/2014/main" val="3154476115"/>
                  </a:ext>
                </a:extLst>
              </a:tr>
              <a:tr h="1258389">
                <a:tc>
                  <a:txBody>
                    <a:bodyPr/>
                    <a:lstStyle/>
                    <a:p>
                      <a:pPr marL="0" marR="0">
                        <a:spcBef>
                          <a:spcPts val="0"/>
                        </a:spcBef>
                        <a:spcAft>
                          <a:spcPts val="0"/>
                        </a:spcAft>
                      </a:pPr>
                      <a:r>
                        <a:rPr lang="en-US" sz="1500" dirty="0">
                          <a:effectLst/>
                        </a:rPr>
                        <a:t>Format and Aesthetic</a:t>
                      </a:r>
                    </a:p>
                    <a:p>
                      <a:pPr marL="0" marR="0">
                        <a:spcBef>
                          <a:spcPts val="0"/>
                        </a:spcBef>
                        <a:spcAft>
                          <a:spcPts val="0"/>
                        </a:spcAft>
                      </a:pPr>
                      <a:r>
                        <a:rPr lang="en-US" sz="1000" dirty="0">
                          <a:effectLst/>
                        </a:rPr>
                        <a:t>(Not Weighted in Grade)</a:t>
                      </a:r>
                    </a:p>
                  </a:txBody>
                  <a:tcPr marL="38680" marR="38680" marT="0" marB="0"/>
                </a:tc>
                <a:tc>
                  <a:txBody>
                    <a:bodyPr/>
                    <a:lstStyle/>
                    <a:p>
                      <a:pPr marL="0" marR="0">
                        <a:spcBef>
                          <a:spcPts val="0"/>
                        </a:spcBef>
                        <a:spcAft>
                          <a:spcPts val="0"/>
                        </a:spcAft>
                      </a:pPr>
                      <a:r>
                        <a:rPr lang="en-US" sz="1500" dirty="0">
                          <a:effectLst/>
                        </a:rPr>
                        <a:t>Article is not appealing to look at. Format is awkward and hard to follow.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Article is simple and there are no images or links of relevance. Format is awkward but easier to follow.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Article includes photos and links that are relevant to the topic. Format is easy to follow.</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Article is easy to read and enjoyable to look at. Format is easy to follow and interesting to the eye. Article includes photos and links that are relevant to the topic.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extLst>
                  <a:ext uri="{0D108BD9-81ED-4DB2-BD59-A6C34878D82A}">
                    <a16:rowId xmlns:a16="http://schemas.microsoft.com/office/drawing/2014/main" val="4029566469"/>
                  </a:ext>
                </a:extLst>
              </a:tr>
              <a:tr h="943791">
                <a:tc>
                  <a:txBody>
                    <a:bodyPr/>
                    <a:lstStyle/>
                    <a:p>
                      <a:pPr marL="0" marR="0">
                        <a:spcBef>
                          <a:spcPts val="0"/>
                        </a:spcBef>
                        <a:spcAft>
                          <a:spcPts val="0"/>
                        </a:spcAft>
                      </a:pPr>
                      <a:r>
                        <a:rPr lang="en-US" sz="1500" dirty="0">
                          <a:effectLst/>
                        </a:rPr>
                        <a:t>Grammar and Sentence Structure</a:t>
                      </a:r>
                    </a:p>
                    <a:p>
                      <a:pPr marL="0" marR="0">
                        <a:spcBef>
                          <a:spcPts val="0"/>
                        </a:spcBef>
                        <a:spcAft>
                          <a:spcPts val="0"/>
                        </a:spcAft>
                      </a:pPr>
                      <a:r>
                        <a:rPr lang="en-US" sz="1000" dirty="0">
                          <a:effectLst/>
                        </a:rPr>
                        <a:t>(Not Heavily Weighted in Grade)</a:t>
                      </a:r>
                    </a:p>
                  </a:txBody>
                  <a:tcPr marL="38680" marR="38680" marT="0" marB="0"/>
                </a:tc>
                <a:tc>
                  <a:txBody>
                    <a:bodyPr/>
                    <a:lstStyle/>
                    <a:p>
                      <a:pPr marL="0" marR="0">
                        <a:spcBef>
                          <a:spcPts val="0"/>
                        </a:spcBef>
                        <a:spcAft>
                          <a:spcPts val="0"/>
                        </a:spcAft>
                      </a:pPr>
                      <a:r>
                        <a:rPr lang="en-US" sz="1500" dirty="0">
                          <a:effectLst/>
                        </a:rPr>
                        <a:t>Multiple grammar mistakes making it difficult to read.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Several grammar mistakes but it is still clear to read.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One or two grammar mistakes but they do not impair reading experience.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No spelling or grammar mistakes. Article is easy to read and flows well.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extLst>
                  <a:ext uri="{0D108BD9-81ED-4DB2-BD59-A6C34878D82A}">
                    <a16:rowId xmlns:a16="http://schemas.microsoft.com/office/drawing/2014/main" val="1829937853"/>
                  </a:ext>
                </a:extLst>
              </a:tr>
              <a:tr h="1101090">
                <a:tc>
                  <a:txBody>
                    <a:bodyPr/>
                    <a:lstStyle/>
                    <a:p>
                      <a:pPr marL="0" marR="0">
                        <a:spcBef>
                          <a:spcPts val="0"/>
                        </a:spcBef>
                        <a:spcAft>
                          <a:spcPts val="0"/>
                        </a:spcAft>
                      </a:pPr>
                      <a:r>
                        <a:rPr lang="en-US" sz="1500" dirty="0">
                          <a:effectLst/>
                        </a:rPr>
                        <a:t>Relevance of Information </a:t>
                      </a:r>
                    </a:p>
                  </a:txBody>
                  <a:tcPr marL="38680" marR="38680" marT="0" marB="0"/>
                </a:tc>
                <a:tc>
                  <a:txBody>
                    <a:bodyPr/>
                    <a:lstStyle/>
                    <a:p>
                      <a:pPr marL="0" marR="0">
                        <a:spcBef>
                          <a:spcPts val="0"/>
                        </a:spcBef>
                        <a:spcAft>
                          <a:spcPts val="0"/>
                        </a:spcAft>
                      </a:pPr>
                      <a:r>
                        <a:rPr lang="en-US" sz="1500" dirty="0">
                          <a:effectLst/>
                        </a:rPr>
                        <a:t>The information cited in the article has no relevance to the blog topic.</a:t>
                      </a:r>
                    </a:p>
                    <a:p>
                      <a:pPr marL="0" marR="0">
                        <a:spcBef>
                          <a:spcPts val="0"/>
                        </a:spcBef>
                        <a:spcAft>
                          <a:spcPts val="0"/>
                        </a:spcAft>
                      </a:pPr>
                      <a:br>
                        <a:rPr lang="en-US" sz="1500" dirty="0">
                          <a:effectLst/>
                        </a:rPr>
                      </a:br>
                      <a:r>
                        <a:rPr lang="en-US" sz="1500" dirty="0">
                          <a:effectLst/>
                        </a:rPr>
                        <a:t>Claims are not backed up by proper examples.  </a:t>
                      </a:r>
                    </a:p>
                    <a:p>
                      <a:pPr marL="0" marR="0">
                        <a:spcBef>
                          <a:spcPts val="0"/>
                        </a:spcBef>
                        <a:spcAft>
                          <a:spcPts val="0"/>
                        </a:spcAft>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ea typeface="Calibri" panose="020F0502020204030204" pitchFamily="34" charset="0"/>
                          <a:cs typeface="Times New Roman" panose="02020603050405020304" pitchFamily="18" charset="0"/>
                        </a:rPr>
                        <a:t>References are not valid and/or reliable. </a:t>
                      </a:r>
                    </a:p>
                  </a:txBody>
                  <a:tcPr marL="38680" marR="38680" marT="0" marB="0"/>
                </a:tc>
                <a:tc>
                  <a:txBody>
                    <a:bodyPr/>
                    <a:lstStyle/>
                    <a:p>
                      <a:pPr marL="0" marR="0">
                        <a:spcBef>
                          <a:spcPts val="0"/>
                        </a:spcBef>
                        <a:spcAft>
                          <a:spcPts val="0"/>
                        </a:spcAft>
                      </a:pPr>
                      <a:r>
                        <a:rPr lang="en-US" sz="1500" dirty="0">
                          <a:effectLst/>
                        </a:rPr>
                        <a:t>The information cited in the article has some relevance to the blog topic.</a:t>
                      </a:r>
                    </a:p>
                    <a:p>
                      <a:pPr marL="0" marR="0">
                        <a:spcBef>
                          <a:spcPts val="0"/>
                        </a:spcBef>
                        <a:spcAft>
                          <a:spcPts val="0"/>
                        </a:spcAft>
                      </a:pPr>
                      <a:br>
                        <a:rPr lang="en-US" sz="1500" dirty="0">
                          <a:effectLst/>
                        </a:rPr>
                      </a:br>
                      <a:r>
                        <a:rPr lang="en-US" sz="1500" dirty="0">
                          <a:effectLst/>
                        </a:rPr>
                        <a:t>Claims are somewhat backed up by proper examples.  </a:t>
                      </a:r>
                    </a:p>
                    <a:p>
                      <a:pPr marL="0" marR="0">
                        <a:spcBef>
                          <a:spcPts val="0"/>
                        </a:spcBef>
                        <a:spcAft>
                          <a:spcPts val="0"/>
                        </a:spcAft>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ea typeface="Calibri" panose="020F0502020204030204" pitchFamily="34" charset="0"/>
                          <a:cs typeface="Times New Roman" panose="02020603050405020304" pitchFamily="18" charset="0"/>
                        </a:rPr>
                        <a:t>References are somewhat valid and/or reliable. </a:t>
                      </a:r>
                    </a:p>
                  </a:txBody>
                  <a:tcPr marL="38680" marR="38680" marT="0" marB="0"/>
                </a:tc>
                <a:tc>
                  <a:txBody>
                    <a:bodyPr/>
                    <a:lstStyle/>
                    <a:p>
                      <a:pPr marL="0" marR="0">
                        <a:spcBef>
                          <a:spcPts val="0"/>
                        </a:spcBef>
                        <a:spcAft>
                          <a:spcPts val="0"/>
                        </a:spcAft>
                      </a:pPr>
                      <a:r>
                        <a:rPr lang="en-US" sz="1500" dirty="0">
                          <a:effectLst/>
                        </a:rPr>
                        <a:t>The information cited in the article is relevant to the blog topic.</a:t>
                      </a:r>
                    </a:p>
                    <a:p>
                      <a:pPr marL="0" marR="0">
                        <a:spcBef>
                          <a:spcPts val="0"/>
                        </a:spcBef>
                        <a:spcAft>
                          <a:spcPts val="0"/>
                        </a:spcAft>
                      </a:pPr>
                      <a:br>
                        <a:rPr lang="en-US" sz="1500" dirty="0">
                          <a:effectLst/>
                        </a:rPr>
                      </a:br>
                      <a:r>
                        <a:rPr lang="en-US" sz="1500" dirty="0">
                          <a:effectLst/>
                        </a:rPr>
                        <a:t>Claims are backed up by proper examples.  </a:t>
                      </a:r>
                    </a:p>
                    <a:p>
                      <a:pPr marL="0" marR="0">
                        <a:spcBef>
                          <a:spcPts val="0"/>
                        </a:spcBef>
                        <a:spcAft>
                          <a:spcPts val="0"/>
                        </a:spcAft>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ea typeface="Calibri" panose="020F0502020204030204" pitchFamily="34" charset="0"/>
                          <a:cs typeface="Times New Roman" panose="02020603050405020304" pitchFamily="18" charset="0"/>
                        </a:rPr>
                        <a:t>References are valid and reliable. </a:t>
                      </a:r>
                    </a:p>
                  </a:txBody>
                  <a:tcPr marL="38680" marR="38680" marT="0" marB="0"/>
                </a:tc>
                <a:tc>
                  <a:txBody>
                    <a:bodyPr/>
                    <a:lstStyle/>
                    <a:p>
                      <a:pPr marL="0" marR="0">
                        <a:spcBef>
                          <a:spcPts val="0"/>
                        </a:spcBef>
                        <a:spcAft>
                          <a:spcPts val="0"/>
                        </a:spcAft>
                      </a:pPr>
                      <a:r>
                        <a:rPr lang="en-US" sz="1500" dirty="0">
                          <a:effectLst/>
                        </a:rPr>
                        <a:t>The information cited in the article is completely on point with the blog topic.</a:t>
                      </a:r>
                    </a:p>
                    <a:p>
                      <a:pPr marL="0" marR="0">
                        <a:spcBef>
                          <a:spcPts val="0"/>
                        </a:spcBef>
                        <a:spcAft>
                          <a:spcPts val="0"/>
                        </a:spcAft>
                      </a:pPr>
                      <a:br>
                        <a:rPr lang="en-US" sz="1500" dirty="0">
                          <a:effectLst/>
                        </a:rPr>
                      </a:br>
                      <a:r>
                        <a:rPr lang="en-US" sz="1500" dirty="0">
                          <a:effectLst/>
                        </a:rPr>
                        <a:t>Claims are backed up by a variety of excellent examples.  </a:t>
                      </a:r>
                    </a:p>
                    <a:p>
                      <a:pPr marL="0" marR="0">
                        <a:spcBef>
                          <a:spcPts val="0"/>
                        </a:spcBef>
                        <a:spcAft>
                          <a:spcPts val="0"/>
                        </a:spcAft>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ea typeface="Calibri" panose="020F0502020204030204" pitchFamily="34" charset="0"/>
                          <a:cs typeface="Times New Roman" panose="02020603050405020304" pitchFamily="18" charset="0"/>
                        </a:rPr>
                        <a:t>References are all completely valid and reliable. </a:t>
                      </a:r>
                    </a:p>
                  </a:txBody>
                  <a:tcPr marL="38680" marR="38680" marT="0" marB="0"/>
                </a:tc>
                <a:extLst>
                  <a:ext uri="{0D108BD9-81ED-4DB2-BD59-A6C34878D82A}">
                    <a16:rowId xmlns:a16="http://schemas.microsoft.com/office/drawing/2014/main" val="2806582"/>
                  </a:ext>
                </a:extLst>
              </a:tr>
              <a:tr h="943791">
                <a:tc>
                  <a:txBody>
                    <a:bodyPr/>
                    <a:lstStyle/>
                    <a:p>
                      <a:pPr marL="0" marR="0">
                        <a:spcBef>
                          <a:spcPts val="0"/>
                        </a:spcBef>
                        <a:spcAft>
                          <a:spcPts val="0"/>
                        </a:spcAft>
                      </a:pPr>
                      <a:r>
                        <a:rPr lang="en-US" sz="1500" dirty="0">
                          <a:effectLst/>
                        </a:rPr>
                        <a:t>Resources</a:t>
                      </a: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Two or less reliable/valid external sources are referenced. </a:t>
                      </a: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Three reliable/valid external source is referenced.</a:t>
                      </a: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Four reliable/valid external sources are referenced. </a:t>
                      </a: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Five or more reliable/valid external sources are referenced. </a:t>
                      </a:r>
                    </a:p>
                  </a:txBody>
                  <a:tcPr marL="38680" marR="38680" marT="0" marB="0"/>
                </a:tc>
                <a:extLst>
                  <a:ext uri="{0D108BD9-81ED-4DB2-BD59-A6C34878D82A}">
                    <a16:rowId xmlns:a16="http://schemas.microsoft.com/office/drawing/2014/main" val="1002663901"/>
                  </a:ext>
                </a:extLst>
              </a:tr>
            </a:tbl>
          </a:graphicData>
        </a:graphic>
      </p:graphicFrame>
    </p:spTree>
    <p:extLst>
      <p:ext uri="{BB962C8B-B14F-4D97-AF65-F5344CB8AC3E}">
        <p14:creationId xmlns:p14="http://schemas.microsoft.com/office/powerpoint/2010/main" val="3545318628"/>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2543</TotalTime>
  <Words>774</Words>
  <Application>Microsoft Macintosh PowerPoint</Application>
  <PresentationFormat>Widescreen</PresentationFormat>
  <Paragraphs>104</Paragraphs>
  <Slides>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Calibri</vt:lpstr>
      <vt:lpstr>Calibri Light</vt:lpstr>
      <vt:lpstr>Retrospect</vt:lpstr>
      <vt:lpstr>Advertising and the Consumer Culture </vt:lpstr>
      <vt:lpstr>Advertising Blog</vt:lpstr>
      <vt:lpstr>Blog Topics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Erik Chevrier</dc:creator>
  <cp:lastModifiedBy>Erik Chevrier</cp:lastModifiedBy>
  <cp:revision>231</cp:revision>
  <cp:lastPrinted>2017-07-26T18:23:54Z</cp:lastPrinted>
  <dcterms:created xsi:type="dcterms:W3CDTF">2016-01-27T06:10:50Z</dcterms:created>
  <dcterms:modified xsi:type="dcterms:W3CDTF">2021-04-12T00:06:25Z</dcterms:modified>
</cp:coreProperties>
</file>