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8" r:id="rId3"/>
    <p:sldId id="311" r:id="rId4"/>
    <p:sldId id="312" r:id="rId5"/>
    <p:sldId id="326" r:id="rId6"/>
    <p:sldId id="265" r:id="rId7"/>
    <p:sldId id="31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64" autoAdjust="0"/>
    <p:restoredTop sz="94660"/>
  </p:normalViewPr>
  <p:slideViewPr>
    <p:cSldViewPr snapToGrid="0">
      <p:cViewPr varScale="1">
        <p:scale>
          <a:sx n="112" d="100"/>
          <a:sy n="112"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2021-04-01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2021-04-01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2021-04-01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2021-04-01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2021-04-01</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2021-04-01</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2021-04-01</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2021-04-01</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t>
            </a:r>
            <a:r>
              <a:rPr lang="en-CA" dirty="0" err="1"/>
              <a:t>ommunity</a:t>
            </a:r>
            <a:r>
              <a:rPr lang="en-CA" dirty="0"/>
              <a:t> and Local Activism</a:t>
            </a:r>
          </a:p>
        </p:txBody>
      </p:sp>
      <p:sp>
        <p:nvSpPr>
          <p:cNvPr id="3" name="Subtitle 2"/>
          <p:cNvSpPr>
            <a:spLocks noGrp="1"/>
          </p:cNvSpPr>
          <p:nvPr>
            <p:ph type="subTitle" idx="1"/>
          </p:nvPr>
        </p:nvSpPr>
        <p:spPr/>
        <p:txBody>
          <a:bodyPr>
            <a:normAutofit fontScale="85000" lnSpcReduction="20000"/>
          </a:bodyPr>
          <a:lstStyle/>
          <a:p>
            <a:r>
              <a:rPr lang="en-CA" dirty="0"/>
              <a:t>Blog</a:t>
            </a:r>
          </a:p>
          <a:p>
            <a:r>
              <a:rPr lang="en-CA" dirty="0"/>
              <a:t>Erik Chevrier</a:t>
            </a:r>
          </a:p>
          <a:p>
            <a:r>
              <a:rPr lang="en-CA" dirty="0"/>
              <a:t>www.erikchevrier.ca</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 Description</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fontScale="92500" lnSpcReduction="10000"/>
          </a:bodyPr>
          <a:lstStyle/>
          <a:p>
            <a:r>
              <a:rPr lang="en-US" b="1" dirty="0"/>
              <a:t>Blog Posts:</a:t>
            </a:r>
            <a:r>
              <a:rPr lang="en-US" dirty="0"/>
              <a:t> Students will write two blog posts of about 600 words each</a:t>
            </a:r>
          </a:p>
          <a:p>
            <a:r>
              <a:rPr lang="en-US" dirty="0"/>
              <a:t>1 – Attend a conference organized by a community group/conference or participate in a community ‘action’ and write about the conference/action.</a:t>
            </a:r>
          </a:p>
          <a:p>
            <a:r>
              <a:rPr lang="en-US" dirty="0"/>
              <a:t>2 – Interview a community group/conference and/or local activist.</a:t>
            </a:r>
          </a:p>
          <a:p>
            <a:endParaRPr lang="en-US" dirty="0"/>
          </a:p>
          <a:p>
            <a:r>
              <a:rPr lang="en-US" dirty="0"/>
              <a:t>Blog posts must critically analyze the topic in a clear, concise, informative, and interesting manner and should link the topic/conference/interview to the class readings. The blog must address an appropriate audience and make sure the information is conveyed to this audience based on their level of knowledge of the subject matter. Students with video production skills can produce a video instead of a blog, however this must also be approved by me (Erik Chevrier).</a:t>
            </a:r>
          </a:p>
          <a:p>
            <a:r>
              <a:rPr lang="en-US" dirty="0"/>
              <a:t>If you would like to publish your blog, please get consent from those who organized the conference or event, the participants of the conference or event (if people can be personally identifiable), and/or the community group/conference or local activist you interview.  </a:t>
            </a:r>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Report</a:t>
            </a:r>
          </a:p>
        </p:txBody>
      </p:sp>
      <p:sp>
        <p:nvSpPr>
          <p:cNvPr id="3" name="Content Placeholder 2"/>
          <p:cNvSpPr>
            <a:spLocks noGrp="1"/>
          </p:cNvSpPr>
          <p:nvPr>
            <p:ph idx="1"/>
          </p:nvPr>
        </p:nvSpPr>
        <p:spPr/>
        <p:txBody>
          <a:bodyPr/>
          <a:lstStyle/>
          <a:p>
            <a:r>
              <a:rPr lang="en-US" dirty="0"/>
              <a:t>Identify a conference or event related to community and local activism that interests you</a:t>
            </a:r>
          </a:p>
          <a:p>
            <a:r>
              <a:rPr lang="en-US" dirty="0"/>
              <a:t>Ask me (Erik) if this is a suitable conference</a:t>
            </a:r>
          </a:p>
          <a:p>
            <a:r>
              <a:rPr lang="en-US" dirty="0"/>
              <a:t>Attend the conference </a:t>
            </a:r>
          </a:p>
          <a:p>
            <a:r>
              <a:rPr lang="en-US" dirty="0"/>
              <a:t>Write a blog post of about 600 – 1000 words</a:t>
            </a:r>
          </a:p>
          <a:p>
            <a:r>
              <a:rPr lang="en-US" dirty="0"/>
              <a:t>Include (at least) five sources</a:t>
            </a:r>
          </a:p>
          <a:p>
            <a:r>
              <a:rPr lang="en-US" dirty="0"/>
              <a:t>Take a picture of the event – ask for permission to take pictures and let then know that this will be for a blog that may circulate on the internet.</a:t>
            </a:r>
          </a:p>
        </p:txBody>
      </p:sp>
    </p:spTree>
    <p:extLst>
      <p:ext uri="{BB962C8B-B14F-4D97-AF65-F5344CB8AC3E}">
        <p14:creationId xmlns:p14="http://schemas.microsoft.com/office/powerpoint/2010/main" val="157183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Report: How to Write the Blog</a:t>
            </a:r>
          </a:p>
        </p:txBody>
      </p:sp>
      <p:sp>
        <p:nvSpPr>
          <p:cNvPr id="3" name="Content Placeholder 2"/>
          <p:cNvSpPr>
            <a:spLocks noGrp="1"/>
          </p:cNvSpPr>
          <p:nvPr>
            <p:ph idx="1"/>
          </p:nvPr>
        </p:nvSpPr>
        <p:spPr/>
        <p:txBody>
          <a:bodyPr>
            <a:normAutofit fontScale="70000" lnSpcReduction="20000"/>
          </a:bodyPr>
          <a:lstStyle/>
          <a:p>
            <a:r>
              <a:rPr lang="en-US" dirty="0"/>
              <a:t>Write a blog summarizing the event</a:t>
            </a:r>
          </a:p>
          <a:p>
            <a:r>
              <a:rPr lang="en-US" dirty="0"/>
              <a:t>Address the following questions:</a:t>
            </a:r>
          </a:p>
          <a:p>
            <a:pPr lvl="1"/>
            <a:r>
              <a:rPr lang="en-US" dirty="0"/>
              <a:t>What was the conference about?</a:t>
            </a:r>
          </a:p>
          <a:p>
            <a:pPr lvl="1"/>
            <a:r>
              <a:rPr lang="en-US" dirty="0"/>
              <a:t>Why is this topic important?</a:t>
            </a:r>
          </a:p>
          <a:p>
            <a:pPr lvl="1"/>
            <a:r>
              <a:rPr lang="en-US" dirty="0"/>
              <a:t>Logistics – who, what, why, where, when…</a:t>
            </a:r>
          </a:p>
          <a:p>
            <a:pPr lvl="1"/>
            <a:r>
              <a:rPr lang="en-US" dirty="0"/>
              <a:t>Is there a follow up event or other similar events people can attend?</a:t>
            </a:r>
          </a:p>
          <a:p>
            <a:pPr lvl="1"/>
            <a:r>
              <a:rPr lang="en-US" dirty="0"/>
              <a:t>How does this topic relate to other similar topics?</a:t>
            </a:r>
          </a:p>
          <a:p>
            <a:r>
              <a:rPr lang="en-US" dirty="0"/>
              <a:t>Make sure the blog is (objectives):</a:t>
            </a:r>
          </a:p>
          <a:p>
            <a:pPr lvl="1"/>
            <a:r>
              <a:rPr lang="en-US" dirty="0"/>
              <a:t>Clear and concise</a:t>
            </a:r>
          </a:p>
          <a:p>
            <a:pPr lvl="1"/>
            <a:r>
              <a:rPr lang="en-US" dirty="0"/>
              <a:t>Informative</a:t>
            </a:r>
          </a:p>
          <a:p>
            <a:pPr lvl="1"/>
            <a:r>
              <a:rPr lang="en-US" dirty="0"/>
              <a:t>Interesting</a:t>
            </a:r>
          </a:p>
          <a:p>
            <a:pPr lvl="1"/>
            <a:r>
              <a:rPr lang="en-US" dirty="0"/>
              <a:t>Link to big picture</a:t>
            </a:r>
          </a:p>
          <a:p>
            <a:pPr lvl="1"/>
            <a:r>
              <a:rPr lang="en-US" dirty="0"/>
              <a:t>Critical analysis (properly critical)</a:t>
            </a:r>
          </a:p>
          <a:p>
            <a:pPr lvl="1"/>
            <a:r>
              <a:rPr lang="en-US" dirty="0"/>
              <a:t>Address appropriate audience and make sure information is conveyed to this audience based on their level of knowledge of the subject matter</a:t>
            </a:r>
          </a:p>
          <a:p>
            <a:pPr lvl="1"/>
            <a:endParaRPr lang="en-US" dirty="0"/>
          </a:p>
          <a:p>
            <a:pPr marL="201168" lvl="1" indent="0">
              <a:buNone/>
            </a:pPr>
            <a:r>
              <a:rPr lang="en-US" b="1" i="1" dirty="0"/>
              <a:t>Link the conference topic to other sources (at least 5)</a:t>
            </a:r>
          </a:p>
        </p:txBody>
      </p:sp>
    </p:spTree>
    <p:extLst>
      <p:ext uri="{BB962C8B-B14F-4D97-AF65-F5344CB8AC3E}">
        <p14:creationId xmlns:p14="http://schemas.microsoft.com/office/powerpoint/2010/main" val="2745398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1EF6961-3015-4536-AEE0-39440AB3218D}"/>
              </a:ext>
            </a:extLst>
          </p:cNvPr>
          <p:cNvGraphicFramePr>
            <a:graphicFrameLocks/>
          </p:cNvGraphicFramePr>
          <p:nvPr>
            <p:extLst>
              <p:ext uri="{D42A27DB-BD31-4B8C-83A1-F6EECF244321}">
                <p14:modId xmlns:p14="http://schemas.microsoft.com/office/powerpoint/2010/main" val="2025860837"/>
              </p:ext>
            </p:extLst>
          </p:nvPr>
        </p:nvGraphicFramePr>
        <p:xfrm>
          <a:off x="0" y="0"/>
          <a:ext cx="12914520" cy="11060975"/>
        </p:xfrm>
        <a:graphic>
          <a:graphicData uri="http://schemas.openxmlformats.org/drawingml/2006/table">
            <a:tbl>
              <a:tblPr firstRow="1" firstCol="1" bandRow="1">
                <a:tableStyleId>{5C22544A-7EE6-4342-B048-85BDC9FD1C3A}</a:tableStyleId>
              </a:tblPr>
              <a:tblGrid>
                <a:gridCol w="275452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461143630"/>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22860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Conference or Event Subject Matter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real attempt at describing the event or conference.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of conference/event is not linked to an analysis of topics covered in class.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provides a below average analysis of the information covered at the community event/conference.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of conference/event links to a below average analysis of topics covered in class.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provides an average analysis of the information covered at the community event/conference.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of conference/event links to an average analysis of topics covered in class. </a:t>
                      </a:r>
                    </a:p>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provides a great analysis of the information covered at the community event/conference.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of conference/event links to to a critical analysis of topics covered in class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provides an excellent critical analysis of the information covered at the community event/conference.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of conference/event is linked to a critical analysis of topics covered in class with excellence, precision and concision. </a:t>
                      </a: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Structure</a:t>
                      </a:r>
                    </a:p>
                  </a:txBody>
                  <a:tcPr marL="38680" marR="38680" marT="0" marB="0"/>
                </a:tc>
                <a:tc>
                  <a:txBody>
                    <a:bodyPr/>
                    <a:lstStyle/>
                    <a:p>
                      <a:pPr marL="0" marR="0">
                        <a:spcBef>
                          <a:spcPts val="0"/>
                        </a:spcBef>
                        <a:spcAft>
                          <a:spcPts val="0"/>
                        </a:spcAft>
                      </a:pPr>
                      <a:r>
                        <a:rPr lang="en-US" sz="1500" dirty="0">
                          <a:effectLst/>
                        </a:rPr>
                        <a:t>Does not follow the structure outlined in the assignment description.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Slightly follows the structure outlined in the assignment description.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Follow the structure outlined in the assignment description. </a:t>
                      </a:r>
                    </a:p>
                  </a:txBody>
                  <a:tcPr marL="38680" marR="38680" marT="0" marB="0"/>
                </a:tc>
                <a:tc>
                  <a:txBody>
                    <a:bodyPr/>
                    <a:lstStyle/>
                    <a:p>
                      <a:pPr marL="0" marR="0">
                        <a:spcBef>
                          <a:spcPts val="0"/>
                        </a:spcBef>
                        <a:spcAft>
                          <a:spcPts val="0"/>
                        </a:spcAft>
                      </a:pPr>
                      <a:r>
                        <a:rPr lang="en-US" sz="1500" dirty="0">
                          <a:effectLst/>
                        </a:rPr>
                        <a:t>Follows the structure outlined in the assignment description with excellence. </a:t>
                      </a:r>
                    </a:p>
                  </a:txBody>
                  <a:tcPr marL="38680" marR="38680" marT="0" marB="0"/>
                </a:tc>
                <a:tc>
                  <a:txBody>
                    <a:bodyPr/>
                    <a:lstStyle/>
                    <a:p>
                      <a:pPr marL="0" marR="0">
                        <a:spcBef>
                          <a:spcPts val="0"/>
                        </a:spcBef>
                        <a:spcAft>
                          <a:spcPts val="0"/>
                        </a:spcAft>
                      </a:pPr>
                      <a:r>
                        <a:rPr lang="en-US" sz="1500" dirty="0">
                          <a:effectLst/>
                        </a:rPr>
                        <a:t>Follows the structure outlined in the assignment description with excellence and precision, and concision.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190575898"/>
                  </a:ext>
                </a:extLst>
              </a:tr>
              <a:tr h="2057400">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Report is not clear or legible. </a:t>
                      </a: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a:spcBef>
                          <a:spcPts val="0"/>
                        </a:spcBef>
                        <a:spcAft>
                          <a:spcPts val="0"/>
                        </a:spcAft>
                      </a:pPr>
                      <a:r>
                        <a:rPr lang="en-US" sz="1500" dirty="0">
                          <a:effectLst/>
                        </a:rPr>
                        <a:t>Format is awkward but easier to follow.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the paper not legible.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report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2743200">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Only one external source/classroom reading is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not valid or reliable.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external source/classroom reading is referenced.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somewhat valid or reliable.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or four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Five or more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sources are extremely reliable, valid, useful and completely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references are used correctly. </a:t>
                      </a:r>
                    </a:p>
                  </a:txBody>
                  <a:tcPr marL="38680" marR="38680" marT="0" marB="0"/>
                </a:tc>
                <a:extLst>
                  <a:ext uri="{0D108BD9-81ED-4DB2-BD59-A6C34878D82A}">
                    <a16:rowId xmlns:a16="http://schemas.microsoft.com/office/drawing/2014/main" val="2806582"/>
                  </a:ext>
                </a:extLst>
              </a:tr>
            </a:tbl>
          </a:graphicData>
        </a:graphic>
      </p:graphicFrame>
    </p:spTree>
    <p:extLst>
      <p:ext uri="{BB962C8B-B14F-4D97-AF65-F5344CB8AC3E}">
        <p14:creationId xmlns:p14="http://schemas.microsoft.com/office/powerpoint/2010/main" val="54459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CBA37-56E6-4EA6-86DB-589D23AE4AC1}"/>
              </a:ext>
            </a:extLst>
          </p:cNvPr>
          <p:cNvSpPr>
            <a:spLocks noGrp="1"/>
          </p:cNvSpPr>
          <p:nvPr>
            <p:ph type="title"/>
          </p:nvPr>
        </p:nvSpPr>
        <p:spPr/>
        <p:txBody>
          <a:bodyPr/>
          <a:lstStyle/>
          <a:p>
            <a:r>
              <a:rPr lang="en-US" dirty="0"/>
              <a:t>Interview with community group/conference</a:t>
            </a:r>
          </a:p>
        </p:txBody>
      </p:sp>
      <p:sp>
        <p:nvSpPr>
          <p:cNvPr id="3" name="Content Placeholder 2">
            <a:extLst>
              <a:ext uri="{FF2B5EF4-FFF2-40B4-BE49-F238E27FC236}">
                <a16:creationId xmlns:a16="http://schemas.microsoft.com/office/drawing/2014/main" id="{27A26346-4449-4603-BE55-AFAD98BF0AE9}"/>
              </a:ext>
            </a:extLst>
          </p:cNvPr>
          <p:cNvSpPr>
            <a:spLocks noGrp="1"/>
          </p:cNvSpPr>
          <p:nvPr>
            <p:ph idx="1"/>
          </p:nvPr>
        </p:nvSpPr>
        <p:spPr/>
        <p:txBody>
          <a:bodyPr>
            <a:normAutofit fontScale="85000" lnSpcReduction="10000"/>
          </a:bodyPr>
          <a:lstStyle/>
          <a:p>
            <a:pPr marL="201168" lvl="1" indent="0">
              <a:buNone/>
            </a:pPr>
            <a:r>
              <a:rPr lang="en-US" dirty="0"/>
              <a:t>What you need to do.</a:t>
            </a:r>
          </a:p>
          <a:p>
            <a:pPr marL="201168" lvl="1" indent="0">
              <a:buNone/>
            </a:pPr>
            <a:r>
              <a:rPr lang="en-US" dirty="0"/>
              <a:t>1 – Ask permission to interview a member (or members) of a community group/conference.</a:t>
            </a:r>
          </a:p>
          <a:p>
            <a:pPr marL="201168" lvl="1" indent="0">
              <a:buNone/>
            </a:pPr>
            <a:r>
              <a:rPr lang="en-US" dirty="0"/>
              <a:t>2 – Conduct an interview with the community group/conference – not the same one as the one you are working with for the final project. </a:t>
            </a:r>
          </a:p>
          <a:p>
            <a:pPr marL="201168" lvl="1" indent="0">
              <a:buNone/>
            </a:pPr>
            <a:r>
              <a:rPr lang="en-US" dirty="0"/>
              <a:t>3 – Write a blog post about the interview in the style of a mini research report of about 600 – 1000 words.</a:t>
            </a:r>
          </a:p>
          <a:p>
            <a:pPr marL="201168" lvl="1" indent="0">
              <a:buNone/>
            </a:pPr>
            <a:endParaRPr lang="en-US" dirty="0"/>
          </a:p>
          <a:p>
            <a:pPr marL="201168" lvl="1" indent="0">
              <a:buNone/>
            </a:pPr>
            <a:endParaRPr lang="en-US" dirty="0"/>
          </a:p>
          <a:p>
            <a:pPr marL="201168" lvl="1" indent="0">
              <a:buNone/>
            </a:pPr>
            <a:r>
              <a:rPr lang="en-US" b="1" dirty="0"/>
              <a:t>Reports must include: </a:t>
            </a:r>
          </a:p>
          <a:p>
            <a:pPr lvl="1">
              <a:buFontTx/>
              <a:buChar char="-"/>
            </a:pPr>
            <a:r>
              <a:rPr lang="en-US" dirty="0"/>
              <a:t>An introduction of why this topic is important. Contextualize the group/topic by performing a literature review. Please incorporate (at least) 5 sources.</a:t>
            </a:r>
          </a:p>
          <a:p>
            <a:pPr lvl="1">
              <a:buFontTx/>
              <a:buChar char="-"/>
            </a:pPr>
            <a:r>
              <a:rPr lang="en-US" dirty="0"/>
              <a:t>A brief overview of the methodology used to conduct the interview. </a:t>
            </a:r>
          </a:p>
          <a:p>
            <a:pPr lvl="1">
              <a:buFontTx/>
              <a:buChar char="-"/>
            </a:pPr>
            <a:r>
              <a:rPr lang="en-US" dirty="0"/>
              <a:t>Report the findings of the interview. Summarize the interview. </a:t>
            </a:r>
          </a:p>
          <a:p>
            <a:pPr lvl="1">
              <a:buFontTx/>
              <a:buChar char="-"/>
            </a:pPr>
            <a:r>
              <a:rPr lang="en-US" dirty="0"/>
              <a:t>Provide a discussion linking the topics addresses in the introduction with the findings derived from the interview. </a:t>
            </a:r>
          </a:p>
          <a:p>
            <a:pPr lvl="1">
              <a:buFontTx/>
              <a:buChar char="-"/>
            </a:pPr>
            <a:endParaRPr lang="en-US" dirty="0"/>
          </a:p>
          <a:p>
            <a:pPr lvl="1">
              <a:buFontTx/>
              <a:buChar char="-"/>
            </a:pPr>
            <a:r>
              <a:rPr lang="en-US" b="1" i="1" dirty="0"/>
              <a:t>Please do not just write out the questions and provide answers but write a research paper about your findings. </a:t>
            </a:r>
          </a:p>
        </p:txBody>
      </p:sp>
    </p:spTree>
    <p:extLst>
      <p:ext uri="{BB962C8B-B14F-4D97-AF65-F5344CB8AC3E}">
        <p14:creationId xmlns:p14="http://schemas.microsoft.com/office/powerpoint/2010/main" val="343383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1EF6961-3015-4536-AEE0-39440AB3218D}"/>
              </a:ext>
            </a:extLst>
          </p:cNvPr>
          <p:cNvGraphicFramePr>
            <a:graphicFrameLocks/>
          </p:cNvGraphicFramePr>
          <p:nvPr>
            <p:extLst>
              <p:ext uri="{D42A27DB-BD31-4B8C-83A1-F6EECF244321}">
                <p14:modId xmlns:p14="http://schemas.microsoft.com/office/powerpoint/2010/main" val="1123492163"/>
              </p:ext>
            </p:extLst>
          </p:nvPr>
        </p:nvGraphicFramePr>
        <p:xfrm>
          <a:off x="0" y="0"/>
          <a:ext cx="12914520" cy="11518175"/>
        </p:xfrm>
        <a:graphic>
          <a:graphicData uri="http://schemas.openxmlformats.org/drawingml/2006/table">
            <a:tbl>
              <a:tblPr firstRow="1" firstCol="1" bandRow="1">
                <a:tableStyleId>{5C22544A-7EE6-4342-B048-85BDC9FD1C3A}</a:tableStyleId>
              </a:tblPr>
              <a:tblGrid>
                <a:gridCol w="275452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461143630"/>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22860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Introduction</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real attempt at providing a literature review or contextualizing the area of social economy of the chosen organization/project. </a:t>
                      </a:r>
                    </a:p>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introduction provides a below average literature review contextualizing the area of social economy of the chosen organization/project.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or two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used correctly.   </a:t>
                      </a:r>
                    </a:p>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introduction provides an average literature review contextualizing the area of social economy of the chosen organization/project.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Three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introduction provides an above average literature review contextualizing the area of social economy of the chosen organization/project.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Four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introduction provides a well above average literature review contextualizing the area of social economy of the chosen organization/project.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Five or more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used correctly and are completely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Methodology</a:t>
                      </a:r>
                    </a:p>
                  </a:txBody>
                  <a:tcPr marL="38680" marR="38680" marT="0" marB="0"/>
                </a:tc>
                <a:tc>
                  <a:txBody>
                    <a:bodyPr/>
                    <a:lstStyle/>
                    <a:p>
                      <a:pPr marL="0" marR="0">
                        <a:spcBef>
                          <a:spcPts val="0"/>
                        </a:spcBef>
                        <a:spcAft>
                          <a:spcPts val="0"/>
                        </a:spcAft>
                      </a:pPr>
                      <a:r>
                        <a:rPr lang="en-US" sz="1500" dirty="0">
                          <a:effectLst/>
                        </a:rPr>
                        <a:t>No report of methodology.</a:t>
                      </a:r>
                    </a:p>
                  </a:txBody>
                  <a:tcPr marL="38680" marR="38680" marT="0" marB="0"/>
                </a:tc>
                <a:tc>
                  <a:txBody>
                    <a:bodyPr/>
                    <a:lstStyle/>
                    <a:p>
                      <a:pPr marL="0" marR="0">
                        <a:spcBef>
                          <a:spcPts val="0"/>
                        </a:spcBef>
                        <a:spcAft>
                          <a:spcPts val="0"/>
                        </a:spcAft>
                      </a:pPr>
                      <a:r>
                        <a:rPr lang="en-US" sz="1500" dirty="0">
                          <a:effectLst/>
                        </a:rPr>
                        <a:t>Methodology is not clear.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Questions are not on point.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Methodology is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Questions are on point.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Methodology is well explained.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Questions are well constructed and on point.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Methodology is extremely well explained.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Questions are extremely well constructed and completely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190575898"/>
                  </a:ext>
                </a:extLst>
              </a:tr>
              <a:tr h="2057400">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structure or clarity.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report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report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report not well structured. </a:t>
                      </a:r>
                    </a:p>
                  </a:txBody>
                  <a:tcPr marL="38680" marR="38680" marT="0" marB="0"/>
                </a:tc>
                <a:tc>
                  <a:txBody>
                    <a:bodyPr/>
                    <a:lstStyle/>
                    <a:p>
                      <a:pPr marL="0" marR="0">
                        <a:spcBef>
                          <a:spcPts val="0"/>
                        </a:spcBef>
                        <a:spcAft>
                          <a:spcPts val="0"/>
                        </a:spcAft>
                      </a:pPr>
                      <a:r>
                        <a:rPr lang="en-US" sz="1500" dirty="0">
                          <a:effectLst/>
                        </a:rPr>
                        <a:t>The report is somewhat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somewhat well structured. </a:t>
                      </a:r>
                    </a:p>
                  </a:txBody>
                  <a:tcPr marL="38680" marR="38680" marT="0" marB="0"/>
                </a:tc>
                <a:tc>
                  <a:txBody>
                    <a:bodyPr/>
                    <a:lstStyle/>
                    <a:p>
                      <a:pPr marL="0" marR="0">
                        <a:spcBef>
                          <a:spcPts val="0"/>
                        </a:spcBef>
                        <a:spcAft>
                          <a:spcPts val="0"/>
                        </a:spcAft>
                      </a:pPr>
                      <a:r>
                        <a:rPr lang="en-US" sz="1500" dirty="0">
                          <a:effectLst/>
                        </a:rPr>
                        <a:t>The report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report flows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is well structured.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report is extremely clear, concise, and specific.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report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the paper not legible.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report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2743200">
                <a:tc>
                  <a:txBody>
                    <a:bodyPr/>
                    <a:lstStyle/>
                    <a:p>
                      <a:pPr marL="0" marR="0">
                        <a:spcBef>
                          <a:spcPts val="0"/>
                        </a:spcBef>
                        <a:spcAft>
                          <a:spcPts val="0"/>
                        </a:spcAft>
                      </a:pPr>
                      <a:r>
                        <a:rPr lang="en-US" sz="1500" dirty="0">
                          <a:effectLst/>
                        </a:rPr>
                        <a:t>Discussion</a:t>
                      </a:r>
                      <a:endParaRPr lang="en-US" sz="11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real attempt at providing a discussion.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Doesn't links the results to the literature review.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a superficial analysis of the results.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Tangentially links the results to the literature review.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an average analysis of the results.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Links the results to the literature review.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an above average analysis of the results.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Links the results to the literature review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a well above average, critical analysis of the results.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60</TotalTime>
  <Words>1554</Words>
  <Application>Microsoft Macintosh PowerPoint</Application>
  <PresentationFormat>Widescreen</PresentationFormat>
  <Paragraphs>211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Community and Local Activism</vt:lpstr>
      <vt:lpstr>Assignment Description</vt:lpstr>
      <vt:lpstr>Conference Report</vt:lpstr>
      <vt:lpstr>Conference Report: How to Write the Blog</vt:lpstr>
      <vt:lpstr>PowerPoint Presentation</vt:lpstr>
      <vt:lpstr>Interview with community group/conference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22</cp:revision>
  <dcterms:created xsi:type="dcterms:W3CDTF">2019-07-10T05:21:33Z</dcterms:created>
  <dcterms:modified xsi:type="dcterms:W3CDTF">2021-04-01T18:20:01Z</dcterms:modified>
</cp:coreProperties>
</file>