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7" r:id="rId2"/>
    <p:sldId id="328" r:id="rId3"/>
    <p:sldId id="329" r:id="rId4"/>
    <p:sldId id="330" r:id="rId5"/>
    <p:sldId id="331" r:id="rId6"/>
    <p:sldId id="332" r:id="rId7"/>
    <p:sldId id="327"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3" d="100"/>
          <a:sy n="113" d="100"/>
        </p:scale>
        <p:origin x="384" y="19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2021-09-24</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9/24/21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9/24/21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9/24/21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9/24/21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Economic Restructuring </a:t>
            </a:r>
          </a:p>
        </p:txBody>
      </p:sp>
      <p:sp>
        <p:nvSpPr>
          <p:cNvPr id="3" name="Subtitle 2"/>
          <p:cNvSpPr>
            <a:spLocks noGrp="1"/>
          </p:cNvSpPr>
          <p:nvPr>
            <p:ph type="subTitle" idx="1"/>
          </p:nvPr>
        </p:nvSpPr>
        <p:spPr/>
        <p:txBody>
          <a:bodyPr>
            <a:normAutofit/>
          </a:bodyPr>
          <a:lstStyle/>
          <a:p>
            <a:r>
              <a:rPr lang="en-CA" dirty="0"/>
              <a:t>Blogs</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4C82-869E-A44A-8F4F-9CA8DF3887A4}"/>
              </a:ext>
            </a:extLst>
          </p:cNvPr>
          <p:cNvSpPr>
            <a:spLocks noGrp="1"/>
          </p:cNvSpPr>
          <p:nvPr>
            <p:ph type="title"/>
          </p:nvPr>
        </p:nvSpPr>
        <p:spPr/>
        <p:txBody>
          <a:bodyPr>
            <a:normAutofit/>
          </a:bodyPr>
          <a:lstStyle/>
          <a:p>
            <a:r>
              <a:rPr lang="en-CA" sz="4400" b="1" dirty="0"/>
              <a:t>Blog Posts (Essays about Urban Agriculture) </a:t>
            </a:r>
            <a:endParaRPr lang="en-US" sz="4400" dirty="0"/>
          </a:p>
        </p:txBody>
      </p:sp>
      <p:sp>
        <p:nvSpPr>
          <p:cNvPr id="3" name="Content Placeholder 2">
            <a:extLst>
              <a:ext uri="{FF2B5EF4-FFF2-40B4-BE49-F238E27FC236}">
                <a16:creationId xmlns:a16="http://schemas.microsoft.com/office/drawing/2014/main" id="{BF3FEB70-7F5C-9045-BFBE-A4358D8B08CE}"/>
              </a:ext>
            </a:extLst>
          </p:cNvPr>
          <p:cNvSpPr>
            <a:spLocks noGrp="1"/>
          </p:cNvSpPr>
          <p:nvPr>
            <p:ph idx="1"/>
          </p:nvPr>
        </p:nvSpPr>
        <p:spPr/>
        <p:txBody>
          <a:bodyPr/>
          <a:lstStyle/>
          <a:p>
            <a:r>
              <a:rPr lang="en-CA" dirty="0"/>
              <a:t>Students will write two blogs of about 600 – 1000 words about a topic related to urban agriculture covered in the course lectures and/or required readings. The first blog must include themes related to urban food production, the second blog must include topics related the strengths and limitations of urban agriculture, and the third blog must include subjects related to examples of successful urban agriculture. Although this is a blog, the information conveyed must come from research, not conjecture. In addition, the blog must contain at least five reliable, valid, credible sources and reference the course readings. Students with production skills can produce a video or a podcast instead of a blog; however, this must also be approved by me (Erik </a:t>
            </a:r>
            <a:r>
              <a:rPr lang="en-CA" dirty="0" err="1"/>
              <a:t>Chevrier</a:t>
            </a:r>
            <a:r>
              <a:rPr lang="en-CA" dirty="0"/>
              <a:t>).</a:t>
            </a:r>
            <a:endParaRPr lang="en-US" dirty="0"/>
          </a:p>
        </p:txBody>
      </p:sp>
    </p:spTree>
    <p:extLst>
      <p:ext uri="{BB962C8B-B14F-4D97-AF65-F5344CB8AC3E}">
        <p14:creationId xmlns:p14="http://schemas.microsoft.com/office/powerpoint/2010/main" val="122013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1B15-3983-044D-92B9-BCA2CDD112C6}"/>
              </a:ext>
            </a:extLst>
          </p:cNvPr>
          <p:cNvSpPr>
            <a:spLocks noGrp="1"/>
          </p:cNvSpPr>
          <p:nvPr>
            <p:ph type="title"/>
          </p:nvPr>
        </p:nvSpPr>
        <p:spPr>
          <a:xfrm>
            <a:off x="1097280" y="286603"/>
            <a:ext cx="10058400" cy="1450757"/>
          </a:xfrm>
        </p:spPr>
        <p:txBody>
          <a:bodyPr>
            <a:normAutofit/>
          </a:bodyPr>
          <a:lstStyle/>
          <a:p>
            <a:r>
              <a:rPr lang="en-US" dirty="0"/>
              <a:t>Blog Topics</a:t>
            </a:r>
          </a:p>
        </p:txBody>
      </p:sp>
      <p:graphicFrame>
        <p:nvGraphicFramePr>
          <p:cNvPr id="5" name="Content Placeholder 4">
            <a:extLst>
              <a:ext uri="{FF2B5EF4-FFF2-40B4-BE49-F238E27FC236}">
                <a16:creationId xmlns:a16="http://schemas.microsoft.com/office/drawing/2014/main" id="{741BBFA7-57F4-B844-9853-5D9281BA32F8}"/>
              </a:ext>
            </a:extLst>
          </p:cNvPr>
          <p:cNvGraphicFramePr>
            <a:graphicFrameLocks noGrp="1"/>
          </p:cNvGraphicFramePr>
          <p:nvPr>
            <p:ph idx="1"/>
            <p:extLst>
              <p:ext uri="{D42A27DB-BD31-4B8C-83A1-F6EECF244321}">
                <p14:modId xmlns:p14="http://schemas.microsoft.com/office/powerpoint/2010/main" val="450811836"/>
              </p:ext>
            </p:extLst>
          </p:nvPr>
        </p:nvGraphicFramePr>
        <p:xfrm>
          <a:off x="1640452" y="2098515"/>
          <a:ext cx="8971423" cy="3786082"/>
        </p:xfrm>
        <a:graphic>
          <a:graphicData uri="http://schemas.openxmlformats.org/drawingml/2006/table">
            <a:tbl>
              <a:tblPr/>
              <a:tblGrid>
                <a:gridCol w="3646209">
                  <a:extLst>
                    <a:ext uri="{9D8B030D-6E8A-4147-A177-3AD203B41FA5}">
                      <a16:colId xmlns:a16="http://schemas.microsoft.com/office/drawing/2014/main" val="64324507"/>
                    </a:ext>
                  </a:extLst>
                </a:gridCol>
                <a:gridCol w="1679005">
                  <a:extLst>
                    <a:ext uri="{9D8B030D-6E8A-4147-A177-3AD203B41FA5}">
                      <a16:colId xmlns:a16="http://schemas.microsoft.com/office/drawing/2014/main" val="593133525"/>
                    </a:ext>
                  </a:extLst>
                </a:gridCol>
                <a:gridCol w="3646209">
                  <a:extLst>
                    <a:ext uri="{9D8B030D-6E8A-4147-A177-3AD203B41FA5}">
                      <a16:colId xmlns:a16="http://schemas.microsoft.com/office/drawing/2014/main" val="3603771890"/>
                    </a:ext>
                  </a:extLst>
                </a:gridCol>
              </a:tblGrid>
              <a:tr h="859253">
                <a:tc>
                  <a:txBody>
                    <a:bodyPr/>
                    <a:lstStyle/>
                    <a:p>
                      <a:pPr algn="l" rtl="0"/>
                      <a:r>
                        <a:rPr lang="en-CA" sz="2600">
                          <a:effectLst/>
                        </a:rPr>
                        <a:t>Blog (Essay) 1 – Food Production</a:t>
                      </a:r>
                    </a:p>
                  </a:txBody>
                  <a:tcPr marL="139852" marR="139852"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rtl="0"/>
                      <a:r>
                        <a:rPr lang="en-CA" sz="2600">
                          <a:effectLst/>
                        </a:rPr>
                        <a:t>25%</a:t>
                      </a:r>
                    </a:p>
                  </a:txBody>
                  <a:tcPr marL="139852" marR="139852"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rtl="0"/>
                      <a:r>
                        <a:rPr lang="en-CA" sz="2600">
                          <a:effectLst/>
                        </a:rPr>
                        <a:t>October 8th</a:t>
                      </a:r>
                    </a:p>
                  </a:txBody>
                  <a:tcPr marL="139852" marR="139852"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873477216"/>
                  </a:ext>
                </a:extLst>
              </a:tr>
              <a:tr h="1262027">
                <a:tc>
                  <a:txBody>
                    <a:bodyPr/>
                    <a:lstStyle/>
                    <a:p>
                      <a:pPr algn="l" rtl="0"/>
                      <a:r>
                        <a:rPr lang="en-CA" sz="2600" dirty="0">
                          <a:effectLst/>
                        </a:rPr>
                        <a:t>Blog (Essay) 2 – Strengths and Limits of Urban Agriculture</a:t>
                      </a:r>
                    </a:p>
                  </a:txBody>
                  <a:tcPr marL="139852" marR="139852"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rtl="0"/>
                      <a:r>
                        <a:rPr lang="en-CA" sz="2600">
                          <a:effectLst/>
                        </a:rPr>
                        <a:t>25%</a:t>
                      </a:r>
                    </a:p>
                  </a:txBody>
                  <a:tcPr marL="139852" marR="139852"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rtl="0"/>
                      <a:r>
                        <a:rPr lang="en-CA" sz="2600">
                          <a:effectLst/>
                        </a:rPr>
                        <a:t>November 5th</a:t>
                      </a:r>
                    </a:p>
                  </a:txBody>
                  <a:tcPr marL="139852" marR="139852"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748641584"/>
                  </a:ext>
                </a:extLst>
              </a:tr>
              <a:tr h="1664802">
                <a:tc>
                  <a:txBody>
                    <a:bodyPr/>
                    <a:lstStyle/>
                    <a:p>
                      <a:pPr algn="l" rtl="0"/>
                      <a:r>
                        <a:rPr lang="en-CA" sz="2600" dirty="0">
                          <a:effectLst/>
                        </a:rPr>
                        <a:t>Blog (Essay) 3 – Examples of Successful Urban Agriculture</a:t>
                      </a:r>
                    </a:p>
                  </a:txBody>
                  <a:tcPr marL="139852" marR="139852"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rtl="0"/>
                      <a:r>
                        <a:rPr lang="en-CA" sz="2600">
                          <a:effectLst/>
                        </a:rPr>
                        <a:t>25%</a:t>
                      </a:r>
                    </a:p>
                  </a:txBody>
                  <a:tcPr marL="139852" marR="139852"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rtl="0"/>
                      <a:r>
                        <a:rPr lang="en-CA" sz="2600" dirty="0">
                          <a:effectLst/>
                        </a:rPr>
                        <a:t>December 3rd</a:t>
                      </a:r>
                    </a:p>
                  </a:txBody>
                  <a:tcPr marL="139852" marR="139852"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29447157"/>
                  </a:ext>
                </a:extLst>
              </a:tr>
            </a:tbl>
          </a:graphicData>
        </a:graphic>
      </p:graphicFrame>
    </p:spTree>
    <p:extLst>
      <p:ext uri="{BB962C8B-B14F-4D97-AF65-F5344CB8AC3E}">
        <p14:creationId xmlns:p14="http://schemas.microsoft.com/office/powerpoint/2010/main" val="82544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7E32-8D5E-9C47-8B23-1731332EB113}"/>
              </a:ext>
            </a:extLst>
          </p:cNvPr>
          <p:cNvSpPr>
            <a:spLocks noGrp="1"/>
          </p:cNvSpPr>
          <p:nvPr>
            <p:ph type="title"/>
          </p:nvPr>
        </p:nvSpPr>
        <p:spPr/>
        <p:txBody>
          <a:bodyPr/>
          <a:lstStyle/>
          <a:p>
            <a:r>
              <a:rPr lang="en-US" dirty="0"/>
              <a:t>Food Production Blog Ideas</a:t>
            </a:r>
          </a:p>
        </p:txBody>
      </p:sp>
      <p:sp>
        <p:nvSpPr>
          <p:cNvPr id="3" name="Content Placeholder 2">
            <a:extLst>
              <a:ext uri="{FF2B5EF4-FFF2-40B4-BE49-F238E27FC236}">
                <a16:creationId xmlns:a16="http://schemas.microsoft.com/office/drawing/2014/main" id="{C38C4619-7BED-AF44-88DA-9CDC046B4485}"/>
              </a:ext>
            </a:extLst>
          </p:cNvPr>
          <p:cNvSpPr>
            <a:spLocks noGrp="1"/>
          </p:cNvSpPr>
          <p:nvPr>
            <p:ph idx="1"/>
          </p:nvPr>
        </p:nvSpPr>
        <p:spPr/>
        <p:txBody>
          <a:bodyPr>
            <a:normAutofit fontScale="85000" lnSpcReduction="20000"/>
          </a:bodyPr>
          <a:lstStyle/>
          <a:p>
            <a:r>
              <a:rPr lang="en-US" dirty="0"/>
              <a:t>Here are some topics you can write about:</a:t>
            </a:r>
          </a:p>
          <a:p>
            <a:pPr lvl="1"/>
            <a:r>
              <a:rPr lang="en-US" dirty="0"/>
              <a:t>How to build a garden</a:t>
            </a:r>
          </a:p>
          <a:p>
            <a:pPr lvl="1"/>
            <a:r>
              <a:rPr lang="en-US" dirty="0"/>
              <a:t>How to grow a specific vegetable, fruit, herb, mushroom, tree, etc. </a:t>
            </a:r>
          </a:p>
          <a:p>
            <a:pPr lvl="1"/>
            <a:r>
              <a:rPr lang="en-US" dirty="0"/>
              <a:t>How to compost food and use it in a garden (indoor or outdoor)</a:t>
            </a:r>
          </a:p>
          <a:p>
            <a:pPr lvl="1"/>
            <a:r>
              <a:rPr lang="en-US" dirty="0"/>
              <a:t>How to grow food indoors </a:t>
            </a:r>
          </a:p>
          <a:p>
            <a:pPr lvl="1"/>
            <a:r>
              <a:rPr lang="en-US" dirty="0"/>
              <a:t>Aquaponics or hydroponics</a:t>
            </a:r>
          </a:p>
          <a:p>
            <a:pPr lvl="1"/>
            <a:r>
              <a:rPr lang="en-US" dirty="0"/>
              <a:t>Balcony gardening</a:t>
            </a:r>
          </a:p>
          <a:p>
            <a:pPr lvl="1"/>
            <a:r>
              <a:rPr lang="en-US" dirty="0"/>
              <a:t>How to winterize your garden</a:t>
            </a:r>
          </a:p>
          <a:p>
            <a:pPr lvl="1"/>
            <a:r>
              <a:rPr lang="en-US" dirty="0"/>
              <a:t>How to enhance your soil without chemicals</a:t>
            </a:r>
          </a:p>
          <a:p>
            <a:pPr lvl="1"/>
            <a:r>
              <a:rPr lang="en-US" dirty="0"/>
              <a:t>How to manage pests organically</a:t>
            </a:r>
          </a:p>
          <a:p>
            <a:pPr lvl="1"/>
            <a:r>
              <a:rPr lang="en-US" dirty="0"/>
              <a:t>Common gardening problems and ways to solve these problems</a:t>
            </a:r>
          </a:p>
          <a:p>
            <a:pPr lvl="1"/>
            <a:r>
              <a:rPr lang="en-US" dirty="0"/>
              <a:t>Companion planting</a:t>
            </a:r>
          </a:p>
          <a:p>
            <a:pPr lvl="1"/>
            <a:r>
              <a:rPr lang="en-US" dirty="0"/>
              <a:t>Succession planting</a:t>
            </a:r>
          </a:p>
          <a:p>
            <a:pPr lvl="1"/>
            <a:r>
              <a:rPr lang="en-US" dirty="0"/>
              <a:t>Growing successful seedlings</a:t>
            </a:r>
          </a:p>
          <a:p>
            <a:pPr lvl="1"/>
            <a:r>
              <a:rPr lang="en-US" dirty="0"/>
              <a:t>Growing microgreens</a:t>
            </a:r>
          </a:p>
          <a:p>
            <a:pPr lvl="1"/>
            <a:r>
              <a:rPr lang="en-US" dirty="0"/>
              <a:t>Useful insects</a:t>
            </a:r>
          </a:p>
          <a:p>
            <a:pPr lvl="1"/>
            <a:endParaRPr lang="en-US" dirty="0"/>
          </a:p>
          <a:p>
            <a:pPr lvl="1"/>
            <a:endParaRPr lang="en-US" dirty="0"/>
          </a:p>
        </p:txBody>
      </p:sp>
    </p:spTree>
    <p:extLst>
      <p:ext uri="{BB962C8B-B14F-4D97-AF65-F5344CB8AC3E}">
        <p14:creationId xmlns:p14="http://schemas.microsoft.com/office/powerpoint/2010/main" val="3354164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54C3B-B71C-A847-8727-FFECB5687E05}"/>
              </a:ext>
            </a:extLst>
          </p:cNvPr>
          <p:cNvSpPr>
            <a:spLocks noGrp="1"/>
          </p:cNvSpPr>
          <p:nvPr>
            <p:ph type="title"/>
          </p:nvPr>
        </p:nvSpPr>
        <p:spPr/>
        <p:txBody>
          <a:bodyPr/>
          <a:lstStyle/>
          <a:p>
            <a:r>
              <a:rPr lang="en-CA" dirty="0"/>
              <a:t>Strengths and Limits of Urban Agriculture</a:t>
            </a:r>
            <a:endParaRPr lang="en-US" dirty="0"/>
          </a:p>
        </p:txBody>
      </p:sp>
      <p:sp>
        <p:nvSpPr>
          <p:cNvPr id="3" name="Content Placeholder 2">
            <a:extLst>
              <a:ext uri="{FF2B5EF4-FFF2-40B4-BE49-F238E27FC236}">
                <a16:creationId xmlns:a16="http://schemas.microsoft.com/office/drawing/2014/main" id="{3FB4C66D-4A2D-1647-AFF7-22A9244CD917}"/>
              </a:ext>
            </a:extLst>
          </p:cNvPr>
          <p:cNvSpPr>
            <a:spLocks noGrp="1"/>
          </p:cNvSpPr>
          <p:nvPr>
            <p:ph idx="1"/>
          </p:nvPr>
        </p:nvSpPr>
        <p:spPr/>
        <p:txBody>
          <a:bodyPr/>
          <a:lstStyle/>
          <a:p>
            <a:r>
              <a:rPr lang="en-US" dirty="0"/>
              <a:t>For this blog, please write about the strengths and weaknesses of urban agriculture. If you choose a subtopic, please let me know. </a:t>
            </a:r>
          </a:p>
          <a:p>
            <a:r>
              <a:rPr lang="en-US" dirty="0"/>
              <a:t>Possible subtopics:</a:t>
            </a:r>
          </a:p>
          <a:p>
            <a:pPr lvl="1"/>
            <a:r>
              <a:rPr lang="en-US" dirty="0"/>
              <a:t>Types of urban farms (SWOT analysis)</a:t>
            </a:r>
          </a:p>
          <a:p>
            <a:pPr lvl="1"/>
            <a:r>
              <a:rPr lang="en-US" dirty="0"/>
              <a:t>How to become a viable urban farm</a:t>
            </a:r>
          </a:p>
          <a:p>
            <a:pPr lvl="1"/>
            <a:r>
              <a:rPr lang="en-US" dirty="0"/>
              <a:t>Importance of food systems approach</a:t>
            </a:r>
          </a:p>
          <a:p>
            <a:pPr lvl="1"/>
            <a:r>
              <a:rPr lang="en-US" dirty="0"/>
              <a:t>How to make cities more sustainable</a:t>
            </a:r>
          </a:p>
          <a:p>
            <a:pPr lvl="1"/>
            <a:r>
              <a:rPr lang="en-US" dirty="0"/>
              <a:t>Cities and polycultures</a:t>
            </a:r>
          </a:p>
          <a:p>
            <a:pPr lvl="1"/>
            <a:r>
              <a:rPr lang="en-US" dirty="0"/>
              <a:t>Urban Permaculture</a:t>
            </a:r>
          </a:p>
          <a:p>
            <a:pPr lvl="1"/>
            <a:endParaRPr lang="en-US" dirty="0"/>
          </a:p>
        </p:txBody>
      </p:sp>
    </p:spTree>
    <p:extLst>
      <p:ext uri="{BB962C8B-B14F-4D97-AF65-F5344CB8AC3E}">
        <p14:creationId xmlns:p14="http://schemas.microsoft.com/office/powerpoint/2010/main" val="1515861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02E59-AB1B-3040-B12D-B29A4A2F036A}"/>
              </a:ext>
            </a:extLst>
          </p:cNvPr>
          <p:cNvSpPr>
            <a:spLocks noGrp="1"/>
          </p:cNvSpPr>
          <p:nvPr>
            <p:ph type="title"/>
          </p:nvPr>
        </p:nvSpPr>
        <p:spPr/>
        <p:txBody>
          <a:bodyPr/>
          <a:lstStyle/>
          <a:p>
            <a:r>
              <a:rPr lang="en-CA" dirty="0"/>
              <a:t>Examples of Successful Urban Agriculture</a:t>
            </a:r>
            <a:endParaRPr lang="en-US" dirty="0"/>
          </a:p>
        </p:txBody>
      </p:sp>
      <p:sp>
        <p:nvSpPr>
          <p:cNvPr id="3" name="Content Placeholder 2">
            <a:extLst>
              <a:ext uri="{FF2B5EF4-FFF2-40B4-BE49-F238E27FC236}">
                <a16:creationId xmlns:a16="http://schemas.microsoft.com/office/drawing/2014/main" id="{D1E1E0A2-F0D2-F445-9241-F0755071D1CA}"/>
              </a:ext>
            </a:extLst>
          </p:cNvPr>
          <p:cNvSpPr>
            <a:spLocks noGrp="1"/>
          </p:cNvSpPr>
          <p:nvPr>
            <p:ph idx="1"/>
          </p:nvPr>
        </p:nvSpPr>
        <p:spPr/>
        <p:txBody>
          <a:bodyPr/>
          <a:lstStyle/>
          <a:p>
            <a:r>
              <a:rPr lang="en-US" dirty="0"/>
              <a:t>Find an example of a successful urban agriculture project over and above the examples provided in the readings. Use the chapters to compare the urban agriculture projects. </a:t>
            </a:r>
          </a:p>
          <a:p>
            <a:r>
              <a:rPr lang="en-US" dirty="0"/>
              <a:t>The projects can be local, national or international.</a:t>
            </a:r>
          </a:p>
        </p:txBody>
      </p:sp>
    </p:spTree>
    <p:extLst>
      <p:ext uri="{BB962C8B-B14F-4D97-AF65-F5344CB8AC3E}">
        <p14:creationId xmlns:p14="http://schemas.microsoft.com/office/powerpoint/2010/main" val="691399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3269919168"/>
              </p:ext>
            </p:extLst>
          </p:nvPr>
        </p:nvGraphicFramePr>
        <p:xfrm>
          <a:off x="0" y="-1"/>
          <a:ext cx="12192000" cy="94901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Analysis of Subject Matter</a:t>
                      </a:r>
                    </a:p>
                  </a:txBody>
                  <a:tcPr marL="38680" marR="38680" marT="0" marB="0"/>
                </a:tc>
                <a:tc>
                  <a:txBody>
                    <a:bodyPr/>
                    <a:lstStyle/>
                    <a:p>
                      <a:pPr marL="0" marR="0">
                        <a:spcBef>
                          <a:spcPts val="0"/>
                        </a:spcBef>
                        <a:spcAft>
                          <a:spcPts val="0"/>
                        </a:spcAft>
                      </a:pPr>
                      <a:r>
                        <a:rPr lang="en-US" sz="1500" dirty="0">
                          <a:effectLst/>
                        </a:rPr>
                        <a:t>Superficial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Superficially connected analysis to the course readings.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Analysis not appropriate or complete. </a:t>
                      </a:r>
                    </a:p>
                  </a:txBody>
                  <a:tcPr marL="38680" marR="38680" marT="0" marB="0"/>
                </a:tc>
                <a:tc>
                  <a:txBody>
                    <a:bodyPr/>
                    <a:lstStyle/>
                    <a:p>
                      <a:pPr marL="0" marR="0">
                        <a:spcBef>
                          <a:spcPts val="0"/>
                        </a:spcBef>
                        <a:spcAft>
                          <a:spcPts val="0"/>
                        </a:spcAft>
                      </a:pPr>
                      <a:r>
                        <a:rPr lang="en-US" sz="1500" dirty="0">
                          <a:effectLst/>
                        </a:rPr>
                        <a:t>Average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some of the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somewhat appropriate and incomplete.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appropriate and complete.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entirely on point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not clear, concise, specific and/or interesting.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not structured well. </a:t>
                      </a:r>
                    </a:p>
                  </a:txBody>
                  <a:tcPr marL="38680" marR="38680" marT="0" marB="0"/>
                </a:tc>
                <a:tc>
                  <a:txBody>
                    <a:bodyPr/>
                    <a:lstStyle/>
                    <a:p>
                      <a:pPr marL="0" marR="0">
                        <a:spcBef>
                          <a:spcPts val="0"/>
                        </a:spcBef>
                        <a:spcAft>
                          <a:spcPts val="0"/>
                        </a:spcAft>
                      </a:pPr>
                      <a:r>
                        <a:rPr lang="en-US" sz="1500" dirty="0">
                          <a:effectLst/>
                        </a:rPr>
                        <a:t>The blog is somewhat clear, concise, specific and/or interest.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somewhat well. </a:t>
                      </a:r>
                    </a:p>
                  </a:txBody>
                  <a:tcPr marL="38680" marR="38680" marT="0" marB="0"/>
                </a:tc>
                <a:tc>
                  <a:txBody>
                    <a:bodyPr/>
                    <a:lstStyle/>
                    <a:p>
                      <a:pPr marL="0" marR="0">
                        <a:spcBef>
                          <a:spcPts val="0"/>
                        </a:spcBef>
                        <a:spcAft>
                          <a:spcPts val="0"/>
                        </a:spcAft>
                      </a:pPr>
                      <a:r>
                        <a:rPr lang="en-US" sz="1500" dirty="0">
                          <a:effectLst/>
                        </a:rPr>
                        <a:t>The blog is clear, concise, specific and interesting.</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Blog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extremely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blog </a:t>
                      </a:r>
                      <a:r>
                        <a:rPr lang="en-US" sz="1500">
                          <a:effectLst/>
                        </a:rPr>
                        <a:t>is outstanding. </a:t>
                      </a: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000" dirty="0">
                          <a:effectLst/>
                        </a:rPr>
                        <a:t>(Not Weighted in Grade)</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blog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blog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is relevant to the blog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blog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a:t>
                      </a:r>
                      <a:r>
                        <a:rPr lang="en-US" sz="1500">
                          <a:effectLst/>
                          <a:latin typeface="Calibri" panose="020F0502020204030204" pitchFamily="34" charset="0"/>
                          <a:ea typeface="Calibri" panose="020F0502020204030204" pitchFamily="34" charset="0"/>
                          <a:cs typeface="Times New Roman" panose="02020603050405020304" pitchFamily="18" charset="0"/>
                        </a:rPr>
                        <a:t>to five </a:t>
                      </a:r>
                      <a:r>
                        <a:rPr lang="en-US" sz="1500" dirty="0">
                          <a:effectLst/>
                          <a:latin typeface="Calibri" panose="020F0502020204030204" pitchFamily="34" charset="0"/>
                          <a:ea typeface="Calibri" panose="020F0502020204030204" pitchFamily="34" charset="0"/>
                          <a:cs typeface="Times New Roman" panose="02020603050405020304" pitchFamily="18" charset="0"/>
                        </a:rPr>
                        <a:t>reliable/valid external source is referenced.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seven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Eight or more reliable/valid external sources are referenced.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5453186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2575</TotalTime>
  <Words>917</Words>
  <Application>Microsoft Macintosh PowerPoint</Application>
  <PresentationFormat>Widescreen</PresentationFormat>
  <Paragraphs>124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Economic Restructuring </vt:lpstr>
      <vt:lpstr>Blog Posts (Essays about Urban Agriculture) </vt:lpstr>
      <vt:lpstr>Blog Topics</vt:lpstr>
      <vt:lpstr>Food Production Blog Ideas</vt:lpstr>
      <vt:lpstr>Strengths and Limits of Urban Agriculture</vt:lpstr>
      <vt:lpstr>Examples of Successful Urban Agriculture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237</cp:revision>
  <cp:lastPrinted>2017-07-26T18:23:54Z</cp:lastPrinted>
  <dcterms:created xsi:type="dcterms:W3CDTF">2016-01-27T06:10:50Z</dcterms:created>
  <dcterms:modified xsi:type="dcterms:W3CDTF">2021-09-24T15:25:57Z</dcterms:modified>
</cp:coreProperties>
</file>