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6"/>
  </p:notesMasterIdLst>
  <p:sldIdLst>
    <p:sldId id="257" r:id="rId2"/>
    <p:sldId id="328" r:id="rId3"/>
    <p:sldId id="329" r:id="rId4"/>
    <p:sldId id="327" r:id="rId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4" autoAdjust="0"/>
    <p:restoredTop sz="94660"/>
  </p:normalViewPr>
  <p:slideViewPr>
    <p:cSldViewPr snapToGrid="0">
      <p:cViewPr varScale="1">
        <p:scale>
          <a:sx n="112" d="100"/>
          <a:sy n="112" d="100"/>
        </p:scale>
        <p:origin x="440" y="200"/>
      </p:cViewPr>
      <p:guideLst/>
    </p:cSldViewPr>
  </p:slideViewPr>
  <p:notesTextViewPr>
    <p:cViewPr>
      <p:scale>
        <a:sx n="1" d="1"/>
        <a:sy n="1" d="1"/>
      </p:scale>
      <p:origin x="0" y="0"/>
    </p:cViewPr>
  </p:notesTextViewPr>
  <p:sorterViewPr>
    <p:cViewPr>
      <p:scale>
        <a:sx n="100" d="100"/>
        <a:sy n="100" d="100"/>
      </p:scale>
      <p:origin x="0" y="-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B9395BF-A852-48DF-B5B0-CDF00B6C9969}" type="datetimeFigureOut">
              <a:rPr lang="en-CA" smtClean="0"/>
              <a:t>2021-09-22</a:t>
            </a:fld>
            <a:endParaRPr lang="en-CA"/>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BE443DF-6AB8-4D5A-83B3-1D81857E7211}" type="slidenum">
              <a:rPr lang="en-CA" smtClean="0"/>
              <a:t>‹#›</a:t>
            </a:fld>
            <a:endParaRPr lang="en-CA"/>
          </a:p>
        </p:txBody>
      </p:sp>
    </p:spTree>
    <p:extLst>
      <p:ext uri="{BB962C8B-B14F-4D97-AF65-F5344CB8AC3E}">
        <p14:creationId xmlns:p14="http://schemas.microsoft.com/office/powerpoint/2010/main" val="3262059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9/22/21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9/22/21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9/22/21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0" y="2157414"/>
            <a:ext cx="11855451" cy="854075"/>
          </a:xfrm>
        </p:spPr>
        <p:txBody>
          <a:bodyPr/>
          <a:lstStyle/>
          <a:p>
            <a:r>
              <a:rPr lang="en-US"/>
              <a:t>Click to edit Master title style</a:t>
            </a:r>
            <a:endParaRPr lang="en-CA"/>
          </a:p>
        </p:txBody>
      </p:sp>
      <p:sp>
        <p:nvSpPr>
          <p:cNvPr id="3" name="Date Placeholder 2"/>
          <p:cNvSpPr>
            <a:spLocks noGrp="1"/>
          </p:cNvSpPr>
          <p:nvPr>
            <p:ph type="dt" idx="10"/>
          </p:nvPr>
        </p:nvSpPr>
        <p:spPr>
          <a:xfrm>
            <a:off x="8773585" y="188913"/>
            <a:ext cx="2813049" cy="342900"/>
          </a:xfrm>
        </p:spPr>
        <p:txBody>
          <a:bodyPr/>
          <a:lstStyle>
            <a:lvl1pPr>
              <a:defRPr/>
            </a:lvl1pPr>
          </a:lstStyle>
          <a:p>
            <a:r>
              <a:rPr lang="en-CA" altLang="en-US"/>
              <a:t>13-1-31</a:t>
            </a:r>
          </a:p>
        </p:txBody>
      </p:sp>
      <p:sp>
        <p:nvSpPr>
          <p:cNvPr id="4" name="Slide Number Placeholder 3"/>
          <p:cNvSpPr>
            <a:spLocks noGrp="1"/>
          </p:cNvSpPr>
          <p:nvPr>
            <p:ph type="sldNum" idx="11"/>
          </p:nvPr>
        </p:nvSpPr>
        <p:spPr>
          <a:xfrm>
            <a:off x="11719985" y="6569075"/>
            <a:ext cx="577849" cy="342900"/>
          </a:xfrm>
        </p:spPr>
        <p:txBody>
          <a:bodyPr/>
          <a:lstStyle>
            <a:lvl1pPr>
              <a:defRPr/>
            </a:lvl1pPr>
          </a:lstStyle>
          <a:p>
            <a:fld id="{B0E33AC2-D8C5-4515-AD00-E08C681A12E2}" type="slidenum">
              <a:rPr lang="en-CA" altLang="en-US"/>
              <a:pPr/>
              <a:t>‹#›</a:t>
            </a:fld>
            <a:endParaRPr lang="en-CA" altLang="en-US"/>
          </a:p>
        </p:txBody>
      </p:sp>
    </p:spTree>
    <p:extLst>
      <p:ext uri="{BB962C8B-B14F-4D97-AF65-F5344CB8AC3E}">
        <p14:creationId xmlns:p14="http://schemas.microsoft.com/office/powerpoint/2010/main" val="490365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9/22/21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9/22/21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9/22/21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9/22/21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9/22/21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9/22/21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9/22/21</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9/22/21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9/22/21</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Economic Restructuring </a:t>
            </a:r>
          </a:p>
        </p:txBody>
      </p:sp>
      <p:sp>
        <p:nvSpPr>
          <p:cNvPr id="3" name="Subtitle 2"/>
          <p:cNvSpPr>
            <a:spLocks noGrp="1"/>
          </p:cNvSpPr>
          <p:nvPr>
            <p:ph type="subTitle" idx="1"/>
          </p:nvPr>
        </p:nvSpPr>
        <p:spPr/>
        <p:txBody>
          <a:bodyPr>
            <a:normAutofit/>
          </a:bodyPr>
          <a:lstStyle/>
          <a:p>
            <a:r>
              <a:rPr lang="en-CA" dirty="0"/>
              <a:t>Blogs</a:t>
            </a:r>
          </a:p>
        </p:txBody>
      </p:sp>
    </p:spTree>
    <p:extLst>
      <p:ext uri="{BB962C8B-B14F-4D97-AF65-F5344CB8AC3E}">
        <p14:creationId xmlns:p14="http://schemas.microsoft.com/office/powerpoint/2010/main" val="2581282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64C82-869E-A44A-8F4F-9CA8DF3887A4}"/>
              </a:ext>
            </a:extLst>
          </p:cNvPr>
          <p:cNvSpPr>
            <a:spLocks noGrp="1"/>
          </p:cNvSpPr>
          <p:nvPr>
            <p:ph type="title"/>
          </p:nvPr>
        </p:nvSpPr>
        <p:spPr/>
        <p:txBody>
          <a:bodyPr>
            <a:normAutofit/>
          </a:bodyPr>
          <a:lstStyle/>
          <a:p>
            <a:r>
              <a:rPr lang="en-CA" sz="4400" b="1" dirty="0"/>
              <a:t>Blog Posts (Essays about Diverse Economies) </a:t>
            </a:r>
            <a:endParaRPr lang="en-US" sz="4400" dirty="0"/>
          </a:p>
        </p:txBody>
      </p:sp>
      <p:sp>
        <p:nvSpPr>
          <p:cNvPr id="3" name="Content Placeholder 2">
            <a:extLst>
              <a:ext uri="{FF2B5EF4-FFF2-40B4-BE49-F238E27FC236}">
                <a16:creationId xmlns:a16="http://schemas.microsoft.com/office/drawing/2014/main" id="{BF3FEB70-7F5C-9045-BFBE-A4358D8B08CE}"/>
              </a:ext>
            </a:extLst>
          </p:cNvPr>
          <p:cNvSpPr>
            <a:spLocks noGrp="1"/>
          </p:cNvSpPr>
          <p:nvPr>
            <p:ph idx="1"/>
          </p:nvPr>
        </p:nvSpPr>
        <p:spPr/>
        <p:txBody>
          <a:bodyPr/>
          <a:lstStyle/>
          <a:p>
            <a:r>
              <a:rPr lang="en-CA" dirty="0"/>
              <a:t>Students will write two blogs of about 600 – 1000 words about a topic related to diverse economies covered in the course lectures and/or required readings. Although this is a blog, the information conveyed must come from research, not conjecture. In addition, the blog must contain at least eight reliable, valid, credible external sources and reference the course readings to score in the A range. Students with production skills can produce a video or a podcast instead of a blog; however, this must also be approved by me (Erik </a:t>
            </a:r>
            <a:r>
              <a:rPr lang="en-CA" dirty="0" err="1"/>
              <a:t>Chevrier</a:t>
            </a:r>
            <a:r>
              <a:rPr lang="en-CA" dirty="0"/>
              <a:t>).</a:t>
            </a:r>
            <a:endParaRPr lang="en-US" dirty="0"/>
          </a:p>
        </p:txBody>
      </p:sp>
    </p:spTree>
    <p:extLst>
      <p:ext uri="{BB962C8B-B14F-4D97-AF65-F5344CB8AC3E}">
        <p14:creationId xmlns:p14="http://schemas.microsoft.com/office/powerpoint/2010/main" val="1220136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A1B15-3983-044D-92B9-BCA2CDD112C6}"/>
              </a:ext>
            </a:extLst>
          </p:cNvPr>
          <p:cNvSpPr>
            <a:spLocks noGrp="1"/>
          </p:cNvSpPr>
          <p:nvPr>
            <p:ph type="title"/>
          </p:nvPr>
        </p:nvSpPr>
        <p:spPr/>
        <p:txBody>
          <a:bodyPr/>
          <a:lstStyle/>
          <a:p>
            <a:r>
              <a:rPr lang="en-US" dirty="0"/>
              <a:t>Blog Topics</a:t>
            </a:r>
          </a:p>
        </p:txBody>
      </p:sp>
      <p:sp>
        <p:nvSpPr>
          <p:cNvPr id="3" name="Content Placeholder 2">
            <a:extLst>
              <a:ext uri="{FF2B5EF4-FFF2-40B4-BE49-F238E27FC236}">
                <a16:creationId xmlns:a16="http://schemas.microsoft.com/office/drawing/2014/main" id="{69F1285C-885D-8D41-9D17-C2CDD9B8C01B}"/>
              </a:ext>
            </a:extLst>
          </p:cNvPr>
          <p:cNvSpPr>
            <a:spLocks noGrp="1"/>
          </p:cNvSpPr>
          <p:nvPr>
            <p:ph idx="1"/>
          </p:nvPr>
        </p:nvSpPr>
        <p:spPr/>
        <p:txBody>
          <a:bodyPr>
            <a:normAutofit lnSpcReduction="10000"/>
          </a:bodyPr>
          <a:lstStyle/>
          <a:p>
            <a:r>
              <a:rPr lang="en-US" sz="3000" dirty="0"/>
              <a:t>Please choose any sub-topic from the following categories:</a:t>
            </a:r>
          </a:p>
          <a:p>
            <a:r>
              <a:rPr lang="en-US" sz="2500" dirty="0"/>
              <a:t>Blog 1</a:t>
            </a:r>
          </a:p>
          <a:p>
            <a:r>
              <a:rPr lang="en-US" dirty="0"/>
              <a:t>Diverse Economies</a:t>
            </a:r>
          </a:p>
          <a:p>
            <a:r>
              <a:rPr lang="en-US" dirty="0"/>
              <a:t>Diverse Enterprises</a:t>
            </a:r>
          </a:p>
          <a:p>
            <a:r>
              <a:rPr lang="en-US" dirty="0"/>
              <a:t>Diverse </a:t>
            </a:r>
            <a:r>
              <a:rPr lang="en-US" dirty="0" err="1"/>
              <a:t>Labour</a:t>
            </a:r>
            <a:endParaRPr lang="en-US" dirty="0"/>
          </a:p>
          <a:p>
            <a:r>
              <a:rPr lang="en-US" sz="2500" dirty="0"/>
              <a:t>Blog 2</a:t>
            </a:r>
          </a:p>
          <a:p>
            <a:r>
              <a:rPr lang="en-US" dirty="0"/>
              <a:t>Diverse Transactions</a:t>
            </a:r>
          </a:p>
          <a:p>
            <a:r>
              <a:rPr lang="en-US" dirty="0"/>
              <a:t>Diverse Property </a:t>
            </a:r>
          </a:p>
          <a:p>
            <a:r>
              <a:rPr lang="en-US" dirty="0"/>
              <a:t>Diverse Finance</a:t>
            </a:r>
          </a:p>
          <a:p>
            <a:endParaRPr lang="en-US" dirty="0"/>
          </a:p>
        </p:txBody>
      </p:sp>
    </p:spTree>
    <p:extLst>
      <p:ext uri="{BB962C8B-B14F-4D97-AF65-F5344CB8AC3E}">
        <p14:creationId xmlns:p14="http://schemas.microsoft.com/office/powerpoint/2010/main" val="825442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0FCC2AF-CF38-43A6-8440-430E8B715CA9}"/>
              </a:ext>
            </a:extLst>
          </p:cNvPr>
          <p:cNvGraphicFramePr>
            <a:graphicFrameLocks noGrp="1"/>
          </p:cNvGraphicFramePr>
          <p:nvPr>
            <p:ph idx="4294967295"/>
            <p:extLst>
              <p:ext uri="{D42A27DB-BD31-4B8C-83A1-F6EECF244321}">
                <p14:modId xmlns:p14="http://schemas.microsoft.com/office/powerpoint/2010/main" val="3269919168"/>
              </p:ext>
            </p:extLst>
          </p:nvPr>
        </p:nvGraphicFramePr>
        <p:xfrm>
          <a:off x="0" y="-1"/>
          <a:ext cx="12192000" cy="9490166"/>
        </p:xfrm>
        <a:graphic>
          <a:graphicData uri="http://schemas.openxmlformats.org/drawingml/2006/table">
            <a:tbl>
              <a:tblPr firstRow="1" firstCol="1" bandRow="1">
                <a:tableStyleId>{5C22544A-7EE6-4342-B048-85BDC9FD1C3A}</a:tableStyleId>
              </a:tblPr>
              <a:tblGrid>
                <a:gridCol w="2438400">
                  <a:extLst>
                    <a:ext uri="{9D8B030D-6E8A-4147-A177-3AD203B41FA5}">
                      <a16:colId xmlns:a16="http://schemas.microsoft.com/office/drawing/2014/main" val="4226346328"/>
                    </a:ext>
                  </a:extLst>
                </a:gridCol>
                <a:gridCol w="2438400">
                  <a:extLst>
                    <a:ext uri="{9D8B030D-6E8A-4147-A177-3AD203B41FA5}">
                      <a16:colId xmlns:a16="http://schemas.microsoft.com/office/drawing/2014/main" val="2107181673"/>
                    </a:ext>
                  </a:extLst>
                </a:gridCol>
                <a:gridCol w="2438400">
                  <a:extLst>
                    <a:ext uri="{9D8B030D-6E8A-4147-A177-3AD203B41FA5}">
                      <a16:colId xmlns:a16="http://schemas.microsoft.com/office/drawing/2014/main" val="392681824"/>
                    </a:ext>
                  </a:extLst>
                </a:gridCol>
                <a:gridCol w="2438400">
                  <a:extLst>
                    <a:ext uri="{9D8B030D-6E8A-4147-A177-3AD203B41FA5}">
                      <a16:colId xmlns:a16="http://schemas.microsoft.com/office/drawing/2014/main" val="3258894611"/>
                    </a:ext>
                  </a:extLst>
                </a:gridCol>
                <a:gridCol w="2438400">
                  <a:extLst>
                    <a:ext uri="{9D8B030D-6E8A-4147-A177-3AD203B41FA5}">
                      <a16:colId xmlns:a16="http://schemas.microsoft.com/office/drawing/2014/main" val="2442212841"/>
                    </a:ext>
                  </a:extLst>
                </a:gridCol>
              </a:tblGrid>
              <a:tr h="157298">
                <a:tc>
                  <a:txBody>
                    <a:bodyPr/>
                    <a:lstStyle/>
                    <a:p>
                      <a:pPr marL="0" marR="0">
                        <a:spcBef>
                          <a:spcPts val="0"/>
                        </a:spcBef>
                        <a:spcAft>
                          <a:spcPts val="0"/>
                        </a:spcAft>
                      </a:pPr>
                      <a:r>
                        <a:rPr lang="en-US" sz="1500">
                          <a:effectLst/>
                        </a:rPr>
                        <a:t>Category</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D</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a:t>
                      </a:r>
                    </a:p>
                  </a:txBody>
                  <a:tcPr marL="38680" marR="38680" marT="0" marB="0"/>
                </a:tc>
                <a:tc>
                  <a:txBody>
                    <a:bodyPr/>
                    <a:lstStyle/>
                    <a:p>
                      <a:pPr marL="0" marR="0">
                        <a:spcBef>
                          <a:spcPts val="0"/>
                        </a:spcBef>
                        <a:spcAft>
                          <a:spcPts val="0"/>
                        </a:spcAft>
                      </a:pPr>
                      <a:r>
                        <a:rPr lang="en-US" sz="1500">
                          <a:effectLst/>
                        </a:rPr>
                        <a:t>B</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A</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442857339"/>
                  </a:ext>
                </a:extLst>
              </a:tr>
              <a:tr h="1887584">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Analysis of Subject Matter</a:t>
                      </a:r>
                    </a:p>
                  </a:txBody>
                  <a:tcPr marL="38680" marR="38680" marT="0" marB="0"/>
                </a:tc>
                <a:tc>
                  <a:txBody>
                    <a:bodyPr/>
                    <a:lstStyle/>
                    <a:p>
                      <a:pPr marL="0" marR="0">
                        <a:spcBef>
                          <a:spcPts val="0"/>
                        </a:spcBef>
                        <a:spcAft>
                          <a:spcPts val="0"/>
                        </a:spcAft>
                      </a:pPr>
                      <a:r>
                        <a:rPr lang="en-US" sz="1500" dirty="0">
                          <a:effectLst/>
                        </a:rPr>
                        <a:t>Superficial analysis of subject.</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Superficially connected analysis to the course readings.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Analysis not appropriate or complete. </a:t>
                      </a:r>
                    </a:p>
                  </a:txBody>
                  <a:tcPr marL="38680" marR="38680" marT="0" marB="0"/>
                </a:tc>
                <a:tc>
                  <a:txBody>
                    <a:bodyPr/>
                    <a:lstStyle/>
                    <a:p>
                      <a:pPr marL="0" marR="0">
                        <a:spcBef>
                          <a:spcPts val="0"/>
                        </a:spcBef>
                        <a:spcAft>
                          <a:spcPts val="0"/>
                        </a:spcAft>
                      </a:pPr>
                      <a:r>
                        <a:rPr lang="en-US" sz="1500" dirty="0">
                          <a:effectLst/>
                        </a:rPr>
                        <a:t>Average analysis of subject.</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Connected analysis to some of the course readings.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Analysis somewhat appropriate and incomplete. </a:t>
                      </a:r>
                    </a:p>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r>
                        <a:rPr lang="en-US" sz="1500" dirty="0">
                          <a:effectLst/>
                        </a:rPr>
                        <a:t>Great analysis of subject.</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Connected analysis to course readings.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Analysis appropriate and complete.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Exceptional analysis of subject.</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Connected analysis to course readings with excellence.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Analysis entirely on point and complete.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extLst>
                  <a:ext uri="{0D108BD9-81ED-4DB2-BD59-A6C34878D82A}">
                    <a16:rowId xmlns:a16="http://schemas.microsoft.com/office/drawing/2014/main" val="651724473"/>
                  </a:ext>
                </a:extLst>
              </a:tr>
              <a:tr h="1887584">
                <a:tc>
                  <a:txBody>
                    <a:bodyPr/>
                    <a:lstStyle/>
                    <a:p>
                      <a:pPr marL="0" marR="0">
                        <a:spcBef>
                          <a:spcPts val="0"/>
                        </a:spcBef>
                        <a:spcAft>
                          <a:spcPts val="0"/>
                        </a:spcAft>
                      </a:pPr>
                      <a:r>
                        <a:rPr lang="en-US" sz="1500" dirty="0">
                          <a:effectLst/>
                        </a:rPr>
                        <a:t>Clarity and Structure</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The blog is not clear, concise, specific and/or interesting.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Blog does not flow well.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Blog not structured well. </a:t>
                      </a:r>
                    </a:p>
                  </a:txBody>
                  <a:tcPr marL="38680" marR="38680" marT="0" marB="0"/>
                </a:tc>
                <a:tc>
                  <a:txBody>
                    <a:bodyPr/>
                    <a:lstStyle/>
                    <a:p>
                      <a:pPr marL="0" marR="0">
                        <a:spcBef>
                          <a:spcPts val="0"/>
                        </a:spcBef>
                        <a:spcAft>
                          <a:spcPts val="0"/>
                        </a:spcAft>
                      </a:pPr>
                      <a:r>
                        <a:rPr lang="en-US" sz="1500" dirty="0">
                          <a:effectLst/>
                        </a:rPr>
                        <a:t>The blog is somewhat clear, concise, specific and/or interest.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Blog flows somewhat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Blog structured somewhat well. </a:t>
                      </a:r>
                    </a:p>
                  </a:txBody>
                  <a:tcPr marL="38680" marR="38680" marT="0" marB="0"/>
                </a:tc>
                <a:tc>
                  <a:txBody>
                    <a:bodyPr/>
                    <a:lstStyle/>
                    <a:p>
                      <a:pPr marL="0" marR="0">
                        <a:spcBef>
                          <a:spcPts val="0"/>
                        </a:spcBef>
                        <a:spcAft>
                          <a:spcPts val="0"/>
                        </a:spcAft>
                      </a:pPr>
                      <a:r>
                        <a:rPr lang="en-US" sz="1500" dirty="0">
                          <a:effectLst/>
                        </a:rPr>
                        <a:t>The blog is clear, concise, specific and interesting.</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Blog flows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Blog structured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The blog is extremely clear, concise, specific, and interesting.</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Blog flows extremely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structure of the blog </a:t>
                      </a:r>
                      <a:r>
                        <a:rPr lang="en-US" sz="1500">
                          <a:effectLst/>
                        </a:rPr>
                        <a:t>is outstanding. </a:t>
                      </a:r>
                      <a:endParaRPr lang="en-US" sz="1500" dirty="0">
                        <a:effectLst/>
                      </a:endParaRPr>
                    </a:p>
                  </a:txBody>
                  <a:tcPr marL="38680" marR="38680" marT="0" marB="0"/>
                </a:tc>
                <a:extLst>
                  <a:ext uri="{0D108BD9-81ED-4DB2-BD59-A6C34878D82A}">
                    <a16:rowId xmlns:a16="http://schemas.microsoft.com/office/drawing/2014/main" val="3154476115"/>
                  </a:ext>
                </a:extLst>
              </a:tr>
              <a:tr h="1258389">
                <a:tc>
                  <a:txBody>
                    <a:bodyPr/>
                    <a:lstStyle/>
                    <a:p>
                      <a:pPr marL="0" marR="0">
                        <a:spcBef>
                          <a:spcPts val="0"/>
                        </a:spcBef>
                        <a:spcAft>
                          <a:spcPts val="0"/>
                        </a:spcAft>
                      </a:pPr>
                      <a:r>
                        <a:rPr lang="en-US" sz="1500" dirty="0">
                          <a:effectLst/>
                        </a:rPr>
                        <a:t>Format and Aesthetic</a:t>
                      </a:r>
                    </a:p>
                    <a:p>
                      <a:pPr marL="0" marR="0">
                        <a:spcBef>
                          <a:spcPts val="0"/>
                        </a:spcBef>
                        <a:spcAft>
                          <a:spcPts val="0"/>
                        </a:spcAft>
                      </a:pPr>
                      <a:r>
                        <a:rPr lang="en-US" sz="1000" dirty="0">
                          <a:effectLst/>
                        </a:rPr>
                        <a:t>(Not Weighted in Grade)</a:t>
                      </a:r>
                    </a:p>
                  </a:txBody>
                  <a:tcPr marL="38680" marR="38680" marT="0" marB="0"/>
                </a:tc>
                <a:tc>
                  <a:txBody>
                    <a:bodyPr/>
                    <a:lstStyle/>
                    <a:p>
                      <a:pPr marL="0" marR="0">
                        <a:spcBef>
                          <a:spcPts val="0"/>
                        </a:spcBef>
                        <a:spcAft>
                          <a:spcPts val="0"/>
                        </a:spcAft>
                      </a:pPr>
                      <a:r>
                        <a:rPr lang="en-US" sz="1500" dirty="0">
                          <a:effectLst/>
                        </a:rPr>
                        <a:t>Article is not appealing to look at. Format is awkward and hard to follow.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Article is simple and there are no images or links of relevance. Format is awkward but easier to follow.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Article includes photos and links that are relevant to the topic. Format is easy to follow.</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Article is easy to read and enjoyable to look at. Format is easy to follow and interesting to the eye. Article includes photos and links that are relevant to the topic.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4029566469"/>
                  </a:ext>
                </a:extLst>
              </a:tr>
              <a:tr h="943791">
                <a:tc>
                  <a:txBody>
                    <a:bodyPr/>
                    <a:lstStyle/>
                    <a:p>
                      <a:pPr marL="0" marR="0">
                        <a:spcBef>
                          <a:spcPts val="0"/>
                        </a:spcBef>
                        <a:spcAft>
                          <a:spcPts val="0"/>
                        </a:spcAft>
                      </a:pPr>
                      <a:r>
                        <a:rPr lang="en-US" sz="1500" dirty="0">
                          <a:effectLst/>
                        </a:rPr>
                        <a:t>Grammar and Sentence Structure</a:t>
                      </a:r>
                    </a:p>
                    <a:p>
                      <a:pPr marL="0" marR="0">
                        <a:spcBef>
                          <a:spcPts val="0"/>
                        </a:spcBef>
                        <a:spcAft>
                          <a:spcPts val="0"/>
                        </a:spcAft>
                      </a:pPr>
                      <a:r>
                        <a:rPr lang="en-US" sz="1000" dirty="0">
                          <a:effectLst/>
                        </a:rPr>
                        <a:t>(Not Heavily Weighted in Grade)</a:t>
                      </a:r>
                    </a:p>
                  </a:txBody>
                  <a:tcPr marL="38680" marR="38680" marT="0" marB="0"/>
                </a:tc>
                <a:tc>
                  <a:txBody>
                    <a:bodyPr/>
                    <a:lstStyle/>
                    <a:p>
                      <a:pPr marL="0" marR="0">
                        <a:spcBef>
                          <a:spcPts val="0"/>
                        </a:spcBef>
                        <a:spcAft>
                          <a:spcPts val="0"/>
                        </a:spcAft>
                      </a:pPr>
                      <a:r>
                        <a:rPr lang="en-US" sz="1500" dirty="0">
                          <a:effectLst/>
                        </a:rPr>
                        <a:t>Multiple grammar mistakes making it difficult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Several grammar mistakes but it is still clear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One or two grammar mistakes but they do not impair reading experience.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No spelling or grammar mistakes. Article is easy to read and flows well.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829937853"/>
                  </a:ext>
                </a:extLst>
              </a:tr>
              <a:tr h="1101090">
                <a:tc>
                  <a:txBody>
                    <a:bodyPr/>
                    <a:lstStyle/>
                    <a:p>
                      <a:pPr marL="0" marR="0">
                        <a:spcBef>
                          <a:spcPts val="0"/>
                        </a:spcBef>
                        <a:spcAft>
                          <a:spcPts val="0"/>
                        </a:spcAft>
                      </a:pPr>
                      <a:r>
                        <a:rPr lang="en-US" sz="1500" dirty="0">
                          <a:effectLst/>
                        </a:rPr>
                        <a:t>Relevance of Information </a:t>
                      </a:r>
                    </a:p>
                  </a:txBody>
                  <a:tcPr marL="38680" marR="38680" marT="0" marB="0"/>
                </a:tc>
                <a:tc>
                  <a:txBody>
                    <a:bodyPr/>
                    <a:lstStyle/>
                    <a:p>
                      <a:pPr marL="0" marR="0">
                        <a:spcBef>
                          <a:spcPts val="0"/>
                        </a:spcBef>
                        <a:spcAft>
                          <a:spcPts val="0"/>
                        </a:spcAft>
                      </a:pPr>
                      <a:r>
                        <a:rPr lang="en-US" sz="1500" dirty="0">
                          <a:effectLst/>
                        </a:rPr>
                        <a:t>The information cited in the article has no relevance to the blog topic.</a:t>
                      </a:r>
                    </a:p>
                    <a:p>
                      <a:pPr marL="0" marR="0">
                        <a:spcBef>
                          <a:spcPts val="0"/>
                        </a:spcBef>
                        <a:spcAft>
                          <a:spcPts val="0"/>
                        </a:spcAft>
                      </a:pPr>
                      <a:br>
                        <a:rPr lang="en-US" sz="1500" dirty="0">
                          <a:effectLst/>
                        </a:rPr>
                      </a:br>
                      <a:r>
                        <a:rPr lang="en-US" sz="1500" dirty="0">
                          <a:effectLst/>
                        </a:rPr>
                        <a:t>Claims are not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not valid and/or reliable. </a:t>
                      </a:r>
                    </a:p>
                  </a:txBody>
                  <a:tcPr marL="38680" marR="38680" marT="0" marB="0"/>
                </a:tc>
                <a:tc>
                  <a:txBody>
                    <a:bodyPr/>
                    <a:lstStyle/>
                    <a:p>
                      <a:pPr marL="0" marR="0">
                        <a:spcBef>
                          <a:spcPts val="0"/>
                        </a:spcBef>
                        <a:spcAft>
                          <a:spcPts val="0"/>
                        </a:spcAft>
                      </a:pPr>
                      <a:r>
                        <a:rPr lang="en-US" sz="1500" dirty="0">
                          <a:effectLst/>
                        </a:rPr>
                        <a:t>The information cited in the article has some relevance to the blog topic.</a:t>
                      </a:r>
                    </a:p>
                    <a:p>
                      <a:pPr marL="0" marR="0">
                        <a:spcBef>
                          <a:spcPts val="0"/>
                        </a:spcBef>
                        <a:spcAft>
                          <a:spcPts val="0"/>
                        </a:spcAft>
                      </a:pPr>
                      <a:br>
                        <a:rPr lang="en-US" sz="1500" dirty="0">
                          <a:effectLst/>
                        </a:rPr>
                      </a:br>
                      <a:r>
                        <a:rPr lang="en-US" sz="1500" dirty="0">
                          <a:effectLst/>
                        </a:rPr>
                        <a:t>Claims are somewhat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somewhat valid and/or reliable. </a:t>
                      </a:r>
                    </a:p>
                  </a:txBody>
                  <a:tcPr marL="38680" marR="38680" marT="0" marB="0"/>
                </a:tc>
                <a:tc>
                  <a:txBody>
                    <a:bodyPr/>
                    <a:lstStyle/>
                    <a:p>
                      <a:pPr marL="0" marR="0">
                        <a:spcBef>
                          <a:spcPts val="0"/>
                        </a:spcBef>
                        <a:spcAft>
                          <a:spcPts val="0"/>
                        </a:spcAft>
                      </a:pPr>
                      <a:r>
                        <a:rPr lang="en-US" sz="1500" dirty="0">
                          <a:effectLst/>
                        </a:rPr>
                        <a:t>The information cited in the article is relevant to the blog topic.</a:t>
                      </a:r>
                    </a:p>
                    <a:p>
                      <a:pPr marL="0" marR="0">
                        <a:spcBef>
                          <a:spcPts val="0"/>
                        </a:spcBef>
                        <a:spcAft>
                          <a:spcPts val="0"/>
                        </a:spcAft>
                      </a:pPr>
                      <a:br>
                        <a:rPr lang="en-US" sz="1500" dirty="0">
                          <a:effectLst/>
                        </a:rPr>
                      </a:br>
                      <a:r>
                        <a:rPr lang="en-US" sz="1500" dirty="0">
                          <a:effectLst/>
                        </a:rPr>
                        <a:t>Claims are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valid and reliable. </a:t>
                      </a:r>
                    </a:p>
                  </a:txBody>
                  <a:tcPr marL="38680" marR="38680" marT="0" marB="0"/>
                </a:tc>
                <a:tc>
                  <a:txBody>
                    <a:bodyPr/>
                    <a:lstStyle/>
                    <a:p>
                      <a:pPr marL="0" marR="0">
                        <a:spcBef>
                          <a:spcPts val="0"/>
                        </a:spcBef>
                        <a:spcAft>
                          <a:spcPts val="0"/>
                        </a:spcAft>
                      </a:pPr>
                      <a:r>
                        <a:rPr lang="en-US" sz="1500" dirty="0">
                          <a:effectLst/>
                        </a:rPr>
                        <a:t>The information cited in the article is completely on point with the blog topic.</a:t>
                      </a:r>
                    </a:p>
                    <a:p>
                      <a:pPr marL="0" marR="0">
                        <a:spcBef>
                          <a:spcPts val="0"/>
                        </a:spcBef>
                        <a:spcAft>
                          <a:spcPts val="0"/>
                        </a:spcAft>
                      </a:pPr>
                      <a:br>
                        <a:rPr lang="en-US" sz="1500" dirty="0">
                          <a:effectLst/>
                        </a:rPr>
                      </a:br>
                      <a:r>
                        <a:rPr lang="en-US" sz="1500" dirty="0">
                          <a:effectLst/>
                        </a:rPr>
                        <a:t>Claims are backed up by a variety of excellent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all completely valid and reliable. </a:t>
                      </a:r>
                    </a:p>
                  </a:txBody>
                  <a:tcPr marL="38680" marR="38680" marT="0" marB="0"/>
                </a:tc>
                <a:extLst>
                  <a:ext uri="{0D108BD9-81ED-4DB2-BD59-A6C34878D82A}">
                    <a16:rowId xmlns:a16="http://schemas.microsoft.com/office/drawing/2014/main" val="2806582"/>
                  </a:ext>
                </a:extLst>
              </a:tr>
              <a:tr h="943791">
                <a:tc>
                  <a:txBody>
                    <a:bodyPr/>
                    <a:lstStyle/>
                    <a:p>
                      <a:pPr marL="0" marR="0">
                        <a:spcBef>
                          <a:spcPts val="0"/>
                        </a:spcBef>
                        <a:spcAft>
                          <a:spcPts val="0"/>
                        </a:spcAft>
                      </a:pPr>
                      <a:r>
                        <a:rPr lang="en-US" sz="1500" dirty="0">
                          <a:effectLst/>
                        </a:rPr>
                        <a:t>Resources</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Two or less reliable/valid external sources are referenced.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Three </a:t>
                      </a:r>
                      <a:r>
                        <a:rPr lang="en-US" sz="1500">
                          <a:effectLst/>
                          <a:latin typeface="Calibri" panose="020F0502020204030204" pitchFamily="34" charset="0"/>
                          <a:ea typeface="Calibri" panose="020F0502020204030204" pitchFamily="34" charset="0"/>
                          <a:cs typeface="Times New Roman" panose="02020603050405020304" pitchFamily="18" charset="0"/>
                        </a:rPr>
                        <a:t>to five </a:t>
                      </a:r>
                      <a:r>
                        <a:rPr lang="en-US" sz="1500" dirty="0">
                          <a:effectLst/>
                          <a:latin typeface="Calibri" panose="020F0502020204030204" pitchFamily="34" charset="0"/>
                          <a:ea typeface="Calibri" panose="020F0502020204030204" pitchFamily="34" charset="0"/>
                          <a:cs typeface="Times New Roman" panose="02020603050405020304" pitchFamily="18" charset="0"/>
                        </a:rPr>
                        <a:t>reliable/valid external source is referenced.</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Six or seven reliable/valid external sources are referenced.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Eight or more reliable/valid external sources are referenced. </a:t>
                      </a:r>
                    </a:p>
                  </a:txBody>
                  <a:tcPr marL="38680" marR="38680" marT="0" marB="0"/>
                </a:tc>
                <a:extLst>
                  <a:ext uri="{0D108BD9-81ED-4DB2-BD59-A6C34878D82A}">
                    <a16:rowId xmlns:a16="http://schemas.microsoft.com/office/drawing/2014/main" val="1002663901"/>
                  </a:ext>
                </a:extLst>
              </a:tr>
            </a:tbl>
          </a:graphicData>
        </a:graphic>
      </p:graphicFrame>
    </p:spTree>
    <p:extLst>
      <p:ext uri="{BB962C8B-B14F-4D97-AF65-F5344CB8AC3E}">
        <p14:creationId xmlns:p14="http://schemas.microsoft.com/office/powerpoint/2010/main" val="3545318628"/>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2554</TotalTime>
  <Words>657</Words>
  <Application>Microsoft Macintosh PowerPoint</Application>
  <PresentationFormat>Widescreen</PresentationFormat>
  <Paragraphs>95</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Calibri</vt:lpstr>
      <vt:lpstr>Calibri Light</vt:lpstr>
      <vt:lpstr>Retrospect</vt:lpstr>
      <vt:lpstr>Economic Restructuring </vt:lpstr>
      <vt:lpstr>Blog Posts (Essays about Diverse Economies) </vt:lpstr>
      <vt:lpstr>Blog Topics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Erik Chevrier</dc:creator>
  <cp:lastModifiedBy>Erik Chevrier</cp:lastModifiedBy>
  <cp:revision>234</cp:revision>
  <cp:lastPrinted>2017-07-26T18:23:54Z</cp:lastPrinted>
  <dcterms:created xsi:type="dcterms:W3CDTF">2016-01-27T06:10:50Z</dcterms:created>
  <dcterms:modified xsi:type="dcterms:W3CDTF">2021-09-22T14:43:45Z</dcterms:modified>
</cp:coreProperties>
</file>