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315" r:id="rId3"/>
    <p:sldId id="257" r:id="rId4"/>
    <p:sldId id="259" r:id="rId5"/>
    <p:sldId id="314"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167" autoAdjust="0"/>
    <p:restoredTop sz="94660"/>
  </p:normalViewPr>
  <p:slideViewPr>
    <p:cSldViewPr snapToGrid="0">
      <p:cViewPr varScale="1">
        <p:scale>
          <a:sx n="113" d="100"/>
          <a:sy n="113" d="100"/>
        </p:scale>
        <p:origin x="106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249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252328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28998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1842BA-7EFE-4E94-BF70-CCD5482705EF}" type="datetimeFigureOut">
              <a:rPr lang="en-CA" smtClean="0"/>
              <a:t>2021-09-24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053276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21842BA-7EFE-4E94-BF70-CCD5482705EF}" type="datetimeFigureOut">
              <a:rPr lang="en-CA" smtClean="0"/>
              <a:t>2021-09-24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2E8C5B3-70D6-4FAB-BB21-E17DB9DB3569}"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957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1842BA-7EFE-4E94-BF70-CCD5482705EF}" type="datetimeFigureOut">
              <a:rPr lang="en-CA" smtClean="0"/>
              <a:t>2021-09-24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3514064454"/>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1842BA-7EFE-4E94-BF70-CCD5482705EF}" type="datetimeFigureOut">
              <a:rPr lang="en-CA" smtClean="0"/>
              <a:t>2021-09-24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13213657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1842BA-7EFE-4E94-BF70-CCD5482705EF}" type="datetimeFigureOut">
              <a:rPr lang="en-CA" smtClean="0"/>
              <a:t>2021-09-24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4969417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1842BA-7EFE-4E94-BF70-CCD5482705EF}" type="datetimeFigureOut">
              <a:rPr lang="en-CA" smtClean="0"/>
              <a:t>2021-09-24</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2839371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21842BA-7EFE-4E94-BF70-CCD5482705EF}" type="datetimeFigureOut">
              <a:rPr lang="en-CA" smtClean="0"/>
              <a:t>2021-09-24</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2E8C5B3-70D6-4FAB-BB21-E17DB9DB3569}" type="slidenum">
              <a:rPr lang="en-CA" smtClean="0"/>
              <a:t>‹#›</a:t>
            </a:fld>
            <a:endParaRPr lang="en-CA"/>
          </a:p>
        </p:txBody>
      </p:sp>
    </p:spTree>
    <p:extLst>
      <p:ext uri="{BB962C8B-B14F-4D97-AF65-F5344CB8AC3E}">
        <p14:creationId xmlns:p14="http://schemas.microsoft.com/office/powerpoint/2010/main" val="299352193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1842BA-7EFE-4E94-BF70-CCD5482705EF}" type="datetimeFigureOut">
              <a:rPr lang="en-CA" smtClean="0"/>
              <a:t>2021-09-24</a:t>
            </a:fld>
            <a:endParaRPr lang="en-CA"/>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2E8C5B3-70D6-4FAB-BB21-E17DB9DB3569}" type="slidenum">
              <a:rPr lang="en-CA" smtClean="0"/>
              <a:t>‹#›</a:t>
            </a:fld>
            <a:endParaRPr lang="en-CA"/>
          </a:p>
        </p:txBody>
      </p:sp>
    </p:spTree>
    <p:extLst>
      <p:ext uri="{BB962C8B-B14F-4D97-AF65-F5344CB8AC3E}">
        <p14:creationId xmlns:p14="http://schemas.microsoft.com/office/powerpoint/2010/main" val="1242386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21842BA-7EFE-4E94-BF70-CCD5482705EF}" type="datetimeFigureOut">
              <a:rPr lang="en-CA" smtClean="0"/>
              <a:t>2021-09-24</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2E8C5B3-70D6-4FAB-BB21-E17DB9DB3569}"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2822672"/>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ommunautealimentairelachine.ca/"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Urban Agriculture</a:t>
            </a:r>
            <a:endParaRPr lang="en-CA" dirty="0"/>
          </a:p>
        </p:txBody>
      </p:sp>
      <p:sp>
        <p:nvSpPr>
          <p:cNvPr id="3" name="Subtitle 2"/>
          <p:cNvSpPr>
            <a:spLocks noGrp="1"/>
          </p:cNvSpPr>
          <p:nvPr>
            <p:ph type="subTitle" idx="1"/>
          </p:nvPr>
        </p:nvSpPr>
        <p:spPr/>
        <p:txBody>
          <a:bodyPr>
            <a:normAutofit/>
          </a:bodyPr>
          <a:lstStyle/>
          <a:p>
            <a:r>
              <a:rPr lang="en-CA" dirty="0"/>
              <a:t>Erik Chevrier</a:t>
            </a:r>
          </a:p>
          <a:p>
            <a:r>
              <a:rPr lang="en-CA" b="1" dirty="0"/>
              <a:t>Final Project</a:t>
            </a:r>
            <a:endParaRPr lang="en-CA" dirty="0"/>
          </a:p>
        </p:txBody>
      </p:sp>
    </p:spTree>
    <p:extLst>
      <p:ext uri="{BB962C8B-B14F-4D97-AF65-F5344CB8AC3E}">
        <p14:creationId xmlns:p14="http://schemas.microsoft.com/office/powerpoint/2010/main" val="9186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155B83-EB50-C649-9811-73F6DA717D25}"/>
              </a:ext>
            </a:extLst>
          </p:cNvPr>
          <p:cNvSpPr>
            <a:spLocks noGrp="1"/>
          </p:cNvSpPr>
          <p:nvPr>
            <p:ph type="title"/>
          </p:nvPr>
        </p:nvSpPr>
        <p:spPr/>
        <p:txBody>
          <a:bodyPr/>
          <a:lstStyle/>
          <a:p>
            <a:r>
              <a:rPr lang="en-CA" b="1" dirty="0"/>
              <a:t>Community Service-Learning Project</a:t>
            </a:r>
            <a:endParaRPr lang="en-US" dirty="0"/>
          </a:p>
        </p:txBody>
      </p:sp>
      <p:sp>
        <p:nvSpPr>
          <p:cNvPr id="3" name="Content Placeholder 2">
            <a:extLst>
              <a:ext uri="{FF2B5EF4-FFF2-40B4-BE49-F238E27FC236}">
                <a16:creationId xmlns:a16="http://schemas.microsoft.com/office/drawing/2014/main" id="{40AB41E7-5525-0740-8418-ACB04732E5B8}"/>
              </a:ext>
            </a:extLst>
          </p:cNvPr>
          <p:cNvSpPr>
            <a:spLocks noGrp="1"/>
          </p:cNvSpPr>
          <p:nvPr>
            <p:ph idx="1"/>
          </p:nvPr>
        </p:nvSpPr>
        <p:spPr/>
        <p:txBody>
          <a:bodyPr/>
          <a:lstStyle/>
          <a:p>
            <a:r>
              <a:rPr lang="en-CA" dirty="0"/>
              <a:t>Students must get involved with an urban farming initiative for at least ten hours during the semester. Students may also get involved with a project that advances urban farming but is not farm work (research, setting up markets, transforming food for an urban farm). </a:t>
            </a:r>
          </a:p>
          <a:p>
            <a:endParaRPr lang="en-US" dirty="0"/>
          </a:p>
          <a:p>
            <a:r>
              <a:rPr lang="en-US" dirty="0"/>
              <a:t>The final report should be no more than 1500 words (3 pages) for the entire group. </a:t>
            </a:r>
          </a:p>
        </p:txBody>
      </p:sp>
    </p:spTree>
    <p:extLst>
      <p:ext uri="{BB962C8B-B14F-4D97-AF65-F5344CB8AC3E}">
        <p14:creationId xmlns:p14="http://schemas.microsoft.com/office/powerpoint/2010/main" val="2746530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2E739-E5AD-404C-9481-6F08FB020376}"/>
              </a:ext>
            </a:extLst>
          </p:cNvPr>
          <p:cNvSpPr>
            <a:spLocks noGrp="1"/>
          </p:cNvSpPr>
          <p:nvPr>
            <p:ph type="title"/>
          </p:nvPr>
        </p:nvSpPr>
        <p:spPr/>
        <p:txBody>
          <a:bodyPr/>
          <a:lstStyle/>
          <a:p>
            <a:r>
              <a:rPr lang="en-US" dirty="0"/>
              <a:t>Types of Projects</a:t>
            </a:r>
            <a:endParaRPr lang="en-CA" dirty="0"/>
          </a:p>
        </p:txBody>
      </p:sp>
      <p:sp>
        <p:nvSpPr>
          <p:cNvPr id="3" name="Content Placeholder 2">
            <a:extLst>
              <a:ext uri="{FF2B5EF4-FFF2-40B4-BE49-F238E27FC236}">
                <a16:creationId xmlns:a16="http://schemas.microsoft.com/office/drawing/2014/main" id="{C76B0B0F-9B4E-4501-A4CD-70D948A1FFC0}"/>
              </a:ext>
            </a:extLst>
          </p:cNvPr>
          <p:cNvSpPr>
            <a:spLocks noGrp="1"/>
          </p:cNvSpPr>
          <p:nvPr>
            <p:ph idx="1"/>
          </p:nvPr>
        </p:nvSpPr>
        <p:spPr/>
        <p:txBody>
          <a:bodyPr>
            <a:normAutofit fontScale="85000" lnSpcReduction="10000"/>
          </a:bodyPr>
          <a:lstStyle/>
          <a:p>
            <a:r>
              <a:rPr lang="en-CA" dirty="0"/>
              <a:t>1 – Complete a specific project with the COVIQ Farm for at least 10 hours. </a:t>
            </a:r>
          </a:p>
          <a:p>
            <a:r>
              <a:rPr lang="en-CA" dirty="0"/>
              <a:t>2 – Complete a specific project with another urban farm for at least 10 hours. </a:t>
            </a:r>
          </a:p>
          <a:p>
            <a:pPr lvl="1"/>
            <a:r>
              <a:rPr lang="en-CA" dirty="0"/>
              <a:t>Mind Heart Mouth</a:t>
            </a:r>
          </a:p>
          <a:p>
            <a:pPr lvl="1"/>
            <a:r>
              <a:rPr lang="en-CA" dirty="0"/>
              <a:t>Concordia Greenhouse</a:t>
            </a:r>
          </a:p>
          <a:p>
            <a:pPr lvl="1"/>
            <a:r>
              <a:rPr lang="en-CA" dirty="0" err="1"/>
              <a:t>Batiment</a:t>
            </a:r>
            <a:r>
              <a:rPr lang="en-CA" dirty="0"/>
              <a:t> 7</a:t>
            </a:r>
          </a:p>
          <a:p>
            <a:pPr lvl="1"/>
            <a:r>
              <a:rPr lang="en-CA" dirty="0"/>
              <a:t>Incredible Edibles</a:t>
            </a:r>
          </a:p>
          <a:p>
            <a:pPr lvl="1"/>
            <a:r>
              <a:rPr lang="en-CA" dirty="0"/>
              <a:t>Milton Park Rooftop Garden</a:t>
            </a:r>
          </a:p>
          <a:p>
            <a:r>
              <a:rPr lang="en-CA" dirty="0"/>
              <a:t>3 – Begin an Urban Farm/Garden</a:t>
            </a:r>
          </a:p>
          <a:p>
            <a:r>
              <a:rPr lang="en-CA" dirty="0"/>
              <a:t>4 – Help develop the Lachine Food System website.</a:t>
            </a:r>
          </a:p>
          <a:p>
            <a:endParaRPr lang="en-CA" dirty="0"/>
          </a:p>
          <a:p>
            <a:r>
              <a:rPr lang="en-CA" dirty="0"/>
              <a:t>You must be in a group of at least 3 people unless I give you permission to do something different. You must all contribute to the report, but you can get graded for your individual contribution if you wish. If you are not part of a group and didn’t get permission to work on your own, your grade will be reduced by 15%. </a:t>
            </a:r>
          </a:p>
        </p:txBody>
      </p:sp>
    </p:spTree>
    <p:extLst>
      <p:ext uri="{BB962C8B-B14F-4D97-AF65-F5344CB8AC3E}">
        <p14:creationId xmlns:p14="http://schemas.microsoft.com/office/powerpoint/2010/main" val="6088411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9EB24-8D08-4FE8-B2B9-75E3CF911C0B}"/>
              </a:ext>
            </a:extLst>
          </p:cNvPr>
          <p:cNvSpPr>
            <a:spLocks noGrp="1"/>
          </p:cNvSpPr>
          <p:nvPr>
            <p:ph type="title"/>
          </p:nvPr>
        </p:nvSpPr>
        <p:spPr/>
        <p:txBody>
          <a:bodyPr/>
          <a:lstStyle/>
          <a:p>
            <a:r>
              <a:rPr lang="en-US" dirty="0"/>
              <a:t>Types of Reports</a:t>
            </a:r>
            <a:endParaRPr lang="en-CA" dirty="0"/>
          </a:p>
        </p:txBody>
      </p:sp>
      <p:sp>
        <p:nvSpPr>
          <p:cNvPr id="3" name="Content Placeholder 2">
            <a:extLst>
              <a:ext uri="{FF2B5EF4-FFF2-40B4-BE49-F238E27FC236}">
                <a16:creationId xmlns:a16="http://schemas.microsoft.com/office/drawing/2014/main" id="{735A739C-5363-47C5-8051-A284EF37B33A}"/>
              </a:ext>
            </a:extLst>
          </p:cNvPr>
          <p:cNvSpPr>
            <a:spLocks noGrp="1"/>
          </p:cNvSpPr>
          <p:nvPr>
            <p:ph idx="1"/>
          </p:nvPr>
        </p:nvSpPr>
        <p:spPr>
          <a:xfrm>
            <a:off x="1097280" y="1845733"/>
            <a:ext cx="10058400" cy="4634007"/>
          </a:xfrm>
        </p:spPr>
        <p:txBody>
          <a:bodyPr>
            <a:normAutofit/>
          </a:bodyPr>
          <a:lstStyle/>
          <a:p>
            <a:r>
              <a:rPr lang="en-US" dirty="0"/>
              <a:t>1 – Autoethnography: Qualitative, self-reflection that explores your personal learning in relation with larger social, political, economic, cultural understandings. You must link your learnings to class material and other reliable, credible sources. </a:t>
            </a:r>
          </a:p>
          <a:p>
            <a:pPr lvl="1"/>
            <a:r>
              <a:rPr lang="en-US" dirty="0"/>
              <a:t>Description of project</a:t>
            </a:r>
          </a:p>
          <a:p>
            <a:pPr lvl="1"/>
            <a:r>
              <a:rPr lang="en-US" dirty="0"/>
              <a:t>Learnings</a:t>
            </a:r>
          </a:p>
          <a:p>
            <a:pPr lvl="1"/>
            <a:r>
              <a:rPr lang="en-US" dirty="0"/>
              <a:t>Impacts</a:t>
            </a:r>
          </a:p>
          <a:p>
            <a:pPr lvl="1"/>
            <a:r>
              <a:rPr lang="en-US" dirty="0"/>
              <a:t>Contribution (individual/collective)</a:t>
            </a:r>
          </a:p>
          <a:p>
            <a:pPr lvl="1"/>
            <a:r>
              <a:rPr lang="en-US" dirty="0"/>
              <a:t>Link to course material</a:t>
            </a:r>
          </a:p>
          <a:p>
            <a:pPr lvl="1"/>
            <a:endParaRPr lang="en-US" dirty="0"/>
          </a:p>
          <a:p>
            <a:r>
              <a:rPr lang="en-US" dirty="0"/>
              <a:t>2 – Contribution to the Lachine Food Groups website: </a:t>
            </a:r>
            <a:r>
              <a:rPr lang="en-US" sz="1500" dirty="0">
                <a:hlinkClick r:id="rId2"/>
              </a:rPr>
              <a:t>https://communautealimentairelachine.ca/</a:t>
            </a:r>
            <a:endParaRPr lang="en-US" sz="1500" dirty="0"/>
          </a:p>
          <a:p>
            <a:pPr lvl="1"/>
            <a:r>
              <a:rPr lang="en-US" dirty="0"/>
              <a:t>COVIQ farm plant recipe ideas, ways to care for plants at the farm, other ideas. </a:t>
            </a:r>
          </a:p>
        </p:txBody>
      </p:sp>
    </p:spTree>
    <p:extLst>
      <p:ext uri="{BB962C8B-B14F-4D97-AF65-F5344CB8AC3E}">
        <p14:creationId xmlns:p14="http://schemas.microsoft.com/office/powerpoint/2010/main" val="472727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3">
            <a:extLst>
              <a:ext uri="{FF2B5EF4-FFF2-40B4-BE49-F238E27FC236}">
                <a16:creationId xmlns:a16="http://schemas.microsoft.com/office/drawing/2014/main" id="{71EF6961-3015-4536-AEE0-39440AB3218D}"/>
              </a:ext>
            </a:extLst>
          </p:cNvPr>
          <p:cNvGraphicFramePr>
            <a:graphicFrameLocks/>
          </p:cNvGraphicFramePr>
          <p:nvPr>
            <p:extLst>
              <p:ext uri="{D42A27DB-BD31-4B8C-83A1-F6EECF244321}">
                <p14:modId xmlns:p14="http://schemas.microsoft.com/office/powerpoint/2010/main" val="1425279831"/>
              </p:ext>
            </p:extLst>
          </p:nvPr>
        </p:nvGraphicFramePr>
        <p:xfrm>
          <a:off x="0" y="0"/>
          <a:ext cx="12914520" cy="16945791"/>
        </p:xfrm>
        <a:graphic>
          <a:graphicData uri="http://schemas.openxmlformats.org/drawingml/2006/table">
            <a:tbl>
              <a:tblPr firstRow="1" firstCol="1" bandRow="1">
                <a:tableStyleId>{5C22544A-7EE6-4342-B048-85BDC9FD1C3A}</a:tableStyleId>
              </a:tblPr>
              <a:tblGrid>
                <a:gridCol w="2754520">
                  <a:extLst>
                    <a:ext uri="{9D8B030D-6E8A-4147-A177-3AD203B41FA5}">
                      <a16:colId xmlns:a16="http://schemas.microsoft.com/office/drawing/2014/main" val="4226346328"/>
                    </a:ext>
                  </a:extLst>
                </a:gridCol>
                <a:gridCol w="2032000">
                  <a:extLst>
                    <a:ext uri="{9D8B030D-6E8A-4147-A177-3AD203B41FA5}">
                      <a16:colId xmlns:a16="http://schemas.microsoft.com/office/drawing/2014/main" val="2107181673"/>
                    </a:ext>
                  </a:extLst>
                </a:gridCol>
                <a:gridCol w="2032000">
                  <a:extLst>
                    <a:ext uri="{9D8B030D-6E8A-4147-A177-3AD203B41FA5}">
                      <a16:colId xmlns:a16="http://schemas.microsoft.com/office/drawing/2014/main" val="3461143630"/>
                    </a:ext>
                  </a:extLst>
                </a:gridCol>
                <a:gridCol w="2032000">
                  <a:extLst>
                    <a:ext uri="{9D8B030D-6E8A-4147-A177-3AD203B41FA5}">
                      <a16:colId xmlns:a16="http://schemas.microsoft.com/office/drawing/2014/main" val="392681824"/>
                    </a:ext>
                  </a:extLst>
                </a:gridCol>
                <a:gridCol w="2032000">
                  <a:extLst>
                    <a:ext uri="{9D8B030D-6E8A-4147-A177-3AD203B41FA5}">
                      <a16:colId xmlns:a16="http://schemas.microsoft.com/office/drawing/2014/main" val="3258894611"/>
                    </a:ext>
                  </a:extLst>
                </a:gridCol>
                <a:gridCol w="2032000">
                  <a:extLst>
                    <a:ext uri="{9D8B030D-6E8A-4147-A177-3AD203B41FA5}">
                      <a16:colId xmlns:a16="http://schemas.microsoft.com/office/drawing/2014/main" val="2442212841"/>
                    </a:ext>
                  </a:extLst>
                </a:gridCol>
              </a:tblGrid>
              <a:tr h="228600">
                <a:tc>
                  <a:txBody>
                    <a:bodyPr/>
                    <a:lstStyle/>
                    <a:p>
                      <a:pPr marL="0" marR="0">
                        <a:spcBef>
                          <a:spcPts val="0"/>
                        </a:spcBef>
                        <a:spcAft>
                          <a:spcPts val="0"/>
                        </a:spcAft>
                      </a:pPr>
                      <a:r>
                        <a:rPr lang="en-US" sz="1500" dirty="0">
                          <a:effectLst/>
                        </a:rPr>
                        <a:t>Category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F</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a:t>
                      </a:r>
                    </a:p>
                  </a:txBody>
                  <a:tcPr marL="38680" marR="38680" marT="0" marB="0"/>
                </a:tc>
                <a:tc>
                  <a:txBody>
                    <a:bodyPr/>
                    <a:lstStyle/>
                    <a:p>
                      <a:pPr marL="0" marR="0">
                        <a:spcBef>
                          <a:spcPts val="0"/>
                        </a:spcBef>
                        <a:spcAft>
                          <a:spcPts val="0"/>
                        </a:spcAft>
                      </a:pPr>
                      <a:r>
                        <a:rPr lang="en-US" sz="1500" dirty="0">
                          <a:effectLst/>
                        </a:rPr>
                        <a:t>C</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B</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a:effectLst/>
                        </a:rPr>
                        <a:t>A</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rPr>
                        <a:t>Quality of Auto Ethnography</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real attempt to present an autoethnography.  </a:t>
                      </a: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Superficial qualitative, self-reflection that explores your personal learning in relation with larger social, political, economic, cultural understandings.</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Average qualitative, self-reflection that explores your personal learning in relation with larger social, political, economic, cultural understandings.</a:t>
                      </a:r>
                    </a:p>
                  </a:txBody>
                  <a:tcPr marL="38680" marR="38680" marT="0" marB="0"/>
                </a:tc>
                <a:tc>
                  <a:txBody>
                    <a:bodyPr/>
                    <a:lstStyle/>
                    <a:p>
                      <a:pPr marL="0" marR="0">
                        <a:spcBef>
                          <a:spcPts val="0"/>
                        </a:spcBef>
                        <a:spcAft>
                          <a:spcPts val="0"/>
                        </a:spcAft>
                      </a:pPr>
                      <a:r>
                        <a:rPr lang="en-US" sz="1500" dirty="0">
                          <a:effectLst/>
                        </a:rPr>
                        <a:t>Great qualitative, self-reflection that explores your personal learning in relation with larger social, political, economic, cultural understandings.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Exceptional qualitative, self-reflection that explores your personal learning in relation with larger social, political, economic, cultural understandings.</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structure or clarity. </a:t>
                      </a:r>
                    </a:p>
                    <a:p>
                      <a:pPr marL="0" marR="0">
                        <a:spcBef>
                          <a:spcPts val="0"/>
                        </a:spcBef>
                        <a:spcAft>
                          <a:spcPts val="0"/>
                        </a:spcAft>
                      </a:pPr>
                      <a:endParaRPr lang="en-US" sz="1500" dirty="0">
                        <a:effectLst/>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not clear, concise, and/or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and hard to follow.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Proposal is not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somewhat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awkward but easier to follow.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is structured somewhat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rPr>
                        <a:t>Proposal</a:t>
                      </a:r>
                      <a:r>
                        <a:rPr lang="en-US" sz="1500" dirty="0">
                          <a:effectLst/>
                          <a:latin typeface="Calibri" panose="020F0502020204030204" pitchFamily="34" charset="0"/>
                          <a:ea typeface="Calibri" panose="020F0502020204030204" pitchFamily="34" charset="0"/>
                          <a:cs typeface="Times New Roman" panose="02020603050405020304" pitchFamily="18" charset="0"/>
                        </a:rPr>
                        <a:t>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structured well.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report is extremely clear, concise, and specific.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Format is easy to follow and interesting to read.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Proposal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proposal is outstanding. </a:t>
                      </a:r>
                    </a:p>
                  </a:txBody>
                  <a:tcPr marL="38680" marR="38680" marT="0" marB="0"/>
                </a:tc>
                <a:extLst>
                  <a:ext uri="{0D108BD9-81ED-4DB2-BD59-A6C34878D82A}">
                    <a16:rowId xmlns:a16="http://schemas.microsoft.com/office/drawing/2014/main" val="1059896890"/>
                  </a:ext>
                </a:extLst>
              </a:tr>
              <a:tr h="2057400">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Description of  Project</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No attempt to describe the project your group performed.</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not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somewhat clear.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clear, concise and specific. </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project is extremely clear, concise, and specific. </a:t>
                      </a:r>
                    </a:p>
                  </a:txBody>
                  <a:tcPr marL="38680" marR="38680" marT="0" marB="0"/>
                </a:tc>
                <a:extLst>
                  <a:ext uri="{0D108BD9-81ED-4DB2-BD59-A6C34878D82A}">
                    <a16:rowId xmlns:a16="http://schemas.microsoft.com/office/drawing/2014/main" val="3154476115"/>
                  </a:ext>
                </a:extLst>
              </a:tr>
              <a:tr h="2057400">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Contribution</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No attempt to describe everyone’s contribution to the project.</a:t>
                      </a:r>
                    </a:p>
                    <a:p>
                      <a:pPr marL="0" marR="0">
                        <a:spcBef>
                          <a:spcPts val="0"/>
                        </a:spcBef>
                        <a:spcAft>
                          <a:spcPts val="0"/>
                        </a:spcAft>
                      </a:pPr>
                      <a:endParaRPr lang="en-US" sz="1500" dirty="0">
                        <a:effectLst/>
                        <a:latin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cs typeface="Times New Roman" panose="02020603050405020304" pitchFamily="18" charset="0"/>
                        </a:rPr>
                        <a:t>No contribution.</a:t>
                      </a: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were not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not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were somewhat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somewhat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were clear.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was meaningful.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Description of individual and collective contributions were extremely clear, concise, and specific.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cs typeface="Times New Roman" panose="02020603050405020304" pitchFamily="18" charset="0"/>
                        </a:rPr>
                        <a:t>Contribution made a large impact in the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57048053"/>
                  </a:ext>
                </a:extLst>
              </a:tr>
              <a:tr h="943791">
                <a:tc>
                  <a:txBody>
                    <a:bodyPr/>
                    <a:lstStyle/>
                    <a:p>
                      <a:pPr marL="0" marR="0">
                        <a:spcBef>
                          <a:spcPts val="0"/>
                        </a:spcBef>
                        <a:spcAft>
                          <a:spcPts val="0"/>
                        </a:spcAft>
                      </a:pPr>
                      <a:r>
                        <a:rPr lang="en-US" sz="1500" dirty="0">
                          <a:effectLst/>
                        </a:rPr>
                        <a:t>Grammar and Sentence Structure</a:t>
                      </a:r>
                    </a:p>
                  </a:txBody>
                  <a:tcPr marL="38680" marR="38680" marT="0" marB="0"/>
                </a:tc>
                <a:tc>
                  <a:txBody>
                    <a:bodyPr/>
                    <a:lstStyle/>
                    <a:p>
                      <a:pPr marL="0" marR="0">
                        <a:spcBef>
                          <a:spcPts val="0"/>
                        </a:spcBef>
                        <a:spcAft>
                          <a:spcPts val="0"/>
                        </a:spcAft>
                      </a:pPr>
                      <a:r>
                        <a:rPr lang="en-US" sz="1500" dirty="0">
                          <a:effectLst/>
                        </a:rPr>
                        <a:t>Multiple grammar mistakes making the paper not legible.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report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2743200">
                <a:tc>
                  <a:txBody>
                    <a:bodyPr/>
                    <a:lstStyle/>
                    <a:p>
                      <a:pPr marL="0" marR="0">
                        <a:spcBef>
                          <a:spcPts val="0"/>
                        </a:spcBef>
                        <a:spcAft>
                          <a:spcPts val="0"/>
                        </a:spcAft>
                      </a:pPr>
                      <a:r>
                        <a:rPr lang="en-US" sz="1500" dirty="0">
                          <a:effectLst/>
                        </a:rPr>
                        <a:t>Relevance of Information </a:t>
                      </a: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p>
                      <a:pPr marL="0" marR="0">
                        <a:spcBef>
                          <a:spcPts val="0"/>
                        </a:spcBef>
                        <a:spcAft>
                          <a:spcPts val="0"/>
                        </a:spcAft>
                      </a:pPr>
                      <a:endParaRPr lang="en-US" sz="1500" dirty="0">
                        <a:effectLst/>
                      </a:endParaRPr>
                    </a:p>
                  </a:txBody>
                  <a:tcPr marL="38680" marR="38680" marT="0" marB="0"/>
                </a:tc>
                <a:tc>
                  <a:txBody>
                    <a:bodyPr/>
                    <a:lstStyle/>
                    <a:p>
                      <a:pPr marL="0" marR="0">
                        <a:spcBef>
                          <a:spcPts val="0"/>
                        </a:spcBef>
                        <a:spcAft>
                          <a:spcPts val="0"/>
                        </a:spcAft>
                      </a:pPr>
                      <a:r>
                        <a:rPr lang="en-US" sz="1500" dirty="0">
                          <a:effectLst/>
                        </a:rPr>
                        <a:t>Nothing cited.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little to no relevance to the interview and interpretation. </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No valid/reliable source are used.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information cited in the blog has some relevance to the interview and interpretation.</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One or two valid and reliable source are used. </a:t>
                      </a:r>
                    </a:p>
                    <a:p>
                      <a:pPr marL="0" marR="0" lvl="0" indent="0" algn="l" defTabSz="914400" rtl="0" eaLnBrk="1" fontAlgn="auto" latinLnBrk="0" hangingPunct="1">
                        <a:lnSpc>
                          <a:spcPct val="100000"/>
                        </a:lnSpc>
                        <a:spcBef>
                          <a:spcPts val="0"/>
                        </a:spcBef>
                        <a:spcAft>
                          <a:spcPts val="0"/>
                        </a:spcAft>
                        <a:buClrTx/>
                        <a:buSzTx/>
                        <a:buFontTx/>
                        <a:buNone/>
                        <a:tabLst/>
                        <a:defRPr/>
                      </a:pPr>
                      <a:br>
                        <a:rPr lang="en-US" sz="1500" dirty="0">
                          <a:effectLst/>
                          <a:latin typeface="Calibri" panose="020F0502020204030204" pitchFamily="34" charset="0"/>
                          <a:ea typeface="Calibri" panose="020F0502020204030204" pitchFamily="34" charset="0"/>
                          <a:cs typeface="Times New Roman" panose="02020603050405020304" pitchFamily="18" charset="0"/>
                        </a:rPr>
                      </a:b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a:t>
                      </a:r>
                    </a:p>
                  </a:txBody>
                  <a:tcPr marL="38680" marR="38680" marT="0" marB="0"/>
                </a:tc>
                <a:tc>
                  <a:txBody>
                    <a:bodyPr/>
                    <a:lstStyle/>
                    <a:p>
                      <a:pPr marL="0" marR="0">
                        <a:spcBef>
                          <a:spcPts val="0"/>
                        </a:spcBef>
                        <a:spcAft>
                          <a:spcPts val="0"/>
                        </a:spcAft>
                      </a:pPr>
                      <a:r>
                        <a:rPr lang="en-US" sz="1500" dirty="0">
                          <a:effectLst/>
                        </a:rPr>
                        <a:t>The information cited in the blog is relevant to the interview and interpretation.</a:t>
                      </a:r>
                    </a:p>
                    <a:p>
                      <a:pPr marL="0" marR="0">
                        <a:spcBef>
                          <a:spcPts val="0"/>
                        </a:spcBef>
                        <a:spcAft>
                          <a:spcPts val="0"/>
                        </a:spcAft>
                      </a:pPr>
                      <a:br>
                        <a:rPr lang="en-US" sz="1500" dirty="0">
                          <a:effectLst/>
                        </a:rPr>
                      </a:br>
                      <a:r>
                        <a:rPr lang="en-US" sz="1500" dirty="0">
                          <a:effectLst/>
                        </a:rPr>
                        <a:t>Claims are backed up by proper examples.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Three or four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a:t>
                      </a:r>
                    </a:p>
                  </a:txBody>
                  <a:tcPr marL="38680" marR="38680" marT="0" marB="0"/>
                </a:tc>
                <a:tc>
                  <a:txBody>
                    <a:bodyPr/>
                    <a:lstStyle/>
                    <a:p>
                      <a:pPr marL="0" marR="0">
                        <a:spcBef>
                          <a:spcPts val="0"/>
                        </a:spcBef>
                        <a:spcAft>
                          <a:spcPts val="0"/>
                        </a:spcAft>
                      </a:pPr>
                      <a:r>
                        <a:rPr lang="en-US" sz="1500" dirty="0">
                          <a:effectLst/>
                        </a:rPr>
                        <a:t>The information cited in the blog is completely on point with the interview and interpretation. </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Five or more valid and reliable sources are used.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used correctly and are completely on point.  </a:t>
                      </a:r>
                    </a:p>
                  </a:txBody>
                  <a:tcPr marL="38680" marR="38680" marT="0" marB="0"/>
                </a:tc>
                <a:extLst>
                  <a:ext uri="{0D108BD9-81ED-4DB2-BD59-A6C34878D82A}">
                    <a16:rowId xmlns:a16="http://schemas.microsoft.com/office/drawing/2014/main" val="2806582"/>
                  </a:ext>
                </a:extLst>
              </a:tr>
              <a:tr h="2743200">
                <a:tc>
                  <a:txBody>
                    <a:bodyPr/>
                    <a:lstStyle/>
                    <a:p>
                      <a:pPr marL="0" marR="0">
                        <a:spcBef>
                          <a:spcPts val="0"/>
                        </a:spcBef>
                        <a:spcAft>
                          <a:spcPts val="0"/>
                        </a:spcAft>
                      </a:pPr>
                      <a:r>
                        <a:rPr lang="en-US" sz="1500" dirty="0">
                          <a:effectLst/>
                        </a:rPr>
                        <a:t>Format and Aesthetic</a:t>
                      </a:r>
                    </a:p>
                    <a:p>
                      <a:pPr marL="0" marR="0">
                        <a:spcBef>
                          <a:spcPts val="0"/>
                        </a:spcBef>
                        <a:spcAft>
                          <a:spcPts val="0"/>
                        </a:spcAft>
                      </a:pPr>
                      <a:r>
                        <a:rPr lang="en-US" sz="1500" dirty="0">
                          <a:effectLst/>
                        </a:rPr>
                        <a:t>(not included in grade)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Report has no format whatsoever. </a:t>
                      </a:r>
                    </a:p>
                  </a:txBody>
                  <a:tcPr marL="38680" marR="38680" marT="0" marB="0"/>
                </a:tc>
                <a:tc>
                  <a:txBody>
                    <a:bodyPr/>
                    <a:lstStyle/>
                    <a:p>
                      <a:pPr marL="0" marR="0">
                        <a:spcBef>
                          <a:spcPts val="0"/>
                        </a:spcBef>
                        <a:spcAft>
                          <a:spcPts val="0"/>
                        </a:spcAft>
                      </a:pPr>
                      <a:r>
                        <a:rPr lang="en-US" sz="1500" dirty="0">
                          <a:effectLst/>
                        </a:rPr>
                        <a:t>Report is not appealing to look at. Format is awkward and hard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is simple and there are no images or links of relevance. Format is awkward but easier to follow.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includes photos and links that are relevant to the topic. Format is easy to follow.</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Report is easy to read and enjoyable to look at. Format is easy to follow and interesting to the eye. Report includes photos and links that are relevant to the topic.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635580250"/>
                  </a:ext>
                </a:extLst>
              </a:tr>
            </a:tbl>
          </a:graphicData>
        </a:graphic>
      </p:graphicFrame>
    </p:spTree>
    <p:extLst>
      <p:ext uri="{BB962C8B-B14F-4D97-AF65-F5344CB8AC3E}">
        <p14:creationId xmlns:p14="http://schemas.microsoft.com/office/powerpoint/2010/main" val="140445837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303</TotalTime>
  <Words>1000</Words>
  <Application>Microsoft Macintosh PowerPoint</Application>
  <PresentationFormat>Widescreen</PresentationFormat>
  <Paragraphs>131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Urban Agriculture</vt:lpstr>
      <vt:lpstr>Community Service-Learning Project</vt:lpstr>
      <vt:lpstr>Types of Projects</vt:lpstr>
      <vt:lpstr>Types of Reports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Food and Sustainability</dc:title>
  <dc:creator>Erik Chevrier</dc:creator>
  <cp:lastModifiedBy>Erik Chevrier</cp:lastModifiedBy>
  <cp:revision>42</cp:revision>
  <dcterms:created xsi:type="dcterms:W3CDTF">2020-07-13T05:46:05Z</dcterms:created>
  <dcterms:modified xsi:type="dcterms:W3CDTF">2021-09-24T15:32:10Z</dcterms:modified>
</cp:coreProperties>
</file>