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85" r:id="rId3"/>
    <p:sldId id="278" r:id="rId4"/>
    <p:sldId id="362" r:id="rId5"/>
    <p:sldId id="279" r:id="rId6"/>
    <p:sldId id="290" r:id="rId7"/>
    <p:sldId id="289" r:id="rId8"/>
    <p:sldId id="291" r:id="rId9"/>
    <p:sldId id="281" r:id="rId10"/>
    <p:sldId id="266" r:id="rId11"/>
    <p:sldId id="371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2021-09-15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stcapitalistpossibilitie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September 15</a:t>
            </a:r>
            <a:r>
              <a:rPr lang="en-CA" baseline="30000" dirty="0"/>
              <a:t>th</a:t>
            </a:r>
            <a:r>
              <a:rPr lang="en-CA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Gibson Graham – Take back the Economy </a:t>
            </a: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1038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39D0-4B4D-4EFA-9095-BCB4172A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You Next Week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59985-9CB7-4AD0-BE3D-6CC5C56B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 </a:t>
            </a:r>
            <a:r>
              <a:rPr lang="en-US" sz="3600"/>
              <a:t>reading groups…</a:t>
            </a:r>
          </a:p>
          <a:p>
            <a:endParaRPr lang="en-US" sz="3600"/>
          </a:p>
          <a:p>
            <a:r>
              <a:rPr lang="en-US" sz="3600" dirty="0"/>
              <a:t>Questions? Concerns?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76941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features of an economic, social and political system does capitalism have?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37316-1D23-4531-A909-15591416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Ecological Systems Theory of Development </a:t>
            </a:r>
          </a:p>
        </p:txBody>
      </p:sp>
      <p:pic>
        <p:nvPicPr>
          <p:cNvPr id="12" name="Content Placeholder 3" descr="http://keats.kcl.ac.uk/pluginfile.php/737715/mod_resource/content/1/images/pic007.jpg">
            <a:extLst>
              <a:ext uri="{FF2B5EF4-FFF2-40B4-BE49-F238E27FC236}">
                <a16:creationId xmlns:a16="http://schemas.microsoft.com/office/drawing/2014/main" id="{D1263ABE-8E9E-F844-AF2C-F4B97AE516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3743" y="640081"/>
            <a:ext cx="5012728" cy="505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76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Markets</a:t>
            </a:r>
            <a:br>
              <a:rPr lang="en-US" dirty="0"/>
            </a:br>
            <a:r>
              <a:rPr lang="en-US" dirty="0"/>
              <a:t>Profit</a:t>
            </a:r>
            <a:br>
              <a:rPr lang="en-US" dirty="0"/>
            </a:br>
            <a:r>
              <a:rPr lang="en-US" dirty="0"/>
              <a:t>Private ownership of the means of production</a:t>
            </a:r>
            <a:br>
              <a:rPr lang="en-US" dirty="0"/>
            </a:br>
            <a:r>
              <a:rPr lang="en-US" dirty="0"/>
              <a:t>Money based system</a:t>
            </a:r>
            <a:br>
              <a:rPr lang="en-US" dirty="0"/>
            </a:br>
            <a:r>
              <a:rPr lang="en-US" dirty="0"/>
              <a:t>Financial markets</a:t>
            </a:r>
            <a:br>
              <a:rPr lang="en-US" dirty="0"/>
            </a:br>
            <a:r>
              <a:rPr lang="en-US" dirty="0"/>
              <a:t>Private property</a:t>
            </a:r>
            <a:br>
              <a:rPr lang="en-US" dirty="0"/>
            </a:br>
            <a:r>
              <a:rPr lang="en-US" dirty="0"/>
              <a:t>Alienation</a:t>
            </a:r>
            <a:br>
              <a:rPr lang="en-US" dirty="0"/>
            </a:br>
            <a:r>
              <a:rPr lang="en-US" dirty="0"/>
              <a:t>Exploitation</a:t>
            </a:r>
            <a:br>
              <a:rPr lang="en-US" dirty="0"/>
            </a:br>
            <a:r>
              <a:rPr lang="en-US" dirty="0"/>
              <a:t>Wage Labour</a:t>
            </a:r>
            <a:br>
              <a:rPr lang="en-US" dirty="0"/>
            </a:br>
            <a:r>
              <a:rPr lang="en-US" dirty="0"/>
              <a:t>Externalities</a:t>
            </a:r>
            <a:br>
              <a:rPr lang="en-US" dirty="0"/>
            </a:br>
            <a:r>
              <a:rPr lang="en-US" dirty="0"/>
              <a:t>Expendable work force</a:t>
            </a:r>
            <a:br>
              <a:rPr lang="en-US" dirty="0"/>
            </a:br>
            <a:r>
              <a:rPr lang="en-US" dirty="0"/>
              <a:t>Inequality</a:t>
            </a:r>
            <a:br>
              <a:rPr lang="en-US" dirty="0"/>
            </a:br>
            <a:r>
              <a:rPr lang="en-US" dirty="0"/>
              <a:t>Advertising</a:t>
            </a:r>
            <a:br>
              <a:rPr lang="en-US" dirty="0"/>
            </a:br>
            <a:r>
              <a:rPr lang="en-US" dirty="0"/>
              <a:t>Consumerism</a:t>
            </a:r>
            <a:br>
              <a:rPr lang="en-US" dirty="0"/>
            </a:br>
            <a:r>
              <a:rPr lang="en-US" dirty="0"/>
              <a:t>Firms</a:t>
            </a:r>
            <a:br>
              <a:rPr lang="en-US" dirty="0"/>
            </a:br>
            <a:r>
              <a:rPr lang="en-US" dirty="0"/>
              <a:t>Institutions</a:t>
            </a:r>
            <a:br>
              <a:rPr lang="en-US" dirty="0"/>
            </a:br>
            <a:r>
              <a:rPr lang="en-US" dirty="0"/>
              <a:t>Imperialism</a:t>
            </a:r>
            <a:br>
              <a:rPr lang="en-US" dirty="0"/>
            </a:br>
            <a:r>
              <a:rPr lang="en-US" dirty="0"/>
              <a:t>Colonialism</a:t>
            </a:r>
            <a:br>
              <a:rPr lang="en-US" dirty="0"/>
            </a:br>
            <a:r>
              <a:rPr lang="en-US" dirty="0"/>
              <a:t>Exchange</a:t>
            </a:r>
            <a:br>
              <a:rPr lang="en-US" dirty="0"/>
            </a:br>
            <a:r>
              <a:rPr lang="en-US" dirty="0"/>
              <a:t>Free (non-slave) labour</a:t>
            </a:r>
            <a:br>
              <a:rPr lang="en-US" dirty="0"/>
            </a:br>
            <a:r>
              <a:rPr lang="en-US" dirty="0"/>
              <a:t>Cycles and crisis </a:t>
            </a:r>
            <a:br>
              <a:rPr lang="en-US" dirty="0"/>
            </a:br>
            <a:r>
              <a:rPr lang="en-US" dirty="0"/>
              <a:t>Growth</a:t>
            </a:r>
            <a:br>
              <a:rPr lang="en-US" dirty="0"/>
            </a:br>
            <a:r>
              <a:rPr lang="en-US" dirty="0"/>
              <a:t>Competition</a:t>
            </a:r>
          </a:p>
          <a:p>
            <a:r>
              <a:rPr lang="en-US" dirty="0">
                <a:hlinkClick r:id="rId2"/>
              </a:rPr>
              <a:t>What does post-capitalism/anti-capitalism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0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4">
            <a:extLst>
              <a:ext uri="{FF2B5EF4-FFF2-40B4-BE49-F238E27FC236}">
                <a16:creationId xmlns:a16="http://schemas.microsoft.com/office/drawing/2014/main" id="{BA037967-3181-43DB-B157-CA434F3F9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688"/>
          <a:stretch/>
        </p:blipFill>
        <p:spPr>
          <a:xfrm>
            <a:off x="633999" y="854388"/>
            <a:ext cx="6275667" cy="5149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96BB14-7F99-47A1-8FA8-F75247C7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Hourly Wages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4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CA1A91F2-C1DF-4A9A-833D-30365CC95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020713"/>
            <a:ext cx="6275667" cy="4816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B5402A-8E4B-43F9-BFDE-611D345C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vs Market Income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 </a:t>
            </a:r>
            <a:br>
              <a:rPr lang="en-US" dirty="0"/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ontent Placeholder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48AD8700-645D-4654-85EC-60E0F8B48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" r="2" b="1131"/>
          <a:stretch/>
        </p:blipFill>
        <p:spPr>
          <a:xfrm>
            <a:off x="700580" y="640080"/>
            <a:ext cx="6142504" cy="5577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F1C99F-EA5E-41C9-AEB8-9DB53F6E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Real Income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5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FA382AC4-3CC0-45DC-93BE-1C7C8D5A1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8" r="-1" b="-1"/>
          <a:stretch/>
        </p:blipFill>
        <p:spPr>
          <a:xfrm>
            <a:off x="700558" y="640080"/>
            <a:ext cx="6142549" cy="5577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50F587-2D1D-4A19-A36C-15854C73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Average Wage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3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F92D71-B75D-44CF-AE0A-68A69C47A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2" b="3"/>
          <a:stretch/>
        </p:blipFill>
        <p:spPr>
          <a:xfrm>
            <a:off x="633999" y="854425"/>
            <a:ext cx="6275667" cy="5149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0959AD-5752-4718-95BF-AC26D54B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Growth Rates of Real Market Incomes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1600" dirty="0" err="1"/>
              <a:t>Osberg</a:t>
            </a:r>
            <a:r>
              <a:rPr lang="en-US" sz="1600" dirty="0"/>
              <a:t>, L. (2018) The Age of Increasing Inequality – The Astonishing Rise of Canada’s 1%, James Lorimer and Company.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065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1815</TotalTime>
  <Words>310</Words>
  <Application>Microsoft Macintosh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Economic Restructuring</vt:lpstr>
      <vt:lpstr>What is Capitalism? </vt:lpstr>
      <vt:lpstr>Ecological Systems Theory of Development </vt:lpstr>
      <vt:lpstr>What is Capitalism? </vt:lpstr>
      <vt:lpstr>Real Hourly Wages Osberg, L. (2018) The Age of Increasing Inequality – The Astonishing Rise of Canada’s 1%, James Lorimer and Company.</vt:lpstr>
      <vt:lpstr>Real vs Market Income Osberg, L. (2018) The Age of Increasing Inequality – The Astonishing Rise of Canada’s 1%, James Lorimer and Company.  </vt:lpstr>
      <vt:lpstr>Real Income Osberg, L. (2018) The Age of Increasing Inequality – The Astonishing Rise of Canada’s 1%, James Lorimer and Company.</vt:lpstr>
      <vt:lpstr>Average Wage Osberg, L. (2018) The Age of Increasing Inequality – The Astonishing Rise of Canada’s 1%, James Lorimer and Company.</vt:lpstr>
      <vt:lpstr>Growth Rates of Real Market Incomes Osberg, L. (2018) The Age of Increasing Inequality – The Astonishing Rise of Canada’s 1%, James Lorimer and Company. </vt:lpstr>
      <vt:lpstr>Gibson Graham – Take back the Economy Gibson-Graham, J.K., Cameron, J., Healy, S. (2013) Take Back the Economy: An Ethical Guide for Transforming Communities, University of Minnesota Press </vt:lpstr>
      <vt:lpstr>See You 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237</cp:revision>
  <cp:lastPrinted>2017-07-26T18:23:54Z</cp:lastPrinted>
  <dcterms:created xsi:type="dcterms:W3CDTF">2016-01-27T06:10:50Z</dcterms:created>
  <dcterms:modified xsi:type="dcterms:W3CDTF">2021-09-15T14:58:35Z</dcterms:modified>
</cp:coreProperties>
</file>