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323" r:id="rId4"/>
    <p:sldId id="325" r:id="rId5"/>
    <p:sldId id="268" r:id="rId6"/>
    <p:sldId id="266" r:id="rId7"/>
    <p:sldId id="267" r:id="rId8"/>
    <p:sldId id="326" r:id="rId9"/>
    <p:sldId id="294" r:id="rId10"/>
    <p:sldId id="295" r:id="rId11"/>
    <p:sldId id="296" r:id="rId12"/>
    <p:sldId id="28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112" d="100"/>
          <a:sy n="112" d="100"/>
        </p:scale>
        <p:origin x="3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2021-09-08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2021-09-08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2021-09-08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2021-09-08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2021-09-08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2021-09-08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2021-09-08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2021-09-08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ww.youtube.com/playlist?list=PLxeXiLu4E6R_zHJnnt8-Wlu_TpEUBcKx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Economic Restructuring</a:t>
            </a:r>
          </a:p>
        </p:txBody>
      </p:sp>
      <p:sp>
        <p:nvSpPr>
          <p:cNvPr id="3" name="Subtitle 2"/>
          <p:cNvSpPr>
            <a:spLocks noGrp="1"/>
          </p:cNvSpPr>
          <p:nvPr>
            <p:ph type="subTitle" idx="1"/>
          </p:nvPr>
        </p:nvSpPr>
        <p:spPr/>
        <p:txBody>
          <a:bodyPr>
            <a:normAutofit/>
          </a:bodyPr>
          <a:lstStyle/>
          <a:p>
            <a:r>
              <a:rPr lang="en-CA" dirty="0"/>
              <a:t>Erik Chevrier</a:t>
            </a:r>
          </a:p>
          <a:p>
            <a:r>
              <a:rPr lang="en-CA" dirty="0"/>
              <a:t>September 8, 2021</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or Concerns?</a:t>
            </a:r>
          </a:p>
        </p:txBody>
      </p:sp>
      <p:sp>
        <p:nvSpPr>
          <p:cNvPr id="3" name="Content Placeholder 2"/>
          <p:cNvSpPr>
            <a:spLocks noGrp="1"/>
          </p:cNvSpPr>
          <p:nvPr>
            <p:ph idx="1"/>
          </p:nvPr>
        </p:nvSpPr>
        <p:spPr/>
        <p:txBody>
          <a:bodyPr>
            <a:normAutofit/>
          </a:bodyPr>
          <a:lstStyle/>
          <a:p>
            <a:r>
              <a:rPr lang="en-US" sz="3600" dirty="0"/>
              <a:t>Thanks!</a:t>
            </a:r>
          </a:p>
          <a:p>
            <a:r>
              <a:rPr lang="en-US" sz="3600" dirty="0"/>
              <a:t>Have a great day!</a:t>
            </a:r>
          </a:p>
          <a:p>
            <a:endParaRPr lang="en-US" sz="3600" dirty="0"/>
          </a:p>
          <a:p>
            <a:endParaRPr lang="en-US" sz="3600" dirty="0"/>
          </a:p>
        </p:txBody>
      </p:sp>
    </p:spTree>
    <p:extLst>
      <p:ext uri="{BB962C8B-B14F-4D97-AF65-F5344CB8AC3E}">
        <p14:creationId xmlns:p14="http://schemas.microsoft.com/office/powerpoint/2010/main" val="1856412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t>
            </a:r>
          </a:p>
        </p:txBody>
      </p:sp>
      <p:sp>
        <p:nvSpPr>
          <p:cNvPr id="3" name="Content Placeholder 2"/>
          <p:cNvSpPr>
            <a:spLocks noGrp="1"/>
          </p:cNvSpPr>
          <p:nvPr>
            <p:ph idx="1"/>
          </p:nvPr>
        </p:nvSpPr>
        <p:spPr/>
        <p:txBody>
          <a:bodyPr>
            <a:normAutofit/>
          </a:bodyPr>
          <a:lstStyle/>
          <a:p>
            <a:pPr marL="0" indent="0">
              <a:buNone/>
            </a:pPr>
            <a:r>
              <a:rPr lang="en-CA" dirty="0"/>
              <a:t>What is your name?</a:t>
            </a:r>
          </a:p>
          <a:p>
            <a:pPr marL="0" indent="0">
              <a:buNone/>
            </a:pPr>
            <a:r>
              <a:rPr lang="en-CA" dirty="0"/>
              <a:t>What is something interesting about you?</a:t>
            </a:r>
          </a:p>
          <a:p>
            <a:pPr marL="0" indent="0">
              <a:buNone/>
            </a:pPr>
            <a:r>
              <a:rPr lang="en-CA" dirty="0"/>
              <a:t>What do you expect to get out of this course? </a:t>
            </a:r>
          </a:p>
          <a:p>
            <a:pPr marL="0" indent="0">
              <a:buNone/>
            </a:pPr>
            <a:r>
              <a:rPr lang="en-CA" dirty="0"/>
              <a:t>Why did you take this course? </a:t>
            </a:r>
          </a:p>
          <a:p>
            <a:pPr marL="0" indent="0">
              <a:buNone/>
            </a:pPr>
            <a:r>
              <a:rPr lang="en-CA" dirty="0"/>
              <a:t>What is your level of experience with topics related to ‘economic restructuring’? </a:t>
            </a:r>
          </a:p>
          <a:p>
            <a:pPr marL="0" indent="0">
              <a:buNone/>
            </a:pPr>
            <a:r>
              <a:rPr lang="en-CA" dirty="0"/>
              <a:t>What is your interest level in topics related to ‘economic restructuring’? </a:t>
            </a:r>
          </a:p>
          <a:p>
            <a:pPr marL="0" indent="0">
              <a:buNone/>
            </a:pPr>
            <a:r>
              <a:rPr lang="en-CA" dirty="0"/>
              <a:t>	What specific topics are you interested you most? </a:t>
            </a:r>
            <a:br>
              <a:rPr lang="en-CA" dirty="0"/>
            </a:br>
            <a:r>
              <a:rPr lang="en-CA" dirty="0"/>
              <a:t>	What topics interest you least? </a:t>
            </a:r>
          </a:p>
          <a:p>
            <a:pPr marL="0" indent="0">
              <a:buNone/>
            </a:pPr>
            <a:endParaRPr lang="en-CA"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1614226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5D475-9448-473A-A052-0E0B19DD3064}"/>
              </a:ext>
            </a:extLst>
          </p:cNvPr>
          <p:cNvSpPr>
            <a:spLocks noGrp="1"/>
          </p:cNvSpPr>
          <p:nvPr>
            <p:ph type="title"/>
          </p:nvPr>
        </p:nvSpPr>
        <p:spPr/>
        <p:txBody>
          <a:bodyPr>
            <a:normAutofit/>
          </a:bodyPr>
          <a:lstStyle/>
          <a:p>
            <a:r>
              <a:rPr lang="en-US" dirty="0"/>
              <a:t>Aristotle </a:t>
            </a:r>
            <a:r>
              <a:rPr lang="en-CA" sz="1050" dirty="0"/>
              <a:t>Aristotle. Aristotle in 23 Volumes, Vol. 21, translated by H. Rackham. Cambridge, MA, Harvard University Press; London, William Heinemann Ltd. 1944. </a:t>
            </a:r>
            <a:endParaRPr lang="en-US" dirty="0"/>
          </a:p>
        </p:txBody>
      </p:sp>
      <p:sp>
        <p:nvSpPr>
          <p:cNvPr id="3" name="Content Placeholder 2">
            <a:extLst>
              <a:ext uri="{FF2B5EF4-FFF2-40B4-BE49-F238E27FC236}">
                <a16:creationId xmlns:a16="http://schemas.microsoft.com/office/drawing/2014/main" id="{2F5509F7-DB9C-493C-8274-1007E88AA362}"/>
              </a:ext>
            </a:extLst>
          </p:cNvPr>
          <p:cNvSpPr>
            <a:spLocks noGrp="1"/>
          </p:cNvSpPr>
          <p:nvPr>
            <p:ph idx="1"/>
          </p:nvPr>
        </p:nvSpPr>
        <p:spPr/>
        <p:txBody>
          <a:bodyPr/>
          <a:lstStyle/>
          <a:p>
            <a:r>
              <a:rPr lang="en-CA" sz="2400" b="1" dirty="0"/>
              <a:t>Chrematistics </a:t>
            </a:r>
            <a:r>
              <a:rPr lang="en-CA" dirty="0"/>
              <a:t>– art of acquisition – limitless accumulation unnatural and problematic</a:t>
            </a:r>
          </a:p>
          <a:p>
            <a:r>
              <a:rPr lang="en-CA" sz="2400" b="1" dirty="0"/>
              <a:t>Oikonomia </a:t>
            </a:r>
            <a:r>
              <a:rPr lang="en-CA" dirty="0"/>
              <a:t>– management of the household – true form of an economy</a:t>
            </a:r>
            <a:endParaRPr lang="en-US" dirty="0"/>
          </a:p>
        </p:txBody>
      </p:sp>
    </p:spTree>
    <p:extLst>
      <p:ext uri="{BB962C8B-B14F-4D97-AF65-F5344CB8AC3E}">
        <p14:creationId xmlns:p14="http://schemas.microsoft.com/office/powerpoint/2010/main" val="376019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A256F-4087-4CA0-B7C9-504E1233BC3B}"/>
              </a:ext>
            </a:extLst>
          </p:cNvPr>
          <p:cNvSpPr>
            <a:spLocks noGrp="1"/>
          </p:cNvSpPr>
          <p:nvPr>
            <p:ph type="title"/>
          </p:nvPr>
        </p:nvSpPr>
        <p:spPr/>
        <p:txBody>
          <a:bodyPr>
            <a:normAutofit/>
          </a:bodyPr>
          <a:lstStyle/>
          <a:p>
            <a:r>
              <a:rPr lang="en-US" dirty="0"/>
              <a:t>Karl Polanyi</a:t>
            </a:r>
            <a:r>
              <a:rPr lang="en-CA" sz="1200" i="1" dirty="0"/>
              <a:t>Polanyi, K. (2001) The Great Transformation; The Political and Economic Origins of Our Time, Beacon Press</a:t>
            </a:r>
            <a:endParaRPr lang="en-US" dirty="0"/>
          </a:p>
        </p:txBody>
      </p:sp>
      <p:sp>
        <p:nvSpPr>
          <p:cNvPr id="3" name="Content Placeholder 2">
            <a:extLst>
              <a:ext uri="{FF2B5EF4-FFF2-40B4-BE49-F238E27FC236}">
                <a16:creationId xmlns:a16="http://schemas.microsoft.com/office/drawing/2014/main" id="{E838CA5E-D9C7-4CC7-812C-C345CC79F2EB}"/>
              </a:ext>
            </a:extLst>
          </p:cNvPr>
          <p:cNvSpPr>
            <a:spLocks noGrp="1"/>
          </p:cNvSpPr>
          <p:nvPr>
            <p:ph idx="1"/>
          </p:nvPr>
        </p:nvSpPr>
        <p:spPr/>
        <p:txBody>
          <a:bodyPr/>
          <a:lstStyle/>
          <a:p>
            <a:r>
              <a:rPr lang="en-US" dirty="0"/>
              <a:t>Types of economic practices:</a:t>
            </a:r>
          </a:p>
          <a:p>
            <a:pPr lvl="1"/>
            <a:r>
              <a:rPr lang="en-US" dirty="0"/>
              <a:t>Markets (exchange)</a:t>
            </a:r>
          </a:p>
          <a:p>
            <a:pPr lvl="1"/>
            <a:r>
              <a:rPr lang="en-US" dirty="0"/>
              <a:t>Household economy</a:t>
            </a:r>
          </a:p>
          <a:p>
            <a:pPr lvl="1"/>
            <a:r>
              <a:rPr lang="en-US" dirty="0"/>
              <a:t>Redistribution</a:t>
            </a:r>
          </a:p>
          <a:p>
            <a:pPr lvl="1"/>
            <a:r>
              <a:rPr lang="en-US" dirty="0"/>
              <a:t>Reciprocity</a:t>
            </a:r>
          </a:p>
        </p:txBody>
      </p:sp>
    </p:spTree>
    <p:extLst>
      <p:ext uri="{BB962C8B-B14F-4D97-AF65-F5344CB8AC3E}">
        <p14:creationId xmlns:p14="http://schemas.microsoft.com/office/powerpoint/2010/main" val="2001794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9399-37A4-4DF8-97C6-A7B0EB4745CB}"/>
              </a:ext>
            </a:extLst>
          </p:cNvPr>
          <p:cNvSpPr>
            <a:spLocks noGrp="1"/>
          </p:cNvSpPr>
          <p:nvPr>
            <p:ph type="title"/>
          </p:nvPr>
        </p:nvSpPr>
        <p:spPr/>
        <p:txBody>
          <a:bodyPr>
            <a:normAutofit/>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sp>
        <p:nvSpPr>
          <p:cNvPr id="3" name="Content Placeholder 2">
            <a:extLst>
              <a:ext uri="{FF2B5EF4-FFF2-40B4-BE49-F238E27FC236}">
                <a16:creationId xmlns:a16="http://schemas.microsoft.com/office/drawing/2014/main" id="{BDE889DB-74C6-4394-9984-38EC2EF2191D}"/>
              </a:ext>
            </a:extLst>
          </p:cNvPr>
          <p:cNvSpPr>
            <a:spLocks noGrp="1"/>
          </p:cNvSpPr>
          <p:nvPr>
            <p:ph idx="1"/>
          </p:nvPr>
        </p:nvSpPr>
        <p:spPr/>
        <p:txBody>
          <a:bodyPr/>
          <a:lstStyle/>
          <a:p>
            <a:r>
              <a:rPr lang="en-US" dirty="0">
                <a:hlinkClick r:id="rId2"/>
              </a:rPr>
              <a:t>Katherine Gibson Interview Playlist</a:t>
            </a:r>
            <a:endParaRPr lang="en-US" dirty="0"/>
          </a:p>
        </p:txBody>
      </p:sp>
      <p:pic>
        <p:nvPicPr>
          <p:cNvPr id="7" name="Picture 6">
            <a:extLst>
              <a:ext uri="{FF2B5EF4-FFF2-40B4-BE49-F238E27FC236}">
                <a16:creationId xmlns:a16="http://schemas.microsoft.com/office/drawing/2014/main" id="{A0492EBD-E0A7-4775-9164-21D90EFE0D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6457" y="1809538"/>
            <a:ext cx="3579223" cy="4397331"/>
          </a:xfrm>
          <a:prstGeom prst="rect">
            <a:avLst/>
          </a:prstGeom>
        </p:spPr>
      </p:pic>
    </p:spTree>
    <p:extLst>
      <p:ext uri="{BB962C8B-B14F-4D97-AF65-F5344CB8AC3E}">
        <p14:creationId xmlns:p14="http://schemas.microsoft.com/office/powerpoint/2010/main" val="190130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4DDD9-BF0C-4101-A605-8191950ABA7F}"/>
              </a:ext>
            </a:extLst>
          </p:cNvPr>
          <p:cNvSpPr>
            <a:spLocks noGrp="1"/>
          </p:cNvSpPr>
          <p:nvPr>
            <p:ph type="title"/>
          </p:nvPr>
        </p:nvSpPr>
        <p:spPr/>
        <p:txBody>
          <a:bodyPr/>
          <a:lstStyle/>
          <a:p>
            <a:r>
              <a:rPr lang="en-US" dirty="0"/>
              <a:t>Gibson Graham – Take back the Economy </a:t>
            </a:r>
            <a:r>
              <a:rPr lang="en-US" sz="1200" i="1" dirty="0"/>
              <a:t>Gibson-Graham, J.K., Cameron, J., Healy, S. (2013) Take Back the Economy: An Ethical Guide for Transforming Communities, University of Minnesota Press </a:t>
            </a:r>
            <a:endParaRPr lang="en-US" dirty="0"/>
          </a:p>
        </p:txBody>
      </p:sp>
      <p:pic>
        <p:nvPicPr>
          <p:cNvPr id="5" name="Content Placeholder 4">
            <a:extLst>
              <a:ext uri="{FF2B5EF4-FFF2-40B4-BE49-F238E27FC236}">
                <a16:creationId xmlns:a16="http://schemas.microsoft.com/office/drawing/2014/main" id="{117871B2-43AB-4F5C-B397-B1C43F612C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83162" y="1846263"/>
            <a:ext cx="8086001" cy="4022725"/>
          </a:xfrm>
        </p:spPr>
      </p:pic>
    </p:spTree>
    <p:extLst>
      <p:ext uri="{BB962C8B-B14F-4D97-AF65-F5344CB8AC3E}">
        <p14:creationId xmlns:p14="http://schemas.microsoft.com/office/powerpoint/2010/main" val="210381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7160-73FC-48C8-9177-4CB86B9EE219}"/>
              </a:ext>
            </a:extLst>
          </p:cNvPr>
          <p:cNvSpPr>
            <a:spLocks noGrp="1"/>
          </p:cNvSpPr>
          <p:nvPr>
            <p:ph type="title"/>
          </p:nvPr>
        </p:nvSpPr>
        <p:spPr/>
        <p:txBody>
          <a:bodyPr>
            <a:normAutofit fontScale="90000"/>
          </a:bodyPr>
          <a:lstStyle/>
          <a:p>
            <a:r>
              <a:rPr lang="en-US" sz="4900" dirty="0"/>
              <a:t>Envisioning Real Utopias – Erik Olin Wright</a:t>
            </a:r>
            <a:br>
              <a:rPr lang="en-US" sz="700" dirty="0"/>
            </a:br>
            <a:r>
              <a:rPr lang="en-CA" sz="1200" i="1" dirty="0"/>
              <a:t>Olin Wright, E. (2010) Envisioning Real Utopias, Verso</a:t>
            </a:r>
            <a:endParaRPr lang="en-US" sz="4400" dirty="0"/>
          </a:p>
        </p:txBody>
      </p:sp>
      <p:pic>
        <p:nvPicPr>
          <p:cNvPr id="4" name="Content Placeholder 3" descr="multiple pathways to social empowerment">
            <a:extLst>
              <a:ext uri="{FF2B5EF4-FFF2-40B4-BE49-F238E27FC236}">
                <a16:creationId xmlns:a16="http://schemas.microsoft.com/office/drawing/2014/main" id="{E49BF62C-3D41-4000-8FA1-FA86FC8094A2}"/>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4509" y="1878326"/>
            <a:ext cx="5783942" cy="4406814"/>
          </a:xfrm>
          <a:prstGeom prst="rect">
            <a:avLst/>
          </a:prstGeom>
          <a:noFill/>
          <a:ln>
            <a:noFill/>
          </a:ln>
        </p:spPr>
      </p:pic>
    </p:spTree>
    <p:extLst>
      <p:ext uri="{BB962C8B-B14F-4D97-AF65-F5344CB8AC3E}">
        <p14:creationId xmlns:p14="http://schemas.microsoft.com/office/powerpoint/2010/main" val="1163900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B4E9-487A-4FBC-9A57-758E3F9FD1CA}"/>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3200">
                <a:solidFill>
                  <a:schemeClr val="tx1">
                    <a:lumMod val="85000"/>
                    <a:lumOff val="15000"/>
                  </a:schemeClr>
                </a:solidFill>
              </a:rPr>
              <a:t>Three Systems of an Economy – John Pierce </a:t>
            </a:r>
            <a:br>
              <a:rPr lang="en-US" sz="3200">
                <a:solidFill>
                  <a:schemeClr val="tx1">
                    <a:lumMod val="85000"/>
                    <a:lumOff val="15000"/>
                  </a:schemeClr>
                </a:solidFill>
              </a:rPr>
            </a:br>
            <a:r>
              <a:rPr lang="en-US" sz="3200">
                <a:solidFill>
                  <a:schemeClr val="tx1">
                    <a:lumMod val="85000"/>
                    <a:lumOff val="15000"/>
                  </a:schemeClr>
                </a:solidFill>
              </a:rPr>
              <a:t>Pearce, J. (2009) Social Economy: Engaging as a Third System, In Amin, A. The Social Economy; International Perspectives on Economic Solidarity, p. 26. </a:t>
            </a:r>
          </a:p>
        </p:txBody>
      </p:sp>
      <p:pic>
        <p:nvPicPr>
          <p:cNvPr id="10" name="Picture 4" descr="A close up of a piece of paper&#10;&#10;Description generated with high confidence">
            <a:extLst>
              <a:ext uri="{FF2B5EF4-FFF2-40B4-BE49-F238E27FC236}">
                <a16:creationId xmlns:a16="http://schemas.microsoft.com/office/drawing/2014/main" id="{26C6740B-9987-4D66-BFF2-1CC8471A6B01}"/>
              </a:ext>
            </a:extLst>
          </p:cNvPr>
          <p:cNvPicPr/>
          <p:nvPr/>
        </p:nvPicPr>
        <p:blipFill rotWithShape="1">
          <a:blip r:embed="rId2">
            <a:extLst>
              <a:ext uri="{28A0092B-C50C-407E-A947-70E740481C1C}">
                <a14:useLocalDpi xmlns:a14="http://schemas.microsoft.com/office/drawing/2010/main" val="0"/>
              </a:ext>
            </a:extLst>
          </a:blip>
          <a:srcRect b="5781"/>
          <a:stretch/>
        </p:blipFill>
        <p:spPr bwMode="auto">
          <a:xfrm>
            <a:off x="1" y="10"/>
            <a:ext cx="6096000" cy="6857990"/>
          </a:xfrm>
          <a:prstGeom prst="rect">
            <a:avLst/>
          </a:prstGeom>
          <a:solidFill>
            <a:srgbClr val="FFFFFF">
              <a:alpha val="0"/>
            </a:srgbClr>
          </a:solidFill>
        </p:spPr>
      </p:pic>
    </p:spTree>
    <p:extLst>
      <p:ext uri="{BB962C8B-B14F-4D97-AF65-F5344CB8AC3E}">
        <p14:creationId xmlns:p14="http://schemas.microsoft.com/office/powerpoint/2010/main" val="1364746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 based projects important? </a:t>
            </a:r>
          </a:p>
          <a:p>
            <a:pPr lvl="1"/>
            <a:r>
              <a:rPr lang="en-US" dirty="0"/>
              <a:t>It is important to challenge the problematic dominant epistemological understandings of food. </a:t>
            </a:r>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1458</TotalTime>
  <Words>1007</Words>
  <Application>Microsoft Macintosh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Economic Restructuring</vt:lpstr>
      <vt:lpstr>Introduction </vt:lpstr>
      <vt:lpstr>Aristotle Aristotle. Aristotle in 23 Volumes, Vol. 21, translated by H. Rackham. Cambridge, MA, Harvard University Press; London, William Heinemann Ltd. 1944. </vt:lpstr>
      <vt:lpstr>Karl PolanyiPolanyi, K. (2001) The Great Transformation; The Political and Economic Origins of Our Time, Beacon Press</vt:lpstr>
      <vt:lpstr>Gibson Graham – Take back the Economy Gibson-Graham, J.K., Cameron, J., Healy, S. (2013) Take Back the Economy: An Ethical Guide for Transforming Communities, University of Minnesota Press </vt:lpstr>
      <vt:lpstr>Gibson Graham – Take back the Economy Gibson-Graham, J.K., Cameron, J., Healy, S. (2013) Take Back the Economy: An Ethical Guide for Transforming Communities, University of Minnesota Press </vt:lpstr>
      <vt:lpstr>Envisioning Real Utopias – Erik Olin Wright Olin Wright, E. (2010) Envisioning Real Utopias, Verso</vt:lpstr>
      <vt:lpstr>Three Systems of an Economy – John Pierce  Pearce, J. (2009) Social Economy: Engaging as a Third System, In Amin, A. The Social Economy; International Perspectives on Economic Solidarity, p. 26. </vt:lpstr>
      <vt:lpstr>Importance of Action Based Research </vt:lpstr>
      <vt:lpstr>The Dominant Epistemological View of Food?</vt:lpstr>
      <vt:lpstr>Critique of Dominant Epistemological View of Food</vt:lpstr>
      <vt:lpstr>Questions or Concerns?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92</cp:revision>
  <dcterms:created xsi:type="dcterms:W3CDTF">2016-08-29T02:04:56Z</dcterms:created>
  <dcterms:modified xsi:type="dcterms:W3CDTF">2021-09-08T04:26:53Z</dcterms:modified>
</cp:coreProperties>
</file>