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notesMasterIdLst>
    <p:notesMasterId r:id="rId14"/>
  </p:notesMasterIdLst>
  <p:sldIdLst>
    <p:sldId id="256" r:id="rId2"/>
    <p:sldId id="318" r:id="rId3"/>
    <p:sldId id="328" r:id="rId4"/>
    <p:sldId id="321" r:id="rId5"/>
    <p:sldId id="294" r:id="rId6"/>
    <p:sldId id="295" r:id="rId7"/>
    <p:sldId id="296" r:id="rId8"/>
    <p:sldId id="327" r:id="rId9"/>
    <p:sldId id="325" r:id="rId10"/>
    <p:sldId id="257" r:id="rId11"/>
    <p:sldId id="259" r:id="rId12"/>
    <p:sldId id="31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k Chevrier" initials="EC" lastIdx="1" clrIdx="0">
    <p:extLst>
      <p:ext uri="{19B8F6BF-5375-455C-9EA6-DF929625EA0E}">
        <p15:presenceInfo xmlns:p15="http://schemas.microsoft.com/office/powerpoint/2012/main" userId="371976d59e4c74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2" autoAdjust="0"/>
    <p:restoredTop sz="94660"/>
  </p:normalViewPr>
  <p:slideViewPr>
    <p:cSldViewPr snapToGrid="0">
      <p:cViewPr varScale="1">
        <p:scale>
          <a:sx n="112" d="100"/>
          <a:sy n="112"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6C669-C598-FB42-B782-FE02A079FFEE}" type="datetimeFigureOut">
              <a:rPr lang="en-US" smtClean="0"/>
              <a:t>9/28/21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A699B1-C4A8-6140-8726-BA883941134D}" type="slidenum">
              <a:rPr lang="en-US" smtClean="0"/>
              <a:t>‹#›</a:t>
            </a:fld>
            <a:endParaRPr lang="en-US"/>
          </a:p>
        </p:txBody>
      </p:sp>
    </p:spTree>
    <p:extLst>
      <p:ext uri="{BB962C8B-B14F-4D97-AF65-F5344CB8AC3E}">
        <p14:creationId xmlns:p14="http://schemas.microsoft.com/office/powerpoint/2010/main" val="1287675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A699B1-C4A8-6140-8726-BA883941134D}" type="slidenum">
              <a:rPr lang="en-US" smtClean="0"/>
              <a:t>9</a:t>
            </a:fld>
            <a:endParaRPr lang="en-US"/>
          </a:p>
        </p:txBody>
      </p:sp>
    </p:spTree>
    <p:extLst>
      <p:ext uri="{BB962C8B-B14F-4D97-AF65-F5344CB8AC3E}">
        <p14:creationId xmlns:p14="http://schemas.microsoft.com/office/powerpoint/2010/main" val="2839777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2021-09-28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2021-09-28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2021-09-28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2021-09-28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2021-09-28</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2021-09-28</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2021-09-28</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2021-09-28</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oncordiafoodgroups.ca/imagine-together-sustainable-food-servi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ostcapitalistpossibilitie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afconcordia.ca/wp-content/uploads/2020/01/SAF_application_010320.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Economic Restructuring</a:t>
            </a:r>
            <a:endParaRPr lang="en-CA" dirty="0"/>
          </a:p>
        </p:txBody>
      </p:sp>
      <p:sp>
        <p:nvSpPr>
          <p:cNvPr id="3" name="Subtitle 2"/>
          <p:cNvSpPr>
            <a:spLocks noGrp="1"/>
          </p:cNvSpPr>
          <p:nvPr>
            <p:ph type="subTitle" idx="1"/>
          </p:nvPr>
        </p:nvSpPr>
        <p:spPr/>
        <p:txBody>
          <a:bodyPr>
            <a:normAutofit/>
          </a:bodyPr>
          <a:lstStyle/>
          <a:p>
            <a:r>
              <a:rPr lang="en-CA" dirty="0"/>
              <a:t>Project Proposal</a:t>
            </a:r>
          </a:p>
          <a:p>
            <a:r>
              <a:rPr lang="en-CA" dirty="0"/>
              <a:t>Erik Chevrier</a:t>
            </a:r>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CA" dirty="0"/>
              <a:t>Interview Report and Presentation</a:t>
            </a:r>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normAutofit lnSpcReduction="10000"/>
          </a:bodyPr>
          <a:lstStyle/>
          <a:p>
            <a:r>
              <a:rPr lang="en-CA" dirty="0"/>
              <a:t>Interview a social entrepreneur or someone involved with a social enterprise or social innovation project. </a:t>
            </a:r>
          </a:p>
          <a:p>
            <a:r>
              <a:rPr lang="en-CA" dirty="0"/>
              <a:t>The goal of the interview is to assess three components:</a:t>
            </a:r>
          </a:p>
          <a:p>
            <a:r>
              <a:rPr lang="en-CA" dirty="0"/>
              <a:t>1 – The organization/project</a:t>
            </a:r>
          </a:p>
          <a:p>
            <a:pPr lvl="1"/>
            <a:r>
              <a:rPr lang="en-CA" dirty="0"/>
              <a:t>Questions should address governance, funding, structure, labour, social purpose, etc..  </a:t>
            </a:r>
          </a:p>
          <a:p>
            <a:r>
              <a:rPr lang="en-CA" dirty="0"/>
              <a:t>2 – Motivation of interviewee for being part of a social economy enterprise </a:t>
            </a:r>
          </a:p>
          <a:p>
            <a:pPr lvl="1"/>
            <a:r>
              <a:rPr lang="en-CA" dirty="0"/>
              <a:t>Questions should assess motivating factors that caused the interviewee to have started a social enterprise. If the interviewee didn’t start the organization/project, what factors motivated them to work in the social economy? </a:t>
            </a:r>
          </a:p>
          <a:p>
            <a:r>
              <a:rPr lang="en-CA" dirty="0"/>
              <a:t>3 – Learning from Practitioners </a:t>
            </a:r>
          </a:p>
          <a:p>
            <a:pPr lvl="1"/>
            <a:r>
              <a:rPr lang="en-CA" dirty="0"/>
              <a:t>What lessons can your interviewee provide about achieving success and/or avoiding failure from their experience with a social economy organization/project? </a:t>
            </a:r>
          </a:p>
          <a:p>
            <a:pPr lvl="1"/>
            <a:endParaRPr lang="en-CA" dirty="0"/>
          </a:p>
        </p:txBody>
      </p:sp>
    </p:spTree>
    <p:extLst>
      <p:ext uri="{BB962C8B-B14F-4D97-AF65-F5344CB8AC3E}">
        <p14:creationId xmlns:p14="http://schemas.microsoft.com/office/powerpoint/2010/main" val="608841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Organization of Report and Presentation</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fontScale="92500" lnSpcReduction="20000"/>
          </a:bodyPr>
          <a:lstStyle/>
          <a:p>
            <a:pPr marL="201168" lvl="1" indent="0">
              <a:buNone/>
            </a:pPr>
            <a:r>
              <a:rPr lang="en-US" dirty="0"/>
              <a:t>What you need to do.</a:t>
            </a:r>
          </a:p>
          <a:p>
            <a:pPr marL="201168" lvl="1" indent="0">
              <a:buNone/>
            </a:pPr>
            <a:r>
              <a:rPr lang="en-US" dirty="0"/>
              <a:t>1 – Ask permission to interview a member of a social enterprise (preferably the founding member).</a:t>
            </a:r>
          </a:p>
          <a:p>
            <a:pPr marL="201168" lvl="1" indent="0">
              <a:buNone/>
            </a:pPr>
            <a:r>
              <a:rPr lang="en-US" dirty="0"/>
              <a:t>2 – Conduct an interview with them. </a:t>
            </a:r>
          </a:p>
          <a:p>
            <a:pPr marL="201168" lvl="1" indent="0">
              <a:buNone/>
            </a:pPr>
            <a:r>
              <a:rPr lang="en-US" dirty="0"/>
              <a:t>3 – Write a report about the interview in the style of a mini research paper. </a:t>
            </a:r>
          </a:p>
          <a:p>
            <a:pPr marL="201168" lvl="1" indent="0">
              <a:buNone/>
            </a:pPr>
            <a:endParaRPr lang="en-US" dirty="0"/>
          </a:p>
          <a:p>
            <a:pPr marL="201168" lvl="1" indent="0">
              <a:buNone/>
            </a:pPr>
            <a:r>
              <a:rPr lang="en-US" b="1" dirty="0"/>
              <a:t>Reports must include: </a:t>
            </a:r>
          </a:p>
          <a:p>
            <a:pPr lvl="1">
              <a:buFontTx/>
              <a:buChar char="-"/>
            </a:pPr>
            <a:r>
              <a:rPr lang="en-US" dirty="0"/>
              <a:t>An introduction to why this social enterprise important? Contextualize the group/topic by performing a literature review. </a:t>
            </a:r>
          </a:p>
          <a:p>
            <a:pPr lvl="1">
              <a:buFontTx/>
              <a:buChar char="-"/>
            </a:pPr>
            <a:r>
              <a:rPr lang="en-US" dirty="0"/>
              <a:t>A brief overview of the methodology used to conduct the interview. </a:t>
            </a:r>
          </a:p>
          <a:p>
            <a:pPr lvl="1">
              <a:buFontTx/>
              <a:buChar char="-"/>
            </a:pPr>
            <a:r>
              <a:rPr lang="en-US" dirty="0"/>
              <a:t>Report the findings of the interview. Summarize the interview. </a:t>
            </a:r>
          </a:p>
          <a:p>
            <a:pPr lvl="1">
              <a:buFontTx/>
              <a:buChar char="-"/>
            </a:pPr>
            <a:r>
              <a:rPr lang="en-US" dirty="0"/>
              <a:t>Provide a discussion linking the topics addresses in the introduction with the findings derived from the interview. </a:t>
            </a:r>
          </a:p>
          <a:p>
            <a:pPr lvl="1">
              <a:buFontTx/>
              <a:buChar char="-"/>
            </a:pPr>
            <a:endParaRPr lang="en-US" dirty="0"/>
          </a:p>
          <a:p>
            <a:pPr lvl="1">
              <a:buFontTx/>
              <a:buChar char="-"/>
            </a:pPr>
            <a:r>
              <a:rPr lang="en-US" b="1" i="1" dirty="0"/>
              <a:t>Please do not just write out the questions and provide answers but write a research paper about your findings. </a:t>
            </a:r>
          </a:p>
          <a:p>
            <a:pPr lvl="1"/>
            <a:endParaRPr lang="en-CA" dirty="0"/>
          </a:p>
          <a:p>
            <a:pPr marL="201168" lvl="1" indent="0">
              <a:buNone/>
            </a:pPr>
            <a:r>
              <a:rPr lang="en-CA" dirty="0">
                <a:hlinkClick r:id="rId2"/>
              </a:rPr>
              <a:t>Here is an example of a short research report</a:t>
            </a:r>
            <a:r>
              <a:rPr lang="en-CA" dirty="0"/>
              <a:t>. </a:t>
            </a:r>
          </a:p>
          <a:p>
            <a:pPr lvl="1"/>
            <a:endParaRPr lang="en-CA" dirty="0"/>
          </a:p>
        </p:txBody>
      </p:sp>
    </p:spTree>
    <p:extLst>
      <p:ext uri="{BB962C8B-B14F-4D97-AF65-F5344CB8AC3E}">
        <p14:creationId xmlns:p14="http://schemas.microsoft.com/office/powerpoint/2010/main" val="472727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1839436574"/>
              </p:ext>
            </p:extLst>
          </p:nvPr>
        </p:nvGraphicFramePr>
        <p:xfrm>
          <a:off x="0" y="0"/>
          <a:ext cx="12914520" cy="14032775"/>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Introduction</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at providing a literature review or contextualizing the area of social economy of the chosen organization/project.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proposal provides a below average overview of literature contextualizing the area of economic diversity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sources are provided.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adequate.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an average overview of literature contextualizing the area of economic diversity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valid and reliable sources are provided.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adequate.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an above average overview of literature contextualizing the area of economic diversity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Four or five valid and reliable sources are provided.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great.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introduction provides a well above average overview of literature contextualizing the area of economic diversity of the chosen organization/project.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Six or more valid and reliable sources are provided.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a:t>
                      </a:r>
                    </a:p>
                  </a:txBody>
                  <a:tcPr marL="38680" marR="38680" marT="0" marB="0"/>
                </a:tc>
                <a:tc>
                  <a:txBody>
                    <a:bodyPr/>
                    <a:lstStyle/>
                    <a:p>
                      <a:pPr marL="0" marR="0">
                        <a:spcBef>
                          <a:spcPts val="0"/>
                        </a:spcBef>
                        <a:spcAft>
                          <a:spcPts val="0"/>
                        </a:spcAft>
                      </a:pPr>
                      <a:r>
                        <a:rPr lang="en-US" sz="1500" dirty="0">
                          <a:effectLst/>
                        </a:rPr>
                        <a:t>No report of methodology.</a:t>
                      </a:r>
                    </a:p>
                  </a:txBody>
                  <a:tcPr marL="38680" marR="38680" marT="0" marB="0"/>
                </a:tc>
                <a:tc>
                  <a:txBody>
                    <a:bodyPr/>
                    <a:lstStyle/>
                    <a:p>
                      <a:pPr marL="0" marR="0">
                        <a:spcBef>
                          <a:spcPts val="0"/>
                        </a:spcBef>
                        <a:spcAft>
                          <a:spcPts val="0"/>
                        </a:spcAft>
                      </a:pPr>
                      <a:r>
                        <a:rPr lang="en-US" sz="1500" dirty="0">
                          <a:effectLst/>
                        </a:rPr>
                        <a:t>Methodology is not clear.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Questions are not on point.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Methodology is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Questions are on point.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 is well explained.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Questions are well constructed and on point.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Methodology is extremely well explained.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Questions are extremely well constructed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2190575898"/>
                  </a:ext>
                </a:extLst>
              </a:tr>
              <a:tr h="2057400">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The proposal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not well structured. </a:t>
                      </a:r>
                    </a:p>
                  </a:txBody>
                  <a:tcPr marL="38680" marR="38680" marT="0" marB="0"/>
                </a:tc>
                <a:tc>
                  <a:txBody>
                    <a:bodyPr/>
                    <a:lstStyle/>
                    <a:p>
                      <a:pPr marL="0" marR="0">
                        <a:spcBef>
                          <a:spcPts val="0"/>
                        </a:spcBef>
                        <a:spcAft>
                          <a:spcPts val="0"/>
                        </a:spcAft>
                      </a:pPr>
                      <a:r>
                        <a:rPr lang="en-US" sz="1500" dirty="0">
                          <a:effectLst/>
                        </a:rPr>
                        <a:t>The proposal is somewhat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somewhat well structured. </a:t>
                      </a:r>
                    </a:p>
                  </a:txBody>
                  <a:tcPr marL="38680" marR="38680" marT="0" marB="0"/>
                </a:tc>
                <a:tc>
                  <a:txBody>
                    <a:bodyPr/>
                    <a:lstStyle/>
                    <a:p>
                      <a:pPr marL="0" marR="0">
                        <a:spcBef>
                          <a:spcPts val="0"/>
                        </a:spcBef>
                        <a:spcAft>
                          <a:spcPts val="0"/>
                        </a:spcAft>
                      </a:pPr>
                      <a:r>
                        <a:rPr lang="en-US" sz="1500" dirty="0">
                          <a:effectLst/>
                        </a:rPr>
                        <a:t>The 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flows well.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well structured.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proposal is extremely clear, concise, and specific.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proposal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action plan.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outline your involvement in the project.</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vague outline your involvement in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your involvement in the project.</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your involvement in the project.</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attempt to link course material to the project.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1364475665"/>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FF87-E0EE-4580-A983-A746617E0FA6}"/>
              </a:ext>
            </a:extLst>
          </p:cNvPr>
          <p:cNvSpPr>
            <a:spLocks noGrp="1"/>
          </p:cNvSpPr>
          <p:nvPr>
            <p:ph type="title"/>
          </p:nvPr>
        </p:nvSpPr>
        <p:spPr/>
        <p:txBody>
          <a:bodyPr/>
          <a:lstStyle/>
          <a:p>
            <a:r>
              <a:rPr lang="en-US" dirty="0"/>
              <a:t>Assignments</a:t>
            </a:r>
          </a:p>
        </p:txBody>
      </p:sp>
      <p:sp>
        <p:nvSpPr>
          <p:cNvPr id="3" name="Content Placeholder 2">
            <a:extLst>
              <a:ext uri="{FF2B5EF4-FFF2-40B4-BE49-F238E27FC236}">
                <a16:creationId xmlns:a16="http://schemas.microsoft.com/office/drawing/2014/main" id="{84203461-C30D-41BD-B8CF-0202AB36D425}"/>
              </a:ext>
            </a:extLst>
          </p:cNvPr>
          <p:cNvSpPr>
            <a:spLocks noGrp="1"/>
          </p:cNvSpPr>
          <p:nvPr>
            <p:ph idx="1"/>
          </p:nvPr>
        </p:nvSpPr>
        <p:spPr/>
        <p:txBody>
          <a:bodyPr>
            <a:normAutofit fontScale="77500" lnSpcReduction="20000"/>
          </a:bodyPr>
          <a:lstStyle/>
          <a:p>
            <a:r>
              <a:rPr lang="en-CA" b="1" dirty="0"/>
              <a:t>Action Research Project (12/20 Points): </a:t>
            </a:r>
            <a:r>
              <a:rPr lang="en-CA" dirty="0"/>
              <a:t>This assignment aims to give students hands-on experience by participating in community economies. Students will perform a critical-participatory-action-based research project by creating a new community initiative and/or participating with an already existing community initiative at Concordia University or in the community at large. Students may also interview a community group, map a sector of a diverse economy or write a traditional research report about diverse economies. Students must form a group; however, they may choose to work on something in a group that already exists and/or create something with like-minded people outside the classroom. Students will form clusters and contribute to the project based on their area of expertise. For example, someone with great research skills could get involved with the research portion of the project, someone with media skills can build media infrastructure, someone with great interpersonal communication skills can be the mobilizer, among other tasks. Students will be evaluated based on the depth of their involvement with the project, their deliverables, clearly reporting their contribution to the project, an oral presentation summarizing their role in the project, and linking the project to the course material.</a:t>
            </a:r>
          </a:p>
          <a:p>
            <a:r>
              <a:rPr lang="en-CA" b="1" dirty="0"/>
              <a:t>Proposal (8/20 Points): (Due October 20</a:t>
            </a:r>
            <a:r>
              <a:rPr lang="en-CA" b="1" baseline="30000" dirty="0"/>
              <a:t>th</a:t>
            </a:r>
            <a:r>
              <a:rPr lang="en-CA" b="1" dirty="0"/>
              <a:t>) </a:t>
            </a:r>
          </a:p>
          <a:p>
            <a:r>
              <a:rPr lang="en-CA" dirty="0"/>
              <a:t>Action Research Proposal: Students must submit a proposal that describes the project, discuss their anticipated involvement, outline deliverables that will be performed by the student, provide a clear timeline for what they will accomplish, discuss the importance of the project and link the project to course material.</a:t>
            </a:r>
          </a:p>
          <a:p>
            <a:r>
              <a:rPr lang="en-CA" dirty="0"/>
              <a:t>Interview Proposal: Students must submit a proposal that provides an overview of sources from the literature review, methodology and questions to be asked, a timeline for what they will accomplish, discuss the importance of the project and link the project to course material.</a:t>
            </a:r>
          </a:p>
        </p:txBody>
      </p:sp>
    </p:spTree>
    <p:extLst>
      <p:ext uri="{BB962C8B-B14F-4D97-AF65-F5344CB8AC3E}">
        <p14:creationId xmlns:p14="http://schemas.microsoft.com/office/powerpoint/2010/main" val="140951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1105-62B1-EF48-91E1-D364414B1D99}"/>
              </a:ext>
            </a:extLst>
          </p:cNvPr>
          <p:cNvSpPr>
            <a:spLocks noGrp="1"/>
          </p:cNvSpPr>
          <p:nvPr>
            <p:ph type="title"/>
          </p:nvPr>
        </p:nvSpPr>
        <p:spPr/>
        <p:txBody>
          <a:bodyPr/>
          <a:lstStyle/>
          <a:p>
            <a:r>
              <a:rPr lang="en-US" dirty="0"/>
              <a:t>Action Research Possibilities</a:t>
            </a:r>
          </a:p>
        </p:txBody>
      </p:sp>
      <p:sp>
        <p:nvSpPr>
          <p:cNvPr id="3" name="Content Placeholder 2">
            <a:extLst>
              <a:ext uri="{FF2B5EF4-FFF2-40B4-BE49-F238E27FC236}">
                <a16:creationId xmlns:a16="http://schemas.microsoft.com/office/drawing/2014/main" id="{4AA9EA97-596E-084F-A174-9583B6E53226}"/>
              </a:ext>
            </a:extLst>
          </p:cNvPr>
          <p:cNvSpPr>
            <a:spLocks noGrp="1"/>
          </p:cNvSpPr>
          <p:nvPr>
            <p:ph idx="1"/>
          </p:nvPr>
        </p:nvSpPr>
        <p:spPr/>
        <p:txBody>
          <a:bodyPr>
            <a:normAutofit/>
          </a:bodyPr>
          <a:lstStyle/>
          <a:p>
            <a:r>
              <a:rPr lang="en-US" dirty="0"/>
              <a:t>1 – </a:t>
            </a:r>
            <a:r>
              <a:rPr lang="en-US" dirty="0">
                <a:hlinkClick r:id="rId2"/>
              </a:rPr>
              <a:t>Contribute to the ‘Post-Capitalist Possibilities’ website</a:t>
            </a:r>
            <a:r>
              <a:rPr lang="en-US" dirty="0"/>
              <a:t>.</a:t>
            </a:r>
          </a:p>
          <a:p>
            <a:r>
              <a:rPr lang="en-US" dirty="0"/>
              <a:t>2 – Begin a ‘diverse economies’ project on campus or in the community. </a:t>
            </a:r>
          </a:p>
          <a:p>
            <a:r>
              <a:rPr lang="en-US" dirty="0"/>
              <a:t>3 – Get involved with a community group and make a meaningful impact in the community. </a:t>
            </a:r>
          </a:p>
          <a:p>
            <a:r>
              <a:rPr lang="en-US" dirty="0"/>
              <a:t>Possible ways to present the project:</a:t>
            </a:r>
          </a:p>
          <a:p>
            <a:pPr lvl="1"/>
            <a:r>
              <a:rPr lang="en-US" dirty="0"/>
              <a:t>Write a report</a:t>
            </a:r>
          </a:p>
          <a:p>
            <a:pPr lvl="1"/>
            <a:r>
              <a:rPr lang="en-US" dirty="0"/>
              <a:t>Make a video</a:t>
            </a:r>
          </a:p>
          <a:p>
            <a:endParaRPr lang="en-US" dirty="0"/>
          </a:p>
        </p:txBody>
      </p:sp>
    </p:spTree>
    <p:extLst>
      <p:ext uri="{BB962C8B-B14F-4D97-AF65-F5344CB8AC3E}">
        <p14:creationId xmlns:p14="http://schemas.microsoft.com/office/powerpoint/2010/main" val="377511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3E01-D609-48BF-92DF-9B14299D59C7}"/>
              </a:ext>
            </a:extLst>
          </p:cNvPr>
          <p:cNvSpPr>
            <a:spLocks noGrp="1"/>
          </p:cNvSpPr>
          <p:nvPr>
            <p:ph type="title"/>
          </p:nvPr>
        </p:nvSpPr>
        <p:spPr/>
        <p:txBody>
          <a:bodyPr/>
          <a:lstStyle/>
          <a:p>
            <a:r>
              <a:rPr lang="en-US" dirty="0"/>
              <a:t>Action Research Proposal</a:t>
            </a:r>
            <a:endParaRPr lang="en-CA" dirty="0"/>
          </a:p>
        </p:txBody>
      </p:sp>
      <p:sp>
        <p:nvSpPr>
          <p:cNvPr id="3" name="Content Placeholder 2">
            <a:extLst>
              <a:ext uri="{FF2B5EF4-FFF2-40B4-BE49-F238E27FC236}">
                <a16:creationId xmlns:a16="http://schemas.microsoft.com/office/drawing/2014/main" id="{63061868-A4F4-477D-B70E-342B9DA30F1F}"/>
              </a:ext>
            </a:extLst>
          </p:cNvPr>
          <p:cNvSpPr>
            <a:spLocks noGrp="1"/>
          </p:cNvSpPr>
          <p:nvPr>
            <p:ph idx="1"/>
          </p:nvPr>
        </p:nvSpPr>
        <p:spPr/>
        <p:txBody>
          <a:bodyPr/>
          <a:lstStyle/>
          <a:p>
            <a:r>
              <a:rPr lang="en-US" dirty="0"/>
              <a:t>The proposal must:</a:t>
            </a:r>
          </a:p>
          <a:p>
            <a:pPr lvl="1"/>
            <a:r>
              <a:rPr lang="en-US" dirty="0"/>
              <a:t>Provide a summary of what each person plans on contributing to the project</a:t>
            </a:r>
          </a:p>
          <a:p>
            <a:pPr lvl="1"/>
            <a:r>
              <a:rPr lang="en-US" dirty="0"/>
              <a:t>Provide a summary of goals, objectives and targets you would like to achieve </a:t>
            </a:r>
          </a:p>
          <a:p>
            <a:pPr lvl="1"/>
            <a:r>
              <a:rPr lang="en-US" dirty="0"/>
              <a:t>Provide a way to evaluate whether you meet your goals, objectives and targets </a:t>
            </a:r>
          </a:p>
          <a:p>
            <a:pPr lvl="1"/>
            <a:r>
              <a:rPr lang="en-US" dirty="0"/>
              <a:t>Provide a summary of key strategies you will employ to accomplish your goals and objectives</a:t>
            </a:r>
          </a:p>
          <a:p>
            <a:pPr lvl="1"/>
            <a:r>
              <a:rPr lang="en-US" dirty="0"/>
              <a:t>Please provide a timeline of your tasks and when you will complete each task </a:t>
            </a:r>
          </a:p>
          <a:p>
            <a:pPr lvl="1"/>
            <a:r>
              <a:rPr lang="en-US" dirty="0"/>
              <a:t>Link project (or process) to readings and/or other sources</a:t>
            </a:r>
          </a:p>
          <a:p>
            <a:pPr lvl="1"/>
            <a:endParaRPr lang="en-US" dirty="0"/>
          </a:p>
          <a:p>
            <a:pPr lvl="1"/>
            <a:r>
              <a:rPr lang="en-US" dirty="0"/>
              <a:t>If you want to get funding, you may </a:t>
            </a:r>
            <a:r>
              <a:rPr lang="en-US" dirty="0">
                <a:hlinkClick r:id="rId2"/>
              </a:rPr>
              <a:t>Complete the SAF Application Form</a:t>
            </a:r>
            <a:endParaRPr lang="en-US" dirty="0"/>
          </a:p>
          <a:p>
            <a:pPr lvl="1"/>
            <a:endParaRPr lang="en-CA" dirty="0"/>
          </a:p>
        </p:txBody>
      </p:sp>
    </p:spTree>
    <p:extLst>
      <p:ext uri="{BB962C8B-B14F-4D97-AF65-F5344CB8AC3E}">
        <p14:creationId xmlns:p14="http://schemas.microsoft.com/office/powerpoint/2010/main" val="293703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CF9C0-7FDA-489D-BBF0-FBB69D86C28B}"/>
              </a:ext>
            </a:extLst>
          </p:cNvPr>
          <p:cNvSpPr>
            <a:spLocks noGrp="1"/>
          </p:cNvSpPr>
          <p:nvPr>
            <p:ph type="title"/>
          </p:nvPr>
        </p:nvSpPr>
        <p:spPr/>
        <p:txBody>
          <a:bodyPr/>
          <a:lstStyle/>
          <a:p>
            <a:r>
              <a:rPr lang="en-US" dirty="0"/>
              <a:t>Importance of Action Based Research </a:t>
            </a:r>
          </a:p>
        </p:txBody>
      </p:sp>
      <p:sp>
        <p:nvSpPr>
          <p:cNvPr id="3" name="Content Placeholder 2">
            <a:extLst>
              <a:ext uri="{FF2B5EF4-FFF2-40B4-BE49-F238E27FC236}">
                <a16:creationId xmlns:a16="http://schemas.microsoft.com/office/drawing/2014/main" id="{B33F7CD9-455A-4AFA-9DE3-F27647571C5E}"/>
              </a:ext>
            </a:extLst>
          </p:cNvPr>
          <p:cNvSpPr>
            <a:spLocks noGrp="1"/>
          </p:cNvSpPr>
          <p:nvPr>
            <p:ph idx="1"/>
          </p:nvPr>
        </p:nvSpPr>
        <p:spPr/>
        <p:txBody>
          <a:bodyPr>
            <a:normAutofit/>
          </a:bodyPr>
          <a:lstStyle/>
          <a:p>
            <a:r>
              <a:rPr lang="en-US" sz="2400" dirty="0"/>
              <a:t>Why are action-based projects important? </a:t>
            </a:r>
          </a:p>
          <a:p>
            <a:pPr lvl="1"/>
            <a:r>
              <a:rPr lang="en-US" dirty="0"/>
              <a:t>It is important to challenge the problematic dominant epistemological understandings </a:t>
            </a:r>
            <a:r>
              <a:rPr lang="en-US"/>
              <a:t>of capitalism. </a:t>
            </a:r>
            <a:endParaRPr lang="en-US" dirty="0"/>
          </a:p>
          <a:p>
            <a:pPr lvl="1"/>
            <a:r>
              <a:rPr lang="en-US" dirty="0"/>
              <a:t>Instead we should produce ontological formations of the world we want by co-creating and co-recreating social relations that produce positive outcomes on people and the planet. </a:t>
            </a:r>
          </a:p>
          <a:p>
            <a:pPr lvl="1"/>
            <a:r>
              <a:rPr lang="en-US" dirty="0"/>
              <a:t>Action based learning theories incorporate students and facilitators as co-learners and co-collaborators. Together, they learn by doing. They also connect with the community. </a:t>
            </a:r>
          </a:p>
          <a:p>
            <a:pPr lvl="1"/>
            <a:endParaRPr lang="en-US" dirty="0"/>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endParaRPr lang="en-US" dirty="0"/>
          </a:p>
        </p:txBody>
      </p:sp>
    </p:spTree>
    <p:extLst>
      <p:ext uri="{BB962C8B-B14F-4D97-AF65-F5344CB8AC3E}">
        <p14:creationId xmlns:p14="http://schemas.microsoft.com/office/powerpoint/2010/main" val="193735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The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lnSpcReduction="10000"/>
          </a:bodyPr>
          <a:lstStyle/>
          <a:p>
            <a:r>
              <a:rPr lang="en-CA" dirty="0"/>
              <a:t>The world has or will soon have the agricultural technology available to feed the 8.3 billion people anticipated in the next quarter of a century. The more pertinent question today is whether farmers and ranchers will be permitted to use that technology. Extremists in the environmental movement, largely from rich nations and/or the privileged strata of society in poor nations, seem to be doing everything they can to stop scientific progress in its tracks. It is sad that some scientists, many of whom should or do know better, have also jumped on the extremist environmental bandwagon in search of research funds. When scientists align themselves with </a:t>
            </a:r>
            <a:r>
              <a:rPr lang="en-CA" dirty="0" err="1"/>
              <a:t>antiscience</a:t>
            </a:r>
            <a:r>
              <a:rPr lang="en-CA" dirty="0"/>
              <a:t> political movements or lend their name to unscientific propositions, what are we to think? Is it any wonder that science is losing its constituency? We must be on guard against politically opportunistic, pseudo-scientists…</a:t>
            </a:r>
            <a:endParaRPr lang="en-US" dirty="0"/>
          </a:p>
          <a:p>
            <a:r>
              <a:rPr lang="en-US" dirty="0"/>
              <a:t>Borlaug, N., E. (2000) Ending World Hunger. The Promise of Biotechnology and the Threat of </a:t>
            </a:r>
            <a:r>
              <a:rPr lang="en-US" dirty="0" err="1"/>
              <a:t>Antiscience</a:t>
            </a:r>
            <a:r>
              <a:rPr lang="en-US" dirty="0"/>
              <a:t> Zealotry, Plant Physiology, 124(2) pp. 488. </a:t>
            </a:r>
          </a:p>
          <a:p>
            <a:r>
              <a:rPr lang="en-US" dirty="0"/>
              <a:t> </a:t>
            </a:r>
          </a:p>
          <a:p>
            <a:endParaRPr lang="en-US" dirty="0"/>
          </a:p>
        </p:txBody>
      </p:sp>
    </p:spTree>
    <p:extLst>
      <p:ext uri="{BB962C8B-B14F-4D97-AF65-F5344CB8AC3E}">
        <p14:creationId xmlns:p14="http://schemas.microsoft.com/office/powerpoint/2010/main" val="1488965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A04FB-7E33-466D-AC23-934106E2BAFA}"/>
              </a:ext>
            </a:extLst>
          </p:cNvPr>
          <p:cNvSpPr>
            <a:spLocks noGrp="1"/>
          </p:cNvSpPr>
          <p:nvPr>
            <p:ph type="title"/>
          </p:nvPr>
        </p:nvSpPr>
        <p:spPr/>
        <p:txBody>
          <a:bodyPr/>
          <a:lstStyle/>
          <a:p>
            <a:r>
              <a:rPr lang="en-US" dirty="0"/>
              <a:t>Critique of Dominant Epistemological View of Food</a:t>
            </a:r>
          </a:p>
        </p:txBody>
      </p:sp>
      <p:sp>
        <p:nvSpPr>
          <p:cNvPr id="3" name="Content Placeholder 2">
            <a:extLst>
              <a:ext uri="{FF2B5EF4-FFF2-40B4-BE49-F238E27FC236}">
                <a16:creationId xmlns:a16="http://schemas.microsoft.com/office/drawing/2014/main" id="{74A90693-DCE4-4A33-9827-7A6A93FC9F21}"/>
              </a:ext>
            </a:extLst>
          </p:cNvPr>
          <p:cNvSpPr>
            <a:spLocks noGrp="1"/>
          </p:cNvSpPr>
          <p:nvPr>
            <p:ph idx="1"/>
          </p:nvPr>
        </p:nvSpPr>
        <p:spPr/>
        <p:txBody>
          <a:bodyPr>
            <a:normAutofit fontScale="85000" lnSpcReduction="10000"/>
          </a:bodyPr>
          <a:lstStyle/>
          <a:p>
            <a:r>
              <a:rPr lang="en-US" dirty="0"/>
              <a:t>When poisons are introduced into agriculture to control pests, or when GMOs are introduced under the argument of “feeding the world,” the justification given is always “science”. But “science” does not have a singular entity, and it did not come into existence within a vacuum. Today, what we generally refer to as “science” is in fact Western, mechanistic, reductionist modern science, which became the dominant practice of understanding the world during the Industrial Revolution and has continued as the dominant paradigm….To shape the industrial system in the form of new, violent technologies, and to shape the capitalist system in the form of new, profit-driven economics, a certain </a:t>
            </a:r>
            <a:r>
              <a:rPr lang="en-US" i="1" dirty="0"/>
              <a:t>type</a:t>
            </a:r>
            <a:r>
              <a:rPr lang="en-US" dirty="0"/>
              <a:t> of science was promoted and privileged as the </a:t>
            </a:r>
            <a:r>
              <a:rPr lang="en-US" i="1" dirty="0"/>
              <a:t>only</a:t>
            </a:r>
            <a:r>
              <a:rPr lang="en-US" dirty="0"/>
              <a:t> scientific knowledge system. Two scientific theories came to dominate this new, industrial paradigm, and they continue to shape practices of food, agriculture, health, and nutrition even today. The first is a Newtonian-Cartesian idea of separation: a fragmented world made of fixed, immutable atoms…The second significant theory that has framed the knowledge paradigm for industrial agriculture is Darwin’s theory of competition as the basis for evolution…The Newtonian-Cartesian theory of fragmentation and separation and the Darwinian paradigm of competition, have led to a nonrenewable use of Earth’s resources, a </a:t>
            </a:r>
            <a:r>
              <a:rPr lang="en-US" dirty="0" err="1"/>
              <a:t>nonsustainable</a:t>
            </a:r>
            <a:r>
              <a:rPr lang="en-US" dirty="0"/>
              <a:t> model for food and agriculture, and an unhealthy model of health and nutrition. An emphasis on the legitimacy of these arguments as the sole “scientific” approach has created a knowledge apartheid by discounting the knowledge of Mother Earth.</a:t>
            </a:r>
          </a:p>
          <a:p>
            <a:r>
              <a:rPr lang="en-CA" dirty="0"/>
              <a:t>Shiva, V. (Shiva, V. (2016) Who Really Feeds the World, North Atlantic Books, pp. 4 – 7.</a:t>
            </a:r>
            <a:endParaRPr lang="en-US" dirty="0"/>
          </a:p>
          <a:p>
            <a:r>
              <a:rPr lang="en-US" dirty="0"/>
              <a:t> </a:t>
            </a:r>
          </a:p>
          <a:p>
            <a:endParaRPr lang="en-US" dirty="0"/>
          </a:p>
        </p:txBody>
      </p:sp>
    </p:spTree>
    <p:extLst>
      <p:ext uri="{BB962C8B-B14F-4D97-AF65-F5344CB8AC3E}">
        <p14:creationId xmlns:p14="http://schemas.microsoft.com/office/powerpoint/2010/main" val="1691283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3223A-FCCE-444C-BC44-B10F918BB245}"/>
              </a:ext>
            </a:extLst>
          </p:cNvPr>
          <p:cNvSpPr>
            <a:spLocks noGrp="1"/>
          </p:cNvSpPr>
          <p:nvPr>
            <p:ph type="title"/>
          </p:nvPr>
        </p:nvSpPr>
        <p:spPr/>
        <p:txBody>
          <a:bodyPr/>
          <a:lstStyle/>
          <a:p>
            <a:r>
              <a:rPr lang="en-US" dirty="0"/>
              <a:t>Changing the World Via Action Research</a:t>
            </a:r>
          </a:p>
        </p:txBody>
      </p:sp>
      <p:pic>
        <p:nvPicPr>
          <p:cNvPr id="5" name="Content Placeholder 4" descr="Diagram&#10;&#10;Description automatically generated">
            <a:extLst>
              <a:ext uri="{FF2B5EF4-FFF2-40B4-BE49-F238E27FC236}">
                <a16:creationId xmlns:a16="http://schemas.microsoft.com/office/drawing/2014/main" id="{DE1C196C-85E4-1048-81D4-893BBCABBE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8517" y="1846263"/>
            <a:ext cx="2755291" cy="4022725"/>
          </a:xfrm>
        </p:spPr>
      </p:pic>
    </p:spTree>
    <p:extLst>
      <p:ext uri="{BB962C8B-B14F-4D97-AF65-F5344CB8AC3E}">
        <p14:creationId xmlns:p14="http://schemas.microsoft.com/office/powerpoint/2010/main" val="1007083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1640544952"/>
              </p:ext>
            </p:extLst>
          </p:nvPr>
        </p:nvGraphicFramePr>
        <p:xfrm>
          <a:off x="0" y="-1"/>
          <a:ext cx="12192000" cy="16377559"/>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a:t>
                      </a: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Clarity of Ideas</a:t>
                      </a:r>
                    </a:p>
                  </a:txBody>
                  <a:tcPr marL="38680" marR="38680" marT="0" marB="0"/>
                </a:tc>
                <a:tc>
                  <a:txBody>
                    <a:bodyPr/>
                    <a:lstStyle/>
                    <a:p>
                      <a:pPr marL="0" marR="0">
                        <a:spcBef>
                          <a:spcPts val="0"/>
                        </a:spcBef>
                        <a:spcAft>
                          <a:spcPts val="0"/>
                        </a:spcAft>
                      </a:pPr>
                      <a:r>
                        <a:rPr lang="en-US" sz="1500" dirty="0">
                          <a:effectLst/>
                        </a:rPr>
                        <a:t>Proposal is not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not well developed. </a:t>
                      </a:r>
                    </a:p>
                  </a:txBody>
                  <a:tcPr marL="38680" marR="38680" marT="0" marB="0"/>
                </a:tc>
                <a:tc>
                  <a:txBody>
                    <a:bodyPr/>
                    <a:lstStyle/>
                    <a:p>
                      <a:pPr marL="0" marR="0">
                        <a:spcBef>
                          <a:spcPts val="0"/>
                        </a:spcBef>
                        <a:spcAft>
                          <a:spcPts val="0"/>
                        </a:spcAft>
                      </a:pPr>
                      <a:r>
                        <a:rPr lang="en-US" sz="1500" dirty="0">
                          <a:effectLst/>
                        </a:rPr>
                        <a:t>Proposal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somewhat developed. </a:t>
                      </a:r>
                    </a:p>
                  </a:txBody>
                  <a:tcPr marL="38680" marR="38680" marT="0" marB="0"/>
                </a:tc>
                <a:tc>
                  <a:txBody>
                    <a:bodyPr/>
                    <a:lstStyle/>
                    <a:p>
                      <a:pPr marL="0" marR="0">
                        <a:spcBef>
                          <a:spcPts val="0"/>
                        </a:spcBef>
                        <a:spcAft>
                          <a:spcPts val="0"/>
                        </a:spcAft>
                      </a:pPr>
                      <a:r>
                        <a:rPr lang="en-US" sz="1500" dirty="0">
                          <a:effectLst/>
                        </a:rPr>
                        <a:t>Proposal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well developed.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Proposal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Ideas are exceptionally well developed.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of Written Proposal</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3154476115"/>
                  </a:ext>
                </a:extLst>
              </a:tr>
              <a:tr h="1258389">
                <a:tc>
                  <a:txBody>
                    <a:bodyPr/>
                    <a:lstStyle/>
                    <a:p>
                      <a:pPr marL="0" marR="0">
                        <a:spcBef>
                          <a:spcPts val="0"/>
                        </a:spcBef>
                        <a:spcAft>
                          <a:spcPts val="0"/>
                        </a:spcAft>
                      </a:pPr>
                      <a:r>
                        <a:rPr lang="en-US" sz="1500" dirty="0">
                          <a:effectLst/>
                        </a:rPr>
                        <a:t>Quality of Ideas</a:t>
                      </a:r>
                    </a:p>
                  </a:txBody>
                  <a:tcPr marL="38680" marR="38680" marT="0" marB="0"/>
                </a:tc>
                <a:tc>
                  <a:txBody>
                    <a:bodyPr/>
                    <a:lstStyle/>
                    <a:p>
                      <a:pPr marL="0" marR="0">
                        <a:spcBef>
                          <a:spcPts val="0"/>
                        </a:spcBef>
                        <a:spcAft>
                          <a:spcPts val="0"/>
                        </a:spcAft>
                      </a:pPr>
                      <a:r>
                        <a:rPr lang="en-US" sz="1500" dirty="0">
                          <a:effectLst/>
                        </a:rPr>
                        <a:t>Proposal does not address key issues relating to economic restructuring,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needs to be reworked.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no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superficial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slightly address key issues relating to economic restructuring ,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but should be slightly tweaked.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a slight impact in the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an overview of the issue.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Proposal address key issues relating to economic restructuring, as discussed in class or via the readings.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acceptable as is.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projects to have an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Provides a well researched overview of the issue. </a:t>
                      </a:r>
                    </a:p>
                  </a:txBody>
                  <a:tcPr marL="38680" marR="38680" marT="0" marB="0"/>
                </a:tc>
                <a:tc>
                  <a:txBody>
                    <a:bodyPr/>
                    <a:lstStyle/>
                    <a:p>
                      <a:pPr marL="0" marR="0">
                        <a:spcBef>
                          <a:spcPts val="0"/>
                        </a:spcBef>
                        <a:spcAft>
                          <a:spcPts val="0"/>
                        </a:spcAft>
                      </a:pPr>
                      <a:r>
                        <a:rPr lang="en-US" sz="1500" dirty="0">
                          <a:effectLst/>
                        </a:rPr>
                        <a:t>Proposal address key issues relating to economic restructuring, as discussed in class or via the readings with accuracy and precision.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projects a meaningful impact in the community.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Provides an in-depth, well researched overview of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idea is great! </a:t>
                      </a:r>
                    </a:p>
                  </a:txBody>
                  <a:tcPr marL="38680" marR="38680" marT="0" marB="0"/>
                </a:tc>
                <a:extLst>
                  <a:ext uri="{0D108BD9-81ED-4DB2-BD59-A6C34878D82A}">
                    <a16:rowId xmlns:a16="http://schemas.microsoft.com/office/drawing/2014/main" val="4029566469"/>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Clarity of Action Plan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have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does not outline your involvement in the project nor does it provide a clear indication of what sources you will use to gather information.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vague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vague outline your involvement in the project and a vague indication of what sources you will use to gather information.</a:t>
                      </a: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 clear outline your involvement in the project and a clear indication of what sources you will use to gather information.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has a clear, concise, specific action plan.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The proposal provides an exceptionally clear outline your involvement in the project and an exceptionally clear indication of what sources you will use to gather information.</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No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not valid or reliable.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Only one external source/classroom reading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somewhat valid or reliable.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three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references are valid and reliable.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Four or more external sources/classroom readings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External sources are extremely reliable, valid, useful and completely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All references are used correctly. </a:t>
                      </a:r>
                    </a:p>
                  </a:txBody>
                  <a:tcPr marL="38680" marR="38680" marT="0" marB="0"/>
                </a:tc>
                <a:extLst>
                  <a:ext uri="{0D108BD9-81ED-4DB2-BD59-A6C34878D82A}">
                    <a16:rowId xmlns:a16="http://schemas.microsoft.com/office/drawing/2014/main" val="1002663901"/>
                  </a:ext>
                </a:extLst>
              </a:tr>
              <a:tr h="943791">
                <a:tc>
                  <a:txBody>
                    <a:bodyPr/>
                    <a:lstStyle/>
                    <a:p>
                      <a:pPr marL="0" marR="0">
                        <a:spcBef>
                          <a:spcPts val="0"/>
                        </a:spcBef>
                        <a:spcAft>
                          <a:spcPts val="0"/>
                        </a:spcAft>
                      </a:pPr>
                      <a:r>
                        <a:rPr lang="en-US" sz="1500" dirty="0">
                          <a:effectLst/>
                        </a:rPr>
                        <a:t>Analysis of Goals, Targets and objectives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not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not appropriate.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somewhat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somewhat appropriate.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realistic.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appropriate.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clearly identified and completely on point.</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Goals, targets and objectives are completely realistic and on point.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Key strategies to meet goals, targets, and objectives are completely appropriate and on point.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3805725889"/>
                  </a:ext>
                </a:extLst>
              </a:tr>
            </a:tbl>
          </a:graphicData>
        </a:graphic>
      </p:graphicFrame>
    </p:spTree>
    <p:extLst>
      <p:ext uri="{BB962C8B-B14F-4D97-AF65-F5344CB8AC3E}">
        <p14:creationId xmlns:p14="http://schemas.microsoft.com/office/powerpoint/2010/main" val="391346482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2516</TotalTime>
  <Words>2813</Words>
  <Application>Microsoft Macintosh PowerPoint</Application>
  <PresentationFormat>Widescreen</PresentationFormat>
  <Paragraphs>299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Economic Restructuring</vt:lpstr>
      <vt:lpstr>Assignments</vt:lpstr>
      <vt:lpstr>Action Research Possibilities</vt:lpstr>
      <vt:lpstr>Action Research Proposal</vt:lpstr>
      <vt:lpstr>Importance of Action Based Research </vt:lpstr>
      <vt:lpstr>The Dominant Epistemological View of Food?</vt:lpstr>
      <vt:lpstr>Critique of Dominant Epistemological View of Food</vt:lpstr>
      <vt:lpstr>Changing the World Via Action Research</vt:lpstr>
      <vt:lpstr>PowerPoint Presentation</vt:lpstr>
      <vt:lpstr>Interview Report and Presentation</vt:lpstr>
      <vt:lpstr>Organization of Report and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249</cp:revision>
  <dcterms:created xsi:type="dcterms:W3CDTF">2016-08-29T02:04:56Z</dcterms:created>
  <dcterms:modified xsi:type="dcterms:W3CDTF">2021-09-28T18:53:35Z</dcterms:modified>
</cp:coreProperties>
</file>