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52" r:id="rId3"/>
    <p:sldId id="355" r:id="rId4"/>
    <p:sldId id="299" r:id="rId5"/>
    <p:sldId id="358" r:id="rId6"/>
    <p:sldId id="367" r:id="rId7"/>
    <p:sldId id="294" r:id="rId8"/>
    <p:sldId id="322" r:id="rId9"/>
    <p:sldId id="369" r:id="rId10"/>
    <p:sldId id="268" r:id="rId11"/>
    <p:sldId id="266" r:id="rId12"/>
    <p:sldId id="288" r:id="rId13"/>
    <p:sldId id="370" r:id="rId14"/>
    <p:sldId id="3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2" autoAdjust="0"/>
    <p:restoredTop sz="94660"/>
  </p:normalViewPr>
  <p:slideViewPr>
    <p:cSldViewPr snapToGrid="0">
      <p:cViewPr varScale="1">
        <p:scale>
          <a:sx n="100" d="100"/>
          <a:sy n="100" d="100"/>
        </p:scale>
        <p:origin x="14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2021-10-14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2021-10-14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2021-10-14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2021-10-14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2021-10-14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2021-10-14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2021-10-14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2021-10-14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2021-10-14</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2021-10-14</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2021-10-14</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2021-10-14</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playlist?list=PLxeXiLu4E6R_zHJnnt8-Wlu_TpEUBcKx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darrinqualman.com/canadian-farm-debt/"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dow.com/en-us/about-dow/issues-and-challenges/agent-orange" TargetMode="External"/><Relationship Id="rId3" Type="http://schemas.openxmlformats.org/officeDocument/2006/relationships/hyperlink" Target="https://www.fairwarning.org/wp-content/uploads/2019/11/Monsanto-Papers-Poisoning-the-Scientific-Well-1.pdf" TargetMode="External"/><Relationship Id="rId7" Type="http://schemas.openxmlformats.org/officeDocument/2006/relationships/hyperlink" Target="https://www.loc.gov/rr/frd/Military_Law/pdf/Law-Reports_Vol-10.pdf" TargetMode="External"/><Relationship Id="rId2" Type="http://schemas.openxmlformats.org/officeDocument/2006/relationships/hyperlink" Target="https://monsanto.com/company/media/statements/agent-orange-background/" TargetMode="External"/><Relationship Id="rId1" Type="http://schemas.openxmlformats.org/officeDocument/2006/relationships/slideLayout" Target="../slideLayouts/slideLayout2.xml"/><Relationship Id="rId6" Type="http://schemas.openxmlformats.org/officeDocument/2006/relationships/hyperlink" Target="https://www.youtube.com/watch?v=6nNFmzAOtJI" TargetMode="External"/><Relationship Id="rId11" Type="http://schemas.openxmlformats.org/officeDocument/2006/relationships/hyperlink" Target="https://www.youtube.com/watch?v=HsuUQzhP2Ds" TargetMode="External"/><Relationship Id="rId5" Type="http://schemas.openxmlformats.org/officeDocument/2006/relationships/hyperlink" Target="https://www.usatoday.com/story/news/2018/08/10/jury-orders-monsanto-pay-289-million-cancer-patient-roundup-lawsuit/962297002/" TargetMode="External"/><Relationship Id="rId10" Type="http://schemas.openxmlformats.org/officeDocument/2006/relationships/hyperlink" Target="https://www.youtube.com/watch?v=rJg19W8x_Ls" TargetMode="External"/><Relationship Id="rId4" Type="http://schemas.openxmlformats.org/officeDocument/2006/relationships/hyperlink" Target="https://www.youtube.com/watch?v=ovKw6YjqSfM" TargetMode="External"/><Relationship Id="rId9" Type="http://schemas.openxmlformats.org/officeDocument/2006/relationships/hyperlink" Target="https://www.youtube.com/watch?v=IwPSDMUtNm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Urban Agriculture</a:t>
            </a:r>
            <a:endParaRPr lang="en-CA" dirty="0"/>
          </a:p>
        </p:txBody>
      </p:sp>
      <p:sp>
        <p:nvSpPr>
          <p:cNvPr id="3" name="Subtitle 2"/>
          <p:cNvSpPr>
            <a:spLocks noGrp="1"/>
          </p:cNvSpPr>
          <p:nvPr>
            <p:ph type="subTitle" idx="1"/>
          </p:nvPr>
        </p:nvSpPr>
        <p:spPr/>
        <p:txBody>
          <a:bodyPr>
            <a:normAutofit/>
          </a:bodyPr>
          <a:lstStyle/>
          <a:p>
            <a:r>
              <a:rPr lang="en-CA" dirty="0"/>
              <a:t>Erik Chevrier</a:t>
            </a:r>
          </a:p>
          <a:p>
            <a:r>
              <a:rPr lang="en-CA" dirty="0"/>
              <a:t>Critique &amp; Solutions</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p:txBody>
          <a:bodyPr>
            <a:normAutofit fontScale="90000"/>
          </a:bodyPr>
          <a:lstStyle/>
          <a:p>
            <a:r>
              <a:rPr lang="en-US"/>
              <a:t>Take </a:t>
            </a:r>
            <a:r>
              <a:rPr lang="en-US" dirty="0"/>
              <a:t>back the Economy </a:t>
            </a:r>
            <a:br>
              <a:rPr lang="en-US" dirty="0"/>
            </a:br>
            <a:r>
              <a:rPr lang="en-US" dirty="0"/>
              <a:t>Gibson Graham</a:t>
            </a:r>
            <a:r>
              <a:rPr lang="en-US" sz="1200" dirty="0"/>
              <a:t> </a:t>
            </a:r>
            <a:br>
              <a:rPr lang="en-US" sz="1200" dirty="0"/>
            </a:b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p:txBody>
          <a:bodyPr/>
          <a:lstStyle/>
          <a:p>
            <a:r>
              <a:rPr lang="en-US" dirty="0">
                <a:hlinkClick r:id="rId2"/>
              </a:rPr>
              <a:t>Katherine Gibson Interview Playlist</a:t>
            </a:r>
            <a:endParaRPr lang="en-US" dirty="0"/>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7" y="1809538"/>
            <a:ext cx="3579223" cy="4397331"/>
          </a:xfrm>
          <a:prstGeom prst="rect">
            <a:avLst/>
          </a:prstGeom>
        </p:spPr>
      </p:pic>
    </p:spTree>
    <p:extLst>
      <p:ext uri="{BB962C8B-B14F-4D97-AF65-F5344CB8AC3E}">
        <p14:creationId xmlns:p14="http://schemas.microsoft.com/office/powerpoint/2010/main" val="190130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normAutofit/>
          </a:bodyPr>
          <a:lstStyle/>
          <a:p>
            <a:r>
              <a:rPr lang="en-US" dirty="0"/>
              <a:t>Take back the Economy </a:t>
            </a:r>
            <a:br>
              <a:rPr lang="en-US" dirty="0"/>
            </a:b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5A602181-A29A-42E3-8D5B-BD994D333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411" y="214097"/>
            <a:ext cx="8549177" cy="6091288"/>
          </a:xfrm>
          <a:prstGeom prst="rect">
            <a:avLst/>
          </a:prstGeom>
        </p:spPr>
      </p:pic>
    </p:spTree>
    <p:extLst>
      <p:ext uri="{BB962C8B-B14F-4D97-AF65-F5344CB8AC3E}">
        <p14:creationId xmlns:p14="http://schemas.microsoft.com/office/powerpoint/2010/main" val="241404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8CE27C5-B74E-43E6-BD51-AE7ED81F17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451" y="905933"/>
            <a:ext cx="6545101" cy="5039728"/>
          </a:xfrm>
          <a:prstGeom prst="rect">
            <a:avLst/>
          </a:prstGeom>
        </p:spPr>
      </p:pic>
    </p:spTree>
    <p:extLst>
      <p:ext uri="{BB962C8B-B14F-4D97-AF65-F5344CB8AC3E}">
        <p14:creationId xmlns:p14="http://schemas.microsoft.com/office/powerpoint/2010/main" val="109867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 parked on the side of a road&#10;&#10;Description automatically generated">
            <a:extLst>
              <a:ext uri="{FF2B5EF4-FFF2-40B4-BE49-F238E27FC236}">
                <a16:creationId xmlns:a16="http://schemas.microsoft.com/office/drawing/2014/main" id="{6504279D-0D22-4C03-9430-8BF27F0FB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266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B0F26A4-48CA-436C-B516-4ED434FC7950}"/>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4400" dirty="0">
                <a:solidFill>
                  <a:schemeClr val="tx1">
                    <a:lumMod val="85000"/>
                    <a:lumOff val="15000"/>
                  </a:schemeClr>
                </a:solidFill>
                <a:hlinkClick r:id="rId2"/>
              </a:rPr>
              <a:t>Who Benefits from Our Food System Economically? </a:t>
            </a:r>
            <a:br>
              <a:rPr lang="en-US" sz="1500" dirty="0">
                <a:solidFill>
                  <a:schemeClr val="tx1">
                    <a:lumMod val="85000"/>
                    <a:lumOff val="15000"/>
                  </a:schemeClr>
                </a:solidFill>
              </a:rPr>
            </a:br>
            <a:r>
              <a:rPr lang="en-US" sz="1200" dirty="0">
                <a:solidFill>
                  <a:schemeClr val="tx1">
                    <a:lumMod val="85000"/>
                    <a:lumOff val="15000"/>
                  </a:schemeClr>
                </a:solidFill>
              </a:rPr>
              <a:t>Qualman, D. (2011) Advancing Agriculture by Destroying Farms? The State of Agriculture in Canada, pp. 20 – 42. In, Wittman, H., Desmarais, A. A., &amp; Wiebe, N. (2011) </a:t>
            </a:r>
            <a:r>
              <a:rPr lang="en-US" sz="1200" b="1" dirty="0">
                <a:solidFill>
                  <a:schemeClr val="tx1">
                    <a:lumMod val="85000"/>
                    <a:lumOff val="15000"/>
                  </a:schemeClr>
                </a:solidFill>
              </a:rPr>
              <a:t>Food Sovereignty in Canada: Creating Just and Sustainable Food Systems</a:t>
            </a:r>
            <a:r>
              <a:rPr lang="en-US" sz="1200" dirty="0">
                <a:solidFill>
                  <a:schemeClr val="tx1">
                    <a:lumMod val="85000"/>
                    <a:lumOff val="15000"/>
                  </a:schemeClr>
                </a:solidFill>
              </a:rPr>
              <a:t>, Fernwood Publishing</a:t>
            </a:r>
          </a:p>
        </p:txBody>
      </p:sp>
      <p:pic>
        <p:nvPicPr>
          <p:cNvPr id="5" name="Content Placeholder 4" descr="A close up of text on a white background&#10;&#10;Description automatically generated">
            <a:extLst>
              <a:ext uri="{FF2B5EF4-FFF2-40B4-BE49-F238E27FC236}">
                <a16:creationId xmlns:a16="http://schemas.microsoft.com/office/drawing/2014/main" id="{DE725D1E-EF30-45B2-B9F3-6A593FF42B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626" y="640080"/>
            <a:ext cx="3224448" cy="3602736"/>
          </a:xfrm>
          <a:prstGeom prst="rect">
            <a:avLst/>
          </a:prstGeom>
        </p:spPr>
      </p:pic>
      <p:sp>
        <p:nvSpPr>
          <p:cNvPr id="21" name="Rectangle 20">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close up of a map&#10;&#10;Description automatically generated">
            <a:extLst>
              <a:ext uri="{FF2B5EF4-FFF2-40B4-BE49-F238E27FC236}">
                <a16:creationId xmlns:a16="http://schemas.microsoft.com/office/drawing/2014/main" id="{4FEA2D95-F8DD-496D-AB3D-2C063A57F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872" y="1373075"/>
            <a:ext cx="3312785" cy="2136746"/>
          </a:xfrm>
          <a:prstGeom prst="rect">
            <a:avLst/>
          </a:prstGeom>
        </p:spPr>
      </p:pic>
      <p:sp>
        <p:nvSpPr>
          <p:cNvPr id="23" name="Rectangle 22">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FE54B39E-516B-4D16-8F5F-914D26373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289" y="992105"/>
            <a:ext cx="3312784" cy="2898686"/>
          </a:xfrm>
          <a:prstGeom prst="rect">
            <a:avLst/>
          </a:prstGeom>
        </p:spPr>
      </p:pic>
      <p:cxnSp>
        <p:nvCxnSpPr>
          <p:cNvPr id="25" name="Straight Connector 24">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237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9CB57E-3FE9-4C2B-BB01-797F498E56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4" b="3601"/>
          <a:stretch/>
        </p:blipFill>
        <p:spPr>
          <a:xfrm>
            <a:off x="-32" y="10"/>
            <a:ext cx="12192031" cy="4915066"/>
          </a:xfrm>
          <a:prstGeom prst="rect">
            <a:avLst/>
          </a:prstGeom>
        </p:spPr>
      </p:pic>
      <p:sp>
        <p:nvSpPr>
          <p:cNvPr id="2" name="Title 1">
            <a:extLst>
              <a:ext uri="{FF2B5EF4-FFF2-40B4-BE49-F238E27FC236}">
                <a16:creationId xmlns:a16="http://schemas.microsoft.com/office/drawing/2014/main" id="{87658119-7844-4270-9FF8-88385D18C2A5}"/>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1200" dirty="0">
                <a:solidFill>
                  <a:schemeClr val="tx1"/>
                </a:solidFill>
              </a:rPr>
              <a:t>Only A Few Large Corporations Own Most of the Agrochemical Market</a:t>
            </a:r>
            <a:br>
              <a:rPr lang="en-US" sz="1200" dirty="0">
                <a:solidFill>
                  <a:schemeClr val="tx1"/>
                </a:solidFill>
              </a:rPr>
            </a:br>
            <a:r>
              <a:rPr lang="en-US" sz="1200" dirty="0">
                <a:solidFill>
                  <a:schemeClr val="tx1"/>
                </a:solidFill>
              </a:rPr>
              <a:t>https://cban.ca/gmos/issues/corporate-control/</a:t>
            </a:r>
          </a:p>
        </p:txBody>
      </p:sp>
    </p:spTree>
    <p:extLst>
      <p:ext uri="{BB962C8B-B14F-4D97-AF65-F5344CB8AC3E}">
        <p14:creationId xmlns:p14="http://schemas.microsoft.com/office/powerpoint/2010/main" val="81647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FBC0-D43F-4B7A-A44C-CEB4EB05CD2B}"/>
              </a:ext>
            </a:extLst>
          </p:cNvPr>
          <p:cNvSpPr>
            <a:spLocks noGrp="1"/>
          </p:cNvSpPr>
          <p:nvPr>
            <p:ph type="title"/>
          </p:nvPr>
        </p:nvSpPr>
        <p:spPr/>
        <p:txBody>
          <a:bodyPr>
            <a:normAutofit/>
          </a:bodyPr>
          <a:lstStyle/>
          <a:p>
            <a:r>
              <a:rPr lang="en-US" sz="4400" dirty="0"/>
              <a:t>Companies of War, Destruction and Death</a:t>
            </a:r>
          </a:p>
        </p:txBody>
      </p:sp>
      <p:sp>
        <p:nvSpPr>
          <p:cNvPr id="3" name="Content Placeholder 2">
            <a:extLst>
              <a:ext uri="{FF2B5EF4-FFF2-40B4-BE49-F238E27FC236}">
                <a16:creationId xmlns:a16="http://schemas.microsoft.com/office/drawing/2014/main" id="{6C2B0204-AD50-494F-BE01-078880F53B14}"/>
              </a:ext>
            </a:extLst>
          </p:cNvPr>
          <p:cNvSpPr>
            <a:spLocks noGrp="1"/>
          </p:cNvSpPr>
          <p:nvPr>
            <p:ph idx="1"/>
          </p:nvPr>
        </p:nvSpPr>
        <p:spPr/>
        <p:txBody>
          <a:bodyPr>
            <a:normAutofit fontScale="85000" lnSpcReduction="20000"/>
          </a:bodyPr>
          <a:lstStyle/>
          <a:p>
            <a:pPr marL="0" indent="0">
              <a:buNone/>
            </a:pPr>
            <a:r>
              <a:rPr lang="en-US" dirty="0"/>
              <a:t>These are a few examples:</a:t>
            </a:r>
          </a:p>
          <a:p>
            <a:r>
              <a:rPr lang="en-US" dirty="0">
                <a:hlinkClick r:id="rId2"/>
              </a:rPr>
              <a:t>Monsanto still uses chemicals that were used to kill people, but in our food</a:t>
            </a:r>
            <a:endParaRPr lang="en-US" dirty="0"/>
          </a:p>
          <a:p>
            <a:pPr lvl="1"/>
            <a:r>
              <a:rPr lang="en-US" dirty="0">
                <a:hlinkClick r:id="rId3"/>
              </a:rPr>
              <a:t>Monsanto Ghostwriting Academic Papers</a:t>
            </a:r>
            <a:endParaRPr lang="en-US" dirty="0">
              <a:hlinkClick r:id="rId4"/>
            </a:endParaRPr>
          </a:p>
          <a:p>
            <a:pPr lvl="1"/>
            <a:r>
              <a:rPr lang="en-US" dirty="0">
                <a:hlinkClick r:id="rId4"/>
              </a:rPr>
              <a:t>Is Round-Up safe to drink? </a:t>
            </a:r>
            <a:endParaRPr lang="en-US" dirty="0"/>
          </a:p>
          <a:p>
            <a:pPr lvl="1"/>
            <a:r>
              <a:rPr lang="en-US" dirty="0">
                <a:hlinkClick r:id="rId5"/>
              </a:rPr>
              <a:t>Farmer won lawsuit against Monsanto – Glyphosate causes cancer</a:t>
            </a:r>
            <a:endParaRPr lang="en-US" dirty="0"/>
          </a:p>
          <a:p>
            <a:pPr lvl="1"/>
            <a:r>
              <a:rPr lang="en-US" dirty="0">
                <a:hlinkClick r:id="rId6"/>
              </a:rPr>
              <a:t>The World According to Monsanto</a:t>
            </a:r>
            <a:endParaRPr lang="en-US" dirty="0"/>
          </a:p>
          <a:p>
            <a:pPr lvl="1"/>
            <a:r>
              <a:rPr lang="en-US" dirty="0">
                <a:hlinkClick r:id="rId7"/>
              </a:rPr>
              <a:t>Monsanto is now owned by Bayer who used to be part of I.G. </a:t>
            </a:r>
            <a:r>
              <a:rPr lang="en-US" dirty="0" err="1">
                <a:hlinkClick r:id="rId7"/>
              </a:rPr>
              <a:t>Farben</a:t>
            </a:r>
            <a:r>
              <a:rPr lang="en-US" dirty="0">
                <a:hlinkClick r:id="rId7"/>
              </a:rPr>
              <a:t>, manufacturing poisonous gas (Zyklon B) for concentration camps during the World War. </a:t>
            </a:r>
            <a:endParaRPr lang="en-US" dirty="0"/>
          </a:p>
          <a:p>
            <a:r>
              <a:rPr lang="en-US" dirty="0"/>
              <a:t>BASF was also part of </a:t>
            </a:r>
            <a:r>
              <a:rPr lang="en-US" dirty="0">
                <a:hlinkClick r:id="rId7"/>
              </a:rPr>
              <a:t>IG Farben </a:t>
            </a:r>
            <a:r>
              <a:rPr lang="en-US" dirty="0"/>
              <a:t>a company who worked with the Nazis and tested chemicals and drugs on people including Zyklon B</a:t>
            </a:r>
          </a:p>
          <a:p>
            <a:r>
              <a:rPr lang="en-US" dirty="0">
                <a:hlinkClick r:id="rId8"/>
              </a:rPr>
              <a:t>Dow Chemical Invented Agent Orange</a:t>
            </a:r>
            <a:endParaRPr lang="en-US" dirty="0"/>
          </a:p>
          <a:p>
            <a:r>
              <a:rPr lang="en-US" dirty="0"/>
              <a:t>Dow Chemical now owns Union Carbide who was responsible for a large devastating explosion in Bhopal, India: </a:t>
            </a:r>
            <a:endParaRPr lang="en-CA" b="1" dirty="0"/>
          </a:p>
          <a:p>
            <a:pPr lvl="1"/>
            <a:r>
              <a:rPr lang="en-CA" dirty="0">
                <a:hlinkClick r:id="rId9"/>
              </a:rPr>
              <a:t>The Bhopal disaster: Toxic legacy</a:t>
            </a:r>
            <a:endParaRPr lang="en-CA" dirty="0"/>
          </a:p>
          <a:p>
            <a:pPr lvl="1"/>
            <a:r>
              <a:rPr lang="en-US" dirty="0">
                <a:hlinkClick r:id="rId10"/>
              </a:rPr>
              <a:t>One Night in Bhopal</a:t>
            </a:r>
            <a:endParaRPr lang="en-US" dirty="0"/>
          </a:p>
          <a:p>
            <a:pPr lvl="1"/>
            <a:r>
              <a:rPr lang="en-US" dirty="0">
                <a:hlinkClick r:id="rId11"/>
              </a:rPr>
              <a:t>The Bhopal Disaster</a:t>
            </a:r>
            <a:endParaRPr lang="en-US" dirty="0"/>
          </a:p>
          <a:p>
            <a:endParaRPr lang="en-US" dirty="0"/>
          </a:p>
        </p:txBody>
      </p:sp>
    </p:spTree>
    <p:extLst>
      <p:ext uri="{BB962C8B-B14F-4D97-AF65-F5344CB8AC3E}">
        <p14:creationId xmlns:p14="http://schemas.microsoft.com/office/powerpoint/2010/main" val="117004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C38C-933A-4CB6-BF6B-735EF54E5C04}"/>
              </a:ext>
            </a:extLst>
          </p:cNvPr>
          <p:cNvSpPr>
            <a:spLocks noGrp="1"/>
          </p:cNvSpPr>
          <p:nvPr>
            <p:ph type="title"/>
          </p:nvPr>
        </p:nvSpPr>
        <p:spPr/>
        <p:txBody>
          <a:bodyPr/>
          <a:lstStyle/>
          <a:p>
            <a:r>
              <a:rPr lang="en-US" dirty="0"/>
              <a:t>Issues With Our Current Food System</a:t>
            </a:r>
          </a:p>
        </p:txBody>
      </p:sp>
      <p:sp>
        <p:nvSpPr>
          <p:cNvPr id="3" name="Content Placeholder 2">
            <a:extLst>
              <a:ext uri="{FF2B5EF4-FFF2-40B4-BE49-F238E27FC236}">
                <a16:creationId xmlns:a16="http://schemas.microsoft.com/office/drawing/2014/main" id="{89A4FA2A-CD54-4043-BD9E-1BB215F16313}"/>
              </a:ext>
            </a:extLst>
          </p:cNvPr>
          <p:cNvSpPr>
            <a:spLocks noGrp="1"/>
          </p:cNvSpPr>
          <p:nvPr>
            <p:ph idx="1"/>
          </p:nvPr>
        </p:nvSpPr>
        <p:spPr/>
        <p:txBody>
          <a:bodyPr>
            <a:normAutofit fontScale="85000" lnSpcReduction="10000"/>
          </a:bodyPr>
          <a:lstStyle/>
          <a:p>
            <a:r>
              <a:rPr lang="en-US" sz="1900" dirty="0"/>
              <a:t>Issues with food security – there are over 800 million people starving in the world today!</a:t>
            </a:r>
            <a:br>
              <a:rPr lang="en-US" sz="1900" dirty="0"/>
            </a:br>
            <a:r>
              <a:rPr lang="en-US" sz="1900" dirty="0"/>
              <a:t>Issues with food sovereignty – peasants and farmers are being affected by trade agreements and food dumping!</a:t>
            </a:r>
            <a:br>
              <a:rPr lang="en-US" sz="1900" dirty="0"/>
            </a:br>
            <a:r>
              <a:rPr lang="en-US" sz="1900" dirty="0"/>
              <a:t>Issues with genetic modification process – epigenetics matter!</a:t>
            </a:r>
            <a:br>
              <a:rPr lang="en-US" sz="1900" dirty="0"/>
            </a:br>
            <a:r>
              <a:rPr lang="en-US" sz="1900" dirty="0"/>
              <a:t>Issues with use of herbicides – glyphosates are being identified as cancer causing! </a:t>
            </a:r>
            <a:br>
              <a:rPr lang="en-US" sz="1900" dirty="0"/>
            </a:br>
            <a:r>
              <a:rPr lang="en-US" sz="1900" dirty="0"/>
              <a:t>Issues with privatization – restricted access!</a:t>
            </a:r>
            <a:br>
              <a:rPr lang="en-US" sz="1900" dirty="0"/>
            </a:br>
            <a:r>
              <a:rPr lang="en-US" sz="1900" dirty="0"/>
              <a:t>Issues with cost on farmers – family farms are not sustainable!</a:t>
            </a:r>
            <a:br>
              <a:rPr lang="en-US" sz="1900" dirty="0"/>
            </a:br>
            <a:r>
              <a:rPr lang="en-US" sz="1900" dirty="0"/>
              <a:t>Issues with reduction of biodiversity – we are destroying nature! </a:t>
            </a:r>
            <a:br>
              <a:rPr lang="en-US" sz="1900" dirty="0"/>
            </a:br>
            <a:r>
              <a:rPr lang="en-US" sz="1900" dirty="0"/>
              <a:t>Issues with unwanted genetics spreading onto non-GMO farms – lawsuits!</a:t>
            </a:r>
            <a:br>
              <a:rPr lang="en-US" sz="1900" dirty="0"/>
            </a:br>
            <a:r>
              <a:rPr lang="en-US" sz="1900" dirty="0"/>
              <a:t>Issues with loss of Indigenous farming methods – on stolen land!</a:t>
            </a:r>
            <a:br>
              <a:rPr lang="en-US" sz="1900" dirty="0"/>
            </a:br>
            <a:r>
              <a:rPr lang="en-US" sz="1900" dirty="0"/>
              <a:t>Issues with soil arability – we are killing our soil!</a:t>
            </a:r>
            <a:br>
              <a:rPr lang="en-US" sz="1900" dirty="0"/>
            </a:br>
            <a:r>
              <a:rPr lang="en-US" sz="1900" dirty="0"/>
              <a:t>Issues with killing pollinators – fruits need bees!</a:t>
            </a:r>
            <a:br>
              <a:rPr lang="en-US" sz="1900" dirty="0"/>
            </a:br>
            <a:r>
              <a:rPr lang="en-US" sz="1900" dirty="0"/>
              <a:t>Issues with water ‘dead zones’ – we are polluting our water!</a:t>
            </a:r>
            <a:br>
              <a:rPr lang="en-US" sz="1900" dirty="0"/>
            </a:br>
            <a:r>
              <a:rPr lang="en-US" sz="1900" dirty="0"/>
              <a:t>Issues with corporate concentration of agribusinesses – former war companies are now food chemical companies! </a:t>
            </a:r>
            <a:br>
              <a:rPr lang="en-US" sz="1900" dirty="0"/>
            </a:br>
            <a:r>
              <a:rPr lang="en-US" sz="1900" dirty="0"/>
              <a:t>Issues with health – our food contains toxins!</a:t>
            </a:r>
            <a:br>
              <a:rPr lang="en-US" sz="1900" dirty="0"/>
            </a:br>
            <a:r>
              <a:rPr lang="en-US" sz="1900" dirty="0"/>
              <a:t>Foundations on structural racism, colonialism and patriarchy – glaring systemic issues!</a:t>
            </a:r>
            <a:br>
              <a:rPr lang="en-CA" sz="1900" dirty="0"/>
            </a:br>
            <a:r>
              <a:rPr lang="en-CA" sz="1900" dirty="0"/>
              <a:t>Rising cost of seed and chemicals – we don’t need to buy seeds!</a:t>
            </a:r>
            <a:br>
              <a:rPr lang="en-CA" sz="1900" dirty="0"/>
            </a:br>
            <a:r>
              <a:rPr lang="en-CA" sz="1900" dirty="0"/>
              <a:t>Research funding being directed to GMOs instead of traditional breeding methods – ‘science’ is not only about GMOs!</a:t>
            </a:r>
            <a:br>
              <a:rPr lang="en-CA" sz="1900" dirty="0"/>
            </a:br>
            <a:r>
              <a:rPr lang="en-CA" sz="1900" dirty="0"/>
              <a:t>Pest and weed resistance to </a:t>
            </a:r>
            <a:r>
              <a:rPr lang="en-CA" sz="1900" dirty="0" err="1"/>
              <a:t>Bt</a:t>
            </a:r>
            <a:r>
              <a:rPr lang="en-CA" sz="1900" dirty="0"/>
              <a:t> crops and glyphosate!</a:t>
            </a:r>
            <a:br>
              <a:rPr lang="en-CA" sz="1900" dirty="0"/>
            </a:br>
            <a:br>
              <a:rPr lang="en-CA" dirty="0"/>
            </a:br>
            <a:r>
              <a:rPr lang="en-CA" dirty="0"/>
              <a:t>There are so many more critiques!</a:t>
            </a:r>
            <a:endParaRPr lang="en-US" dirty="0"/>
          </a:p>
        </p:txBody>
      </p:sp>
    </p:spTree>
    <p:extLst>
      <p:ext uri="{BB962C8B-B14F-4D97-AF65-F5344CB8AC3E}">
        <p14:creationId xmlns:p14="http://schemas.microsoft.com/office/powerpoint/2010/main" val="325988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D230-0275-4606-ADCB-1511EFE0CC52}"/>
              </a:ext>
            </a:extLst>
          </p:cNvPr>
          <p:cNvSpPr>
            <a:spLocks noGrp="1"/>
          </p:cNvSpPr>
          <p:nvPr>
            <p:ph type="title"/>
          </p:nvPr>
        </p:nvSpPr>
        <p:spPr/>
        <p:txBody>
          <a:bodyPr/>
          <a:lstStyle/>
          <a:p>
            <a:r>
              <a:rPr lang="en-US" dirty="0"/>
              <a:t>Is The Food System Broken?</a:t>
            </a:r>
            <a:endParaRPr lang="en-CA" dirty="0"/>
          </a:p>
        </p:txBody>
      </p:sp>
      <p:sp>
        <p:nvSpPr>
          <p:cNvPr id="3" name="Content Placeholder 2">
            <a:extLst>
              <a:ext uri="{FF2B5EF4-FFF2-40B4-BE49-F238E27FC236}">
                <a16:creationId xmlns:a16="http://schemas.microsoft.com/office/drawing/2014/main" id="{CFF9161F-4C5C-4FA7-9643-CA42C7EB277A}"/>
              </a:ext>
            </a:extLst>
          </p:cNvPr>
          <p:cNvSpPr>
            <a:spLocks noGrp="1"/>
          </p:cNvSpPr>
          <p:nvPr>
            <p:ph idx="1"/>
          </p:nvPr>
        </p:nvSpPr>
        <p:spPr/>
        <p:txBody>
          <a:bodyPr>
            <a:normAutofit/>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endParaRPr lang="en-US" dirty="0"/>
          </a:p>
          <a:p>
            <a:r>
              <a:rPr lang="en-CA" dirty="0"/>
              <a:t>How we produce and consume determines how our society is organized, but how we organize socially and politically can also determine how we produce and consume. The implications of this are profound: our food systems are vessels of unmatched social and economic power and pivotal sites for systemic transformation. </a:t>
            </a:r>
            <a:r>
              <a:rPr lang="en-US" dirty="0"/>
              <a:t>(Holt-Gimenez, 2017, p. 214)</a:t>
            </a:r>
            <a:endParaRPr lang="en-CA" dirty="0"/>
          </a:p>
          <a:p>
            <a:r>
              <a:rPr lang="en-US" sz="1000" dirty="0"/>
              <a:t>Holt-Gimenez, E. (2017) A Foodie’s Guide to Capitalism: Understanding the Political Economy of What We Eat, Monthly Review Press, New York. </a:t>
            </a:r>
            <a:endParaRPr lang="en-CA" sz="1000" dirty="0"/>
          </a:p>
          <a:p>
            <a:endParaRPr lang="en-CA" dirty="0"/>
          </a:p>
        </p:txBody>
      </p:sp>
    </p:spTree>
    <p:extLst>
      <p:ext uri="{BB962C8B-B14F-4D97-AF65-F5344CB8AC3E}">
        <p14:creationId xmlns:p14="http://schemas.microsoft.com/office/powerpoint/2010/main" val="377222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F9C0-7FDA-489D-BBF0-FBB69D86C28B}"/>
              </a:ext>
            </a:extLst>
          </p:cNvPr>
          <p:cNvSpPr>
            <a:spLocks noGrp="1"/>
          </p:cNvSpPr>
          <p:nvPr>
            <p:ph type="title"/>
          </p:nvPr>
        </p:nvSpPr>
        <p:spPr/>
        <p:txBody>
          <a:bodyPr/>
          <a:lstStyle/>
          <a:p>
            <a:r>
              <a:rPr lang="en-US" dirty="0"/>
              <a:t>Some More Specific Solutions? </a:t>
            </a:r>
          </a:p>
        </p:txBody>
      </p:sp>
      <p:sp>
        <p:nvSpPr>
          <p:cNvPr id="3" name="Content Placeholder 2">
            <a:extLst>
              <a:ext uri="{FF2B5EF4-FFF2-40B4-BE49-F238E27FC236}">
                <a16:creationId xmlns:a16="http://schemas.microsoft.com/office/drawing/2014/main" id="{B33F7CD9-455A-4AFA-9DE3-F27647571C5E}"/>
              </a:ext>
            </a:extLst>
          </p:cNvPr>
          <p:cNvSpPr>
            <a:spLocks noGrp="1"/>
          </p:cNvSpPr>
          <p:nvPr>
            <p:ph idx="1"/>
          </p:nvPr>
        </p:nvSpPr>
        <p:spPr/>
        <p:txBody>
          <a:bodyPr>
            <a:normAutofit/>
          </a:bodyPr>
          <a:lstStyle/>
          <a:p>
            <a:r>
              <a:rPr lang="en-US" b="1" dirty="0"/>
              <a:t>1 – (RE)CONNECT WITH FOOD! </a:t>
            </a:r>
          </a:p>
          <a:p>
            <a:endParaRPr lang="en-US" b="1" dirty="0"/>
          </a:p>
          <a:p>
            <a:r>
              <a:rPr lang="en-US" b="1" dirty="0"/>
              <a:t>2 – Prioritize our biosphere and social systems over markets. </a:t>
            </a:r>
          </a:p>
          <a:p>
            <a:pPr marL="0" indent="0">
              <a:buNone/>
            </a:pPr>
            <a:endParaRPr lang="en-US" dirty="0"/>
          </a:p>
          <a:p>
            <a:r>
              <a:rPr lang="en-US" b="1" dirty="0"/>
              <a:t>3 – Participate in progressive and radical food movements.</a:t>
            </a:r>
          </a:p>
          <a:p>
            <a:endParaRPr lang="en-US" dirty="0"/>
          </a:p>
          <a:p>
            <a:r>
              <a:rPr lang="en-US" b="1" dirty="0"/>
              <a:t>4 – Get involved with urban agriculture and/or collective food initiatives. </a:t>
            </a:r>
          </a:p>
        </p:txBody>
      </p:sp>
    </p:spTree>
    <p:extLst>
      <p:ext uri="{BB962C8B-B14F-4D97-AF65-F5344CB8AC3E}">
        <p14:creationId xmlns:p14="http://schemas.microsoft.com/office/powerpoint/2010/main" val="193735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AA3-9846-459A-8BB2-E99E40F2C3C9}"/>
              </a:ext>
            </a:extLst>
          </p:cNvPr>
          <p:cNvSpPr>
            <a:spLocks noGrp="1"/>
          </p:cNvSpPr>
          <p:nvPr>
            <p:ph type="title"/>
          </p:nvPr>
        </p:nvSpPr>
        <p:spPr/>
        <p:txBody>
          <a:bodyPr/>
          <a:lstStyle/>
          <a:p>
            <a:r>
              <a:rPr lang="en-US" dirty="0"/>
              <a:t>Living Economies – Vandana Shiva</a:t>
            </a:r>
          </a:p>
        </p:txBody>
      </p:sp>
      <p:pic>
        <p:nvPicPr>
          <p:cNvPr id="5" name="Content Placeholder 4">
            <a:extLst>
              <a:ext uri="{FF2B5EF4-FFF2-40B4-BE49-F238E27FC236}">
                <a16:creationId xmlns:a16="http://schemas.microsoft.com/office/drawing/2014/main" id="{3D7EDF1D-3422-45F4-91C4-72C8935E0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1151" y="1846263"/>
            <a:ext cx="7970023" cy="4022725"/>
          </a:xfrm>
        </p:spPr>
      </p:pic>
    </p:spTree>
    <p:extLst>
      <p:ext uri="{BB962C8B-B14F-4D97-AF65-F5344CB8AC3E}">
        <p14:creationId xmlns:p14="http://schemas.microsoft.com/office/powerpoint/2010/main" val="274048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37E9-9A54-44B5-8824-F5971F96B448}"/>
              </a:ext>
            </a:extLst>
          </p:cNvPr>
          <p:cNvSpPr>
            <a:spLocks noGrp="1"/>
          </p:cNvSpPr>
          <p:nvPr>
            <p:ph type="title"/>
          </p:nvPr>
        </p:nvSpPr>
        <p:spPr/>
        <p:txBody>
          <a:bodyPr vert="horz" lIns="91440" tIns="45720" rIns="91440" bIns="45720" rtlCol="0" anchor="b">
            <a:normAutofit fontScale="90000"/>
          </a:bodyPr>
          <a:lstStyle/>
          <a:p>
            <a:r>
              <a:rPr lang="en-US" sz="6000" dirty="0">
                <a:solidFill>
                  <a:schemeClr val="tx1">
                    <a:lumMod val="85000"/>
                    <a:lumOff val="15000"/>
                  </a:schemeClr>
                </a:solidFill>
              </a:rPr>
              <a:t>Prioritize the Biosphere and Social Relations Over the Market</a:t>
            </a:r>
          </a:p>
        </p:txBody>
      </p:sp>
      <p:sp>
        <p:nvSpPr>
          <p:cNvPr id="8" name="Text Placeholder 7">
            <a:extLst>
              <a:ext uri="{FF2B5EF4-FFF2-40B4-BE49-F238E27FC236}">
                <a16:creationId xmlns:a16="http://schemas.microsoft.com/office/drawing/2014/main" id="{4AB6CA63-8EB2-4454-BC76-66E26A31017B}"/>
              </a:ext>
            </a:extLst>
          </p:cNvPr>
          <p:cNvSpPr>
            <a:spLocks noGrp="1"/>
          </p:cNvSpPr>
          <p:nvPr>
            <p:ph type="body" idx="1"/>
          </p:nvPr>
        </p:nvSpPr>
        <p:spPr/>
        <p:txBody>
          <a:bodyPr/>
          <a:lstStyle/>
          <a:p>
            <a:r>
              <a:rPr lang="en-US" dirty="0"/>
              <a:t>Triple Bottom line</a:t>
            </a:r>
            <a:endParaRPr lang="en-CA" dirty="0"/>
          </a:p>
        </p:txBody>
      </p:sp>
      <p:sp>
        <p:nvSpPr>
          <p:cNvPr id="9" name="Text Placeholder 8">
            <a:extLst>
              <a:ext uri="{FF2B5EF4-FFF2-40B4-BE49-F238E27FC236}">
                <a16:creationId xmlns:a16="http://schemas.microsoft.com/office/drawing/2014/main" id="{3A993A81-540F-45FC-9784-70C1658180E2}"/>
              </a:ext>
            </a:extLst>
          </p:cNvPr>
          <p:cNvSpPr>
            <a:spLocks noGrp="1"/>
          </p:cNvSpPr>
          <p:nvPr>
            <p:ph type="body" sz="quarter" idx="3"/>
          </p:nvPr>
        </p:nvSpPr>
        <p:spPr/>
        <p:txBody>
          <a:bodyPr/>
          <a:lstStyle/>
          <a:p>
            <a:r>
              <a:rPr lang="en-US" dirty="0"/>
              <a:t>Nested model</a:t>
            </a:r>
            <a:endParaRPr lang="en-CA" dirty="0"/>
          </a:p>
        </p:txBody>
      </p:sp>
      <p:pic>
        <p:nvPicPr>
          <p:cNvPr id="37" name="Content Placeholder 4" descr="A picture containing text, map&#10;&#10;Description automatically generated">
            <a:extLst>
              <a:ext uri="{FF2B5EF4-FFF2-40B4-BE49-F238E27FC236}">
                <a16:creationId xmlns:a16="http://schemas.microsoft.com/office/drawing/2014/main" id="{D89358E2-8ECD-4362-9111-522C25BBE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72" y="2582863"/>
            <a:ext cx="4138893" cy="3378200"/>
          </a:xfrm>
          <a:prstGeom prst="rect">
            <a:avLst/>
          </a:prstGeom>
        </p:spPr>
      </p:pic>
      <p:pic>
        <p:nvPicPr>
          <p:cNvPr id="39" name="Picture 38">
            <a:extLst>
              <a:ext uri="{FF2B5EF4-FFF2-40B4-BE49-F238E27FC236}">
                <a16:creationId xmlns:a16="http://schemas.microsoft.com/office/drawing/2014/main" id="{0EFBDA24-89E0-44EF-A006-A084E34A7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534" y="2582334"/>
            <a:ext cx="3900975" cy="3602736"/>
          </a:xfrm>
          <a:prstGeom prst="rect">
            <a:avLst/>
          </a:prstGeom>
        </p:spPr>
      </p:pic>
    </p:spTree>
    <p:extLst>
      <p:ext uri="{BB962C8B-B14F-4D97-AF65-F5344CB8AC3E}">
        <p14:creationId xmlns:p14="http://schemas.microsoft.com/office/powerpoint/2010/main" val="8461762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19</TotalTime>
  <Words>851</Words>
  <Application>Microsoft Macintosh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Urban Agriculture</vt:lpstr>
      <vt:lpstr>Who Benefits from Our Food System Economically?  Qualman, D. (2011) Advancing Agriculture by Destroying Farms? The State of Agriculture in Canada, pp. 20 – 42. In, Wittman, H., Desmarais, A. A., &amp; Wiebe, N. (2011) Food Sovereignty in Canada: Creating Just and Sustainable Food Systems, Fernwood Publishing</vt:lpstr>
      <vt:lpstr>Only A Few Large Corporations Own Most of the Agrochemical Market https://cban.ca/gmos/issues/corporate-control/</vt:lpstr>
      <vt:lpstr>Companies of War, Destruction and Death</vt:lpstr>
      <vt:lpstr>Issues With Our Current Food System</vt:lpstr>
      <vt:lpstr>Is The Food System Broken?</vt:lpstr>
      <vt:lpstr>Some More Specific Solutions? </vt:lpstr>
      <vt:lpstr>Living Economies – Vandana Shiva</vt:lpstr>
      <vt:lpstr>Prioritize the Biosphere and Social Relations Over the Market</vt:lpstr>
      <vt:lpstr>Take back the Economy  Gibson Graham  Gibson-Graham, J.K., Cameron, J., Healy, S. (2013) Take Back the Economy: An Ethical Guide for Transforming Communities, University of Minnesota Press </vt:lpstr>
      <vt:lpstr>Take back the Economy  Gibson-Graham, J.K., Cameron, J., Healy, S. (2013) Take Back the Economy: An Ethical Guide for Transforming Communities, University of Minnesota Press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Agriculture</dc:title>
  <dc:creator>Erik Chevrier</dc:creator>
  <cp:lastModifiedBy>Erik Chevrier</cp:lastModifiedBy>
  <cp:revision>10</cp:revision>
  <dcterms:created xsi:type="dcterms:W3CDTF">2020-09-18T06:53:01Z</dcterms:created>
  <dcterms:modified xsi:type="dcterms:W3CDTF">2021-10-14T21:05:12Z</dcterms:modified>
</cp:coreProperties>
</file>