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12" r:id="rId3"/>
    <p:sldId id="259" r:id="rId4"/>
    <p:sldId id="262" r:id="rId5"/>
    <p:sldId id="261" r:id="rId6"/>
    <p:sldId id="316" r:id="rId7"/>
    <p:sldId id="313" r:id="rId8"/>
    <p:sldId id="314" r:id="rId9"/>
    <p:sldId id="31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4E824"/>
    <a:srgbClr val="75C085"/>
    <a:srgbClr val="FCE9ED"/>
    <a:srgbClr val="8B0845"/>
    <a:srgbClr val="423B20"/>
    <a:srgbClr val="E58955"/>
    <a:srgbClr val="F2EA5E"/>
    <a:srgbClr val="8B08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6725" autoAdjust="0"/>
    <p:restoredTop sz="91252" autoAdjust="0"/>
  </p:normalViewPr>
  <p:slideViewPr>
    <p:cSldViewPr snapToGrid="0" snapToObjects="1" showGuides="1">
      <p:cViewPr>
        <p:scale>
          <a:sx n="100" d="100"/>
          <a:sy n="100" d="100"/>
        </p:scale>
        <p:origin x="-120" y="-4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E582F-557E-5645-984D-A08D24A19DD7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AE542-6476-FC4A-9A64-18B4B7417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2B794-24F4-7F49-9D5A-4AA464B08B44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1169E-6085-D044-BE19-C77F697F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tree makes landlords</a:t>
            </a:r>
            <a:r>
              <a:rPr lang="en-US" baseline="0" dirty="0" smtClean="0"/>
              <a:t> happy… and their real estate agent.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169E-6085-D044-BE19-C77F697FAC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6B0-5885-3A43-92FC-459979C2F7E1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Vansintjan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FD70-D4DD-D54E-B624-5F63556BB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D95A-DF06-0B42-819F-F8F856BDA51B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Vansintjan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FD70-D4DD-D54E-B624-5F63556BB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A3FC-23D1-4D42-A9EC-474737C0819B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Vansintjan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FD70-D4DD-D54E-B624-5F63556BB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AA82-28FC-2B41-8EDF-4546E87916D7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Vansintjan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FD70-D4DD-D54E-B624-5F63556BB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5C52-CB67-2340-B842-9B327BC263C1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Vansintjan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FD70-D4DD-D54E-B624-5F63556BB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387C-C764-7847-AD06-C4E4BB2EFF5B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Vansintjan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FD70-D4DD-D54E-B624-5F63556BB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1B30-D128-814E-AAE8-589211CE0805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Vansintjan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FD70-D4DD-D54E-B624-5F63556BB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C2D0-BE59-5141-894A-20E240EC1217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Vansintjan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FD70-D4DD-D54E-B624-5F63556BB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80E6-EECF-F346-A7A9-FC95CC37BA34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Vansintjan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FD70-D4DD-D54E-B624-5F63556BB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E97C-66DA-5D49-97C9-12ED7FE86B59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Vansintjan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FD70-D4DD-D54E-B624-5F63556BB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B371-D9A2-064A-8E69-04912CB0ED27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Vansintjan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FD70-D4DD-D54E-B624-5F63556BB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2FEAD-45BD-F947-B267-B57A22074678}" type="datetime1">
              <a:rPr lang="en-US" smtClean="0"/>
              <a:pPr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Aaron Vansintjan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FD70-D4DD-D54E-B624-5F63556BB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067" y="152400"/>
            <a:ext cx="8669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rial Rounded MT Bold"/>
                <a:cs typeface="Arial Rounded MT Bold"/>
              </a:rPr>
              <a:t>Can trees cause gentrification?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Aaron Vansintjan</a:t>
            </a:r>
            <a:endParaRPr lang="en-US" dirty="0"/>
          </a:p>
        </p:txBody>
      </p:sp>
      <p:pic>
        <p:nvPicPr>
          <p:cNvPr id="4" name="Picture 3" descr="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095" y="2749549"/>
            <a:ext cx="1213809" cy="1783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Aaron Vansintjan</a:t>
            </a:r>
            <a:endParaRPr lang="en-US" dirty="0"/>
          </a:p>
        </p:txBody>
      </p:sp>
      <p:pic>
        <p:nvPicPr>
          <p:cNvPr id="5" name="Picture 4" descr="received_18797456821492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22671"/>
            <a:ext cx="2538029" cy="3384037"/>
          </a:xfrm>
          <a:prstGeom prst="rect">
            <a:avLst/>
          </a:prstGeom>
        </p:spPr>
      </p:pic>
      <p:pic>
        <p:nvPicPr>
          <p:cNvPr id="7" name="Picture 6" descr="received_120020826367874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988" y="438150"/>
            <a:ext cx="2528888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400" y="4059377"/>
            <a:ext cx="866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/>
                <a:cs typeface="Arial Rounded MT Bold"/>
              </a:rPr>
              <a:t>Studies have found that planting more trees can increase property values by up to 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067" y="152400"/>
            <a:ext cx="86698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Green gentrification</a:t>
            </a:r>
          </a:p>
          <a:p>
            <a:r>
              <a:rPr lang="en-US" sz="4000" dirty="0" smtClean="0">
                <a:solidFill>
                  <a:schemeClr val="tx1">
                    <a:lumMod val="65000"/>
                  </a:schemeClr>
                </a:solidFill>
                <a:latin typeface="Arial Rounded MT Bold"/>
                <a:cs typeface="Arial Rounded MT Bold"/>
              </a:rPr>
              <a:t>Increase in property values associated with greening projects, leading to displacement.  </a:t>
            </a:r>
            <a:endParaRPr lang="en-US" sz="4000" dirty="0" smtClean="0">
              <a:latin typeface="Arial Rounded MT Bold"/>
              <a:cs typeface="Arial Rounded MT Bold"/>
            </a:endParaRPr>
          </a:p>
          <a:p>
            <a:endParaRPr lang="en-US" sz="4000" dirty="0" smtClean="0">
              <a:latin typeface="Arial Rounded MT Bold"/>
              <a:cs typeface="Arial Rounded MT Bold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Aaron Vansintjan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067" y="152400"/>
            <a:ext cx="8669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/>
                <a:cs typeface="Arial Rounded MT Bold"/>
              </a:rPr>
              <a:t>Parks, urban agriculture, bicycle lanes, farmers’ markets, and mass transit may all contribute to gentrification.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Aaron Vansintjan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067" y="152400"/>
            <a:ext cx="866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The Depot, Notre-Dame-de-</a:t>
            </a:r>
            <a:r>
              <a:rPr lang="en-US" sz="4000" dirty="0" err="1" smtClean="0">
                <a:latin typeface="Arial Rounded MT Bold"/>
                <a:cs typeface="Arial Rounded MT Bold"/>
              </a:rPr>
              <a:t>Grâce</a:t>
            </a:r>
            <a:endParaRPr lang="en-US" sz="4000" dirty="0" smtClean="0">
              <a:solidFill>
                <a:schemeClr val="tx1">
                  <a:lumMod val="6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Aaron Vansintjan</a:t>
            </a:r>
            <a:endParaRPr lang="en-US" dirty="0"/>
          </a:p>
        </p:txBody>
      </p:sp>
      <p:pic>
        <p:nvPicPr>
          <p:cNvPr id="5" name="Picture 4" descr="Jimmy-Chicaiza-for-Food-Depot-30-years-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931873"/>
            <a:ext cx="5743496" cy="383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067" y="152400"/>
            <a:ext cx="866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The Depot, Notre-Dame-de-</a:t>
            </a:r>
            <a:r>
              <a:rPr lang="en-US" sz="4000" dirty="0" err="1" smtClean="0">
                <a:latin typeface="Arial Rounded MT Bold"/>
                <a:cs typeface="Arial Rounded MT Bold"/>
              </a:rPr>
              <a:t>Grâce</a:t>
            </a:r>
            <a:endParaRPr lang="en-US" sz="4000" dirty="0" smtClean="0">
              <a:solidFill>
                <a:schemeClr val="tx1">
                  <a:lumMod val="6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Aaron Vansintjan</a:t>
            </a:r>
            <a:endParaRPr lang="en-US" dirty="0"/>
          </a:p>
        </p:txBody>
      </p:sp>
      <p:pic>
        <p:nvPicPr>
          <p:cNvPr id="7" name="Picture 6" descr="cfc-setsusapart-1024x3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535"/>
            <a:ext cx="9144000" cy="2866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067" y="152400"/>
            <a:ext cx="8669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How can The Depot </a:t>
            </a:r>
            <a:r>
              <a:rPr lang="en-US" sz="4000" dirty="0" err="1" smtClean="0">
                <a:latin typeface="Arial Rounded MT Bold"/>
                <a:cs typeface="Arial Rounded MT Bold"/>
              </a:rPr>
              <a:t>minimise</a:t>
            </a:r>
            <a:r>
              <a:rPr lang="en-US" sz="4000" dirty="0" smtClean="0">
                <a:latin typeface="Arial Rounded MT Bold"/>
                <a:cs typeface="Arial Rounded MT Bold"/>
              </a:rPr>
              <a:t> their possible role in green gentrification?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tx1">
                    <a:lumMod val="65000"/>
                  </a:schemeClr>
                </a:solidFill>
                <a:latin typeface="Arial Rounded MT Bold"/>
                <a:cs typeface="Arial Rounded MT Bold"/>
              </a:rPr>
              <a:t>Best practices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chemeClr val="tx1">
                    <a:lumMod val="65000"/>
                  </a:schemeClr>
                </a:solidFill>
                <a:latin typeface="Arial Rounded MT Bold"/>
                <a:cs typeface="Arial Rounded MT Bold"/>
              </a:rPr>
              <a:t>What have other </a:t>
            </a:r>
            <a:r>
              <a:rPr lang="en-US" sz="4000" dirty="0" err="1" smtClean="0">
                <a:solidFill>
                  <a:schemeClr val="tx1">
                    <a:lumMod val="65000"/>
                  </a:schemeClr>
                </a:solidFill>
                <a:latin typeface="Arial Rounded MT Bold"/>
                <a:cs typeface="Arial Rounded MT Bold"/>
              </a:rPr>
              <a:t>organisations</a:t>
            </a:r>
            <a:r>
              <a:rPr lang="en-US" sz="4000" smtClean="0">
                <a:solidFill>
                  <a:schemeClr val="tx1">
                    <a:lumMod val="65000"/>
                  </a:schemeClr>
                </a:solidFill>
                <a:latin typeface="Arial Rounded MT Bold"/>
                <a:cs typeface="Arial Rounded MT Bold"/>
              </a:rPr>
              <a:t> done?</a:t>
            </a:r>
            <a:endParaRPr lang="en-US" sz="4000" dirty="0" smtClean="0">
              <a:solidFill>
                <a:schemeClr val="tx1">
                  <a:lumMod val="6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Aaron Vansintjan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067" y="152400"/>
            <a:ext cx="8669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Example 1</a:t>
            </a:r>
            <a:r>
              <a:rPr lang="en-US" sz="4000" dirty="0" smtClean="0">
                <a:latin typeface="Arial Rounded MT Bold"/>
                <a:cs typeface="Arial Rounded MT Bold"/>
              </a:rPr>
              <a:t> </a:t>
            </a:r>
            <a:r>
              <a:rPr lang="en-US" sz="4000" dirty="0" smtClean="0">
                <a:solidFill>
                  <a:schemeClr val="tx1">
                    <a:lumMod val="65000"/>
                  </a:schemeClr>
                </a:solidFill>
                <a:latin typeface="Arial Rounded MT Bold"/>
                <a:cs typeface="Arial Rounded MT Bold"/>
              </a:rPr>
              <a:t>Milky Way Garden, </a:t>
            </a:r>
            <a:r>
              <a:rPr lang="en-US" sz="4000" dirty="0" smtClean="0">
                <a:solidFill>
                  <a:schemeClr val="tx1">
                    <a:lumMod val="65000"/>
                  </a:schemeClr>
                </a:solidFill>
                <a:latin typeface="Arial Rounded MT Bold"/>
                <a:cs typeface="Arial Rounded MT Bold"/>
              </a:rPr>
              <a:t>Toronto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Aaron Vansintjan</a:t>
            </a:r>
            <a:endParaRPr lang="en-US" dirty="0"/>
          </a:p>
        </p:txBody>
      </p:sp>
      <p:pic>
        <p:nvPicPr>
          <p:cNvPr id="4" name="Picture 3" descr="Screen-Shot-2017-10-31-at-6.42.26-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3" y="1475838"/>
            <a:ext cx="4994057" cy="3203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067" y="152400"/>
            <a:ext cx="8669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Example 2</a:t>
            </a:r>
            <a:r>
              <a:rPr lang="en-US" sz="4000" dirty="0" smtClean="0">
                <a:latin typeface="Arial Rounded MT Bold"/>
                <a:cs typeface="Arial Rounded MT Bold"/>
              </a:rPr>
              <a:t> </a:t>
            </a:r>
            <a:r>
              <a:rPr lang="en-US" sz="4000" dirty="0" smtClean="0">
                <a:solidFill>
                  <a:schemeClr val="tx1">
                    <a:lumMod val="65000"/>
                  </a:schemeClr>
                </a:solidFill>
                <a:latin typeface="Arial Rounded MT Bold"/>
                <a:cs typeface="Arial Rounded MT Bold"/>
              </a:rPr>
              <a:t>Dudley Stree</a:t>
            </a:r>
            <a:r>
              <a:rPr lang="en-US" sz="4000" dirty="0" smtClean="0">
                <a:solidFill>
                  <a:schemeClr val="tx1">
                    <a:lumMod val="65000"/>
                  </a:schemeClr>
                </a:solidFill>
                <a:latin typeface="Arial Rounded MT Bold"/>
                <a:cs typeface="Arial Rounded MT Bold"/>
              </a:rPr>
              <a:t>t </a:t>
            </a:r>
            <a:r>
              <a:rPr lang="en-US" sz="4000" dirty="0" err="1" smtClean="0">
                <a:solidFill>
                  <a:schemeClr val="tx1">
                    <a:lumMod val="65000"/>
                  </a:schemeClr>
                </a:solidFill>
                <a:latin typeface="Arial Rounded MT Bold"/>
                <a:cs typeface="Arial Rounded MT Bold"/>
              </a:rPr>
              <a:t>Neighbourhood</a:t>
            </a:r>
            <a:r>
              <a:rPr lang="en-US" sz="4000" dirty="0" smtClean="0">
                <a:solidFill>
                  <a:schemeClr val="tx1">
                    <a:lumMod val="65000"/>
                  </a:schemeClr>
                </a:solidFill>
                <a:latin typeface="Arial Rounded MT Bold"/>
                <a:cs typeface="Arial Rounded MT Bold"/>
              </a:rPr>
              <a:t> Initiative</a:t>
            </a:r>
            <a:endParaRPr lang="en-US" sz="4000" dirty="0" smtClean="0">
              <a:solidFill>
                <a:schemeClr val="tx1">
                  <a:lumMod val="6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Aaron Vansintjan</a:t>
            </a:r>
            <a:endParaRPr lang="en-US" dirty="0"/>
          </a:p>
        </p:txBody>
      </p:sp>
      <p:pic>
        <p:nvPicPr>
          <p:cNvPr id="4" name="Picture 3" descr="10418323_10152254582871588_44480185332928136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43063"/>
            <a:ext cx="7315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10734</TotalTime>
  <Words>159</Words>
  <Application>Microsoft Macintosh PowerPoint</Application>
  <PresentationFormat>On-screen Show (16:9)</PresentationFormat>
  <Paragraphs>23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McGill Daily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V</dc:creator>
  <cp:lastModifiedBy>A V</cp:lastModifiedBy>
  <cp:revision>47</cp:revision>
  <dcterms:created xsi:type="dcterms:W3CDTF">2021-10-05T15:39:35Z</dcterms:created>
  <dcterms:modified xsi:type="dcterms:W3CDTF">2021-10-05T16:02:16Z</dcterms:modified>
</cp:coreProperties>
</file>