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8" r:id="rId3"/>
    <p:sldId id="327" r:id="rId4"/>
    <p:sldId id="257" r:id="rId5"/>
    <p:sldId id="326" r:id="rId6"/>
    <p:sldId id="328" r:id="rId7"/>
    <p:sldId id="259" r:id="rId8"/>
    <p:sldId id="31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34" autoAdjust="0"/>
    <p:restoredTop sz="94660"/>
  </p:normalViewPr>
  <p:slideViewPr>
    <p:cSldViewPr snapToGrid="0">
      <p:cViewPr varScale="1">
        <p:scale>
          <a:sx n="87" d="100"/>
          <a:sy n="87" d="100"/>
        </p:scale>
        <p:origin x="-24" y="-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2021-11-24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2021-11-24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2021-11-24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2021-11-24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2021-11-24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2021-11-24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2021-11-24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2021-11-24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2021-11-24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2021-11-24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2021-11-24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2021-11-24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oncordiafoodgroups.ca/imagine-together-sustainable-food-service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Economic Restructuring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Final Report</a:t>
            </a:r>
          </a:p>
          <a:p>
            <a:r>
              <a:rPr lang="en-CA" dirty="0"/>
              <a:t>Erik Chevrier</a:t>
            </a:r>
          </a:p>
          <a:p>
            <a:r>
              <a:rPr lang="en-CA" dirty="0"/>
              <a:t>www.erikchevrier.ca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33BF9DD-8A45-4EEE-B231-0A14D322E5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1A087A-1336-9744-94F6-34132985F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771" y="634946"/>
            <a:ext cx="6574972" cy="1450757"/>
          </a:xfrm>
        </p:spPr>
        <p:txBody>
          <a:bodyPr>
            <a:normAutofit/>
          </a:bodyPr>
          <a:lstStyle/>
          <a:p>
            <a:r>
              <a:rPr lang="en-US" dirty="0"/>
              <a:t>Observe and Reflect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49A63164-A477-5D45-AAA3-57C019852D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" r="-2" b="-2"/>
          <a:stretch/>
        </p:blipFill>
        <p:spPr>
          <a:xfrm>
            <a:off x="834494" y="640081"/>
            <a:ext cx="3600325" cy="5314406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020DCC9-F851-4562-BB20-1AB3C51BF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4770" y="2086188"/>
            <a:ext cx="608976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F066F41-C894-4368-AFC6-A5A1FFDFC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4769" y="2198914"/>
            <a:ext cx="6574973" cy="3670180"/>
          </a:xfrm>
        </p:spPr>
        <p:txBody>
          <a:bodyPr>
            <a:normAutofit/>
          </a:bodyPr>
          <a:lstStyle/>
          <a:p>
            <a:r>
              <a:rPr lang="en-US" dirty="0"/>
              <a:t>You are at the final stages of the first project spiral. The goal of the final project is for you to observe and reflect on your project.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5FBCAC9-BD8B-4F3B-AD74-EF37D421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556C5A8-AD7E-4CE7-87BE-9EA3B5E17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3668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003FB-16B4-E44D-90A2-C21F4033A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Report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464AF-11FB-7C4C-A3AC-B36A90514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may submit the final report in three formats:</a:t>
            </a:r>
          </a:p>
          <a:p>
            <a:r>
              <a:rPr lang="en-US" dirty="0"/>
              <a:t>1 – A summary of an interview</a:t>
            </a:r>
          </a:p>
          <a:p>
            <a:r>
              <a:rPr lang="en-US" dirty="0"/>
              <a:t>2 – Final paper</a:t>
            </a:r>
          </a:p>
          <a:p>
            <a:r>
              <a:rPr lang="en-US" dirty="0"/>
              <a:t>3 – Report about the work you accomplished</a:t>
            </a:r>
          </a:p>
        </p:txBody>
      </p:sp>
    </p:spTree>
    <p:extLst>
      <p:ext uri="{BB962C8B-B14F-4D97-AF65-F5344CB8AC3E}">
        <p14:creationId xmlns:p14="http://schemas.microsoft.com/office/powerpoint/2010/main" val="3911791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84D59-C1B3-1E4D-AC93-0A52EC8CE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About the Work You Accomplished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AC0D4-175C-0D48-B531-598760618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must submit one group report. </a:t>
            </a:r>
          </a:p>
          <a:p>
            <a:r>
              <a:rPr lang="en-US" dirty="0"/>
              <a:t>The report must answer the following questions.</a:t>
            </a:r>
          </a:p>
          <a:p>
            <a:r>
              <a:rPr lang="en-US" dirty="0"/>
              <a:t>1 – What was your ’project’?</a:t>
            </a:r>
          </a:p>
          <a:p>
            <a:r>
              <a:rPr lang="en-US" dirty="0"/>
              <a:t>2 – What motivated you to partake in the ‘project’? (why is the topic important)?</a:t>
            </a:r>
          </a:p>
          <a:p>
            <a:r>
              <a:rPr lang="en-US" dirty="0"/>
              <a:t>2 – Did you meet your goals, objectives, targets? (what were your goals, objectives and targets)? </a:t>
            </a:r>
          </a:p>
          <a:p>
            <a:r>
              <a:rPr lang="en-US" dirty="0"/>
              <a:t>3 – What was successful about your ’project’?</a:t>
            </a:r>
          </a:p>
          <a:p>
            <a:r>
              <a:rPr lang="en-US" dirty="0"/>
              <a:t>4 – What could be improved if you were to do the ‘project’ again?</a:t>
            </a:r>
          </a:p>
          <a:p>
            <a:r>
              <a:rPr lang="en-US" dirty="0"/>
              <a:t>5 – What effects did your project generate in the community? (i.e. positive, negative, intended, unintended)?</a:t>
            </a:r>
          </a:p>
          <a:p>
            <a:r>
              <a:rPr lang="en-US" dirty="0"/>
              <a:t>6 – What is your succession plan?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74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71EF6961-3015-4536-AEE0-39440AB321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7939218"/>
              </p:ext>
            </p:extLst>
          </p:nvPr>
        </p:nvGraphicFramePr>
        <p:xfrm>
          <a:off x="0" y="0"/>
          <a:ext cx="12914520" cy="149537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4520">
                  <a:extLst>
                    <a:ext uri="{9D8B030D-6E8A-4147-A177-3AD203B41FA5}">
                      <a16:colId xmlns:a16="http://schemas.microsoft.com/office/drawing/2014/main" val="422634632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0718167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6114363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268182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5889461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4221284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Category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442857339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Clarity of Description of ‘project’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No attempt to describe the ‘project’ your group performed.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’project’ not clear.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’project’ somewhat clear.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’project’ clear, concise and specific.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’project’ is extremely clear, concise, and specific.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651724473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Clarity of Description of the Motivation for the ‘project’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No attempt to describe the motivation for the ‘project’ your group performed.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the  motivation for the  ’project’ is not clear.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the  motivation for the  ’project’ is clear.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the  motivation for the ’project’ is clear, concise and specific.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the  motivation for the ’project’ is extremely clear, concise, and specific.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190575898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Clarity of Description for Targets, Goals and Objectives.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No attempt to describe the targets, goals and objectives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the targets, goals and objectives is not clear.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the targets, goals and objectives is clear.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the targets, goals and objectives is clear, concise, and specific.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the targets, goals and objectives is extremely clear, concise, and specific.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516246646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Quality of Re-Envisioning of ‘project’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No attempt to provide a re-envisioning of the ‘project’.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Below average re-envisioning of the ‘project’.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Good re-envisioning of the ‘project’.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Excellent re-envisioning of the ‘project’.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Well above average re-envisioning of the ‘project’ that refers to classroom resources used to plan the ‘project’ - i.e. SMART analysis, project strategies, etc.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505974026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Quality of Succession Plan of ‘project’ (if applicable)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No attempt to provide a succession plan (and there should have been one).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Below average succession plan.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Good succession plan.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Excellent succession plan.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Well above average succession plan.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224913681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Assessment of Success, Failures and effects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No attempt to provide an assessment of the success, failures and effects of the ‘project’.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Below average assessment of the successes, failures, and effects of the ‘project’.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Good assessment of the successes, failures and effects of the ‘project’.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Excellent assessment of the successes, failures and effects of the ‘project’.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Well above average assessment of the successes, failures and effects of the ‘project’ that refers to classroom resources used to plan the ‘project’ - i.e. SMART analysis analysis, project strategies, etc.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3763097421"/>
                  </a:ext>
                </a:extLst>
              </a:tr>
              <a:tr h="2057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Clarity of Paper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Report is not clear or legible.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awkward and hard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Proposal does not flow well.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Proposal is not structured well.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awkward but easier to follow.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Proposal flows somewhat well.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Proposal is structured somewhat well.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easy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Proposal</a:t>
                      </a: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flows well.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Proposal structured well.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easy to follow and interesting to read.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Proposal flows extremely well.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structure of the proposal is outstanding.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3154476115"/>
                  </a:ext>
                </a:extLst>
              </a:tr>
              <a:tr h="943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Grammar and Sentence Structure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Multiple grammar mistakes making the paper not legible.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Multiple grammar mistakes making it difficult to read.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Several grammar mistakes but it is still clear to read.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One or two grammar mistakes but they do not impair reading experience. 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 spelling or grammar mistakes. report is easy to read and flows well.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829937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590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2E739-E5AD-404C-9481-6F08FB020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Interview Report and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B0B0F-9B4E-4501-A4CD-70D948A1F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Interview a social entrepreneur or someone involved with a social enterprise or social innovation project. </a:t>
            </a:r>
          </a:p>
          <a:p>
            <a:r>
              <a:rPr lang="en-CA" dirty="0"/>
              <a:t>The goal of the interview is to assess three components:</a:t>
            </a:r>
          </a:p>
          <a:p>
            <a:r>
              <a:rPr lang="en-CA" dirty="0"/>
              <a:t>1 – The organization/project</a:t>
            </a:r>
          </a:p>
          <a:p>
            <a:pPr lvl="1"/>
            <a:r>
              <a:rPr lang="en-CA" dirty="0"/>
              <a:t>Questions should address governance, funding, structure, labour, social purpose, etc..  </a:t>
            </a:r>
          </a:p>
          <a:p>
            <a:r>
              <a:rPr lang="en-CA" dirty="0"/>
              <a:t>2 – Motivation of interviewee for being part of a social economy enterprise </a:t>
            </a:r>
          </a:p>
          <a:p>
            <a:pPr lvl="1"/>
            <a:r>
              <a:rPr lang="en-CA" dirty="0"/>
              <a:t>Questions should assess motivating factors that caused the interviewee to have started a social enterprise. If the interviewee didn’t start the organization/project, what factors motivated them to work in the social economy? </a:t>
            </a:r>
          </a:p>
          <a:p>
            <a:r>
              <a:rPr lang="en-CA" dirty="0"/>
              <a:t>3 – Learning from Practitioners </a:t>
            </a:r>
          </a:p>
          <a:p>
            <a:pPr lvl="1"/>
            <a:r>
              <a:rPr lang="en-CA" dirty="0"/>
              <a:t>What lessons can your interviewee provide about achieving success and/or avoiding failure from their experience with a social economy organization/project? 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8841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EB24-8D08-4FE8-B2B9-75E3CF911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Interview and Research Report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A739C-5363-47C5-8051-A284EF37B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34007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b="1" dirty="0"/>
              <a:t>Reports must include: </a:t>
            </a:r>
          </a:p>
          <a:p>
            <a:pPr lvl="1">
              <a:buFontTx/>
              <a:buChar char="-"/>
            </a:pPr>
            <a:r>
              <a:rPr lang="en-US" dirty="0"/>
              <a:t>An introduction to why this diverse economies topic is important? Contextualize the group/topic by performing a literature review. </a:t>
            </a:r>
          </a:p>
          <a:p>
            <a:pPr lvl="1">
              <a:buFontTx/>
              <a:buChar char="-"/>
            </a:pPr>
            <a:r>
              <a:rPr lang="en-US" dirty="0"/>
              <a:t>A brief overview of the methodology used to conduct the interview or gather information for the report. </a:t>
            </a:r>
          </a:p>
          <a:p>
            <a:pPr lvl="1">
              <a:buFontTx/>
              <a:buChar char="-"/>
            </a:pPr>
            <a:r>
              <a:rPr lang="en-US" dirty="0"/>
              <a:t>Report the findings of the interview or literature review. Summarize the interview or literature review. </a:t>
            </a:r>
          </a:p>
          <a:p>
            <a:pPr lvl="1">
              <a:buFontTx/>
              <a:buChar char="-"/>
            </a:pPr>
            <a:r>
              <a:rPr lang="en-US" dirty="0"/>
              <a:t>Provide a discussion linking the topics addresses in the introduction with the findings derived from the interview or literature review.  </a:t>
            </a:r>
          </a:p>
          <a:p>
            <a:pPr lvl="1">
              <a:buFontTx/>
              <a:buChar char="-"/>
            </a:pPr>
            <a:endParaRPr lang="en-US" dirty="0"/>
          </a:p>
          <a:p>
            <a:pPr lvl="1">
              <a:buFontTx/>
              <a:buChar char="-"/>
            </a:pPr>
            <a:r>
              <a:rPr lang="en-US" b="1" i="1" dirty="0"/>
              <a:t>Please do not just write out the questions and provide answers but write a research paper about your findings. </a:t>
            </a:r>
          </a:p>
          <a:p>
            <a:pPr lvl="1"/>
            <a:endParaRPr lang="en-CA" dirty="0"/>
          </a:p>
          <a:p>
            <a:pPr marL="201168" lvl="1" indent="0">
              <a:buNone/>
            </a:pPr>
            <a:r>
              <a:rPr lang="en-CA" dirty="0">
                <a:hlinkClick r:id="rId2"/>
              </a:rPr>
              <a:t>Here is an example of a short research report</a:t>
            </a:r>
            <a:r>
              <a:rPr lang="en-CA" dirty="0"/>
              <a:t>. 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2727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71EF6961-3015-4536-AEE0-39440AB321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7501432"/>
              </p:ext>
            </p:extLst>
          </p:nvPr>
        </p:nvGraphicFramePr>
        <p:xfrm>
          <a:off x="0" y="0"/>
          <a:ext cx="12914520" cy="113483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4520">
                  <a:extLst>
                    <a:ext uri="{9D8B030D-6E8A-4147-A177-3AD203B41FA5}">
                      <a16:colId xmlns:a16="http://schemas.microsoft.com/office/drawing/2014/main" val="422634632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0718167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6114363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268182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5889461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4221284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Category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442857339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Introduction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No real attempt at providing a literature review or contextualizing the area of social economy of the chosen organization/project.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proposal provides a below average overview of literature contextualizing the area of economic diversity of the chosen organization/project.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introduction provides an average overview of literature contextualizing the area of economic diversity of the chosen organization/project.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introduction provides an above average overview of literature contextualizing the area of economic diversity of the chosen organization/project.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introduction provides a well above average overview of literature contextualizing the area of economic diversity of the chosen organization/project.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651724473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Methodology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 report of methodology.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Methodology is not clear.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Questions are not on point.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Methodology is clear.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Questions are on point.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Methodology is well explained.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Questions are well constructed and on point.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Methodology is extremely well explained.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Questions are extremely well constructed and completely on point.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190575898"/>
                  </a:ext>
                </a:extLst>
              </a:tr>
              <a:tr h="2057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Clarity and Structure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 structure or clarity.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proposal is not clear, concise, and/or specific.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proposal does not flow well.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proposal not well structured.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proposal is somewhat clear, concise, and specific.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proposal flows somewhat well.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proposal somewhat well structured.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proposal is clear, concise, and specific.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proposal flows well.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proposal is well structured.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proposal is extremely clear, concise, and specific.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proposal flows extremely well.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structure of the proposal is outstanding.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3154476115"/>
                  </a:ext>
                </a:extLst>
              </a:tr>
              <a:tr h="943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Grammar and Sentence Structure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Multiple grammar mistakes making the paper not legible.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Multiple grammar mistakes making it difficult to read.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Several grammar mistakes but it is still clear to read.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One or two grammar mistakes but they do not impair reading experience. 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 spelling or grammar mistakes. proposal is easy to read and flows well.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829937853"/>
                  </a:ext>
                </a:extLst>
              </a:tr>
              <a:tr h="274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Resources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classroom readings are referenced.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the interview: Only one additional source/classroom reading is referenced.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the research report: One to three additional source/classroom reading is referenced.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External references are somewhat valid or reliable.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References are not used correctly.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the interview: Two or three external sources/classroom readings  are referenced.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the research report: Four to six additional source/classroom reading is referenced.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External references are valid and reliable.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References are somewhat used correctly.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the interview: Four or five external sources/classroom readings  are referenced.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the research report: Seven to ten additional source/classroom reading is referenced.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External references are valid and reliable.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References are used correctly.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the interview: Six or more external sources/classroom readings are referenced.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the research report: Eleven </a:t>
                      </a: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fifteen additional </a:t>
                      </a: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source/classroom reading is referenced.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External sources are extremely reliable, valid, useful and completely on point.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references are used correctly.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364475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4583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1572</Words>
  <Application>Microsoft Macintosh PowerPoint</Application>
  <PresentationFormat>Widescreen</PresentationFormat>
  <Paragraphs>197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Economic Restructuring</vt:lpstr>
      <vt:lpstr>Observe and Reflect</vt:lpstr>
      <vt:lpstr>Final Report Type</vt:lpstr>
      <vt:lpstr>Report About the Work You Accomplished</vt:lpstr>
      <vt:lpstr>PowerPoint Presentation</vt:lpstr>
      <vt:lpstr>Interview Report and Presentation</vt:lpstr>
      <vt:lpstr>Organization of Interview and Research Report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Sustainability</dc:title>
  <dc:creator>Erik Chevrier</dc:creator>
  <cp:lastModifiedBy>Erik Chevrier</cp:lastModifiedBy>
  <cp:revision>34</cp:revision>
  <dcterms:created xsi:type="dcterms:W3CDTF">2019-07-10T05:21:33Z</dcterms:created>
  <dcterms:modified xsi:type="dcterms:W3CDTF">2021-11-24T18:46:38Z</dcterms:modified>
</cp:coreProperties>
</file>