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7"/>
  </p:notesMasterIdLst>
  <p:sldIdLst>
    <p:sldId id="257" r:id="rId2"/>
    <p:sldId id="328" r:id="rId3"/>
    <p:sldId id="329" r:id="rId4"/>
    <p:sldId id="330" r:id="rId5"/>
    <p:sldId id="327" r:id="rId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4" autoAdjust="0"/>
    <p:restoredTop sz="94660"/>
  </p:normalViewPr>
  <p:slideViewPr>
    <p:cSldViewPr snapToGrid="0">
      <p:cViewPr varScale="1">
        <p:scale>
          <a:sx n="112" d="100"/>
          <a:sy n="112" d="100"/>
        </p:scale>
        <p:origin x="440" y="192"/>
      </p:cViewPr>
      <p:guideLst/>
    </p:cSldViewPr>
  </p:slideViewPr>
  <p:notesTextViewPr>
    <p:cViewPr>
      <p:scale>
        <a:sx n="1" d="1"/>
        <a:sy n="1" d="1"/>
      </p:scale>
      <p:origin x="0" y="0"/>
    </p:cViewPr>
  </p:notesTextViewPr>
  <p:sorterViewPr>
    <p:cViewPr>
      <p:scale>
        <a:sx n="100" d="100"/>
        <a:sy n="100" d="100"/>
      </p:scale>
      <p:origin x="0" y="-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B9395BF-A852-48DF-B5B0-CDF00B6C9969}" type="datetimeFigureOut">
              <a:rPr lang="en-CA" smtClean="0"/>
              <a:t>2022-01-20</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BE443DF-6AB8-4D5A-83B3-1D81857E7211}" type="slidenum">
              <a:rPr lang="en-CA" smtClean="0"/>
              <a:t>‹#›</a:t>
            </a:fld>
            <a:endParaRPr lang="en-CA"/>
          </a:p>
        </p:txBody>
      </p:sp>
    </p:spTree>
    <p:extLst>
      <p:ext uri="{BB962C8B-B14F-4D97-AF65-F5344CB8AC3E}">
        <p14:creationId xmlns:p14="http://schemas.microsoft.com/office/powerpoint/2010/main" val="3262059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0" y="2157414"/>
            <a:ext cx="11855451" cy="854075"/>
          </a:xfrm>
        </p:spPr>
        <p:txBody>
          <a:bodyPr/>
          <a:lstStyle/>
          <a:p>
            <a:r>
              <a:rPr lang="en-US"/>
              <a:t>Click to edit Master title style</a:t>
            </a:r>
            <a:endParaRPr lang="en-CA"/>
          </a:p>
        </p:txBody>
      </p:sp>
      <p:sp>
        <p:nvSpPr>
          <p:cNvPr id="3" name="Date Placeholder 2"/>
          <p:cNvSpPr>
            <a:spLocks noGrp="1"/>
          </p:cNvSpPr>
          <p:nvPr>
            <p:ph type="dt" idx="10"/>
          </p:nvPr>
        </p:nvSpPr>
        <p:spPr>
          <a:xfrm>
            <a:off x="8773585" y="188913"/>
            <a:ext cx="2813049" cy="342900"/>
          </a:xfrm>
        </p:spPr>
        <p:txBody>
          <a:bodyPr/>
          <a:lstStyle>
            <a:lvl1pPr>
              <a:defRPr/>
            </a:lvl1pPr>
          </a:lstStyle>
          <a:p>
            <a:r>
              <a:rPr lang="en-CA" altLang="en-US"/>
              <a:t>13-1-31</a:t>
            </a:r>
          </a:p>
        </p:txBody>
      </p:sp>
      <p:sp>
        <p:nvSpPr>
          <p:cNvPr id="4" name="Slide Number Placeholder 3"/>
          <p:cNvSpPr>
            <a:spLocks noGrp="1"/>
          </p:cNvSpPr>
          <p:nvPr>
            <p:ph type="sldNum" idx="11"/>
          </p:nvPr>
        </p:nvSpPr>
        <p:spPr>
          <a:xfrm>
            <a:off x="11719985" y="6569075"/>
            <a:ext cx="577849" cy="342900"/>
          </a:xfrm>
        </p:spPr>
        <p:txBody>
          <a:bodyPr/>
          <a:lstStyle>
            <a:lvl1pPr>
              <a:defRPr/>
            </a:lvl1pPr>
          </a:lstStyle>
          <a:p>
            <a:fld id="{B0E33AC2-D8C5-4515-AD00-E08C681A12E2}" type="slidenum">
              <a:rPr lang="en-CA" altLang="en-US"/>
              <a:pPr/>
              <a:t>‹#›</a:t>
            </a:fld>
            <a:endParaRPr lang="en-CA" altLang="en-US"/>
          </a:p>
        </p:txBody>
      </p:sp>
    </p:spTree>
    <p:extLst>
      <p:ext uri="{BB962C8B-B14F-4D97-AF65-F5344CB8AC3E}">
        <p14:creationId xmlns:p14="http://schemas.microsoft.com/office/powerpoint/2010/main" val="490365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1/20/22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1/20/22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1/20/22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Food and Sustainability</a:t>
            </a:r>
          </a:p>
        </p:txBody>
      </p:sp>
      <p:sp>
        <p:nvSpPr>
          <p:cNvPr id="3" name="Subtitle 2"/>
          <p:cNvSpPr>
            <a:spLocks noGrp="1"/>
          </p:cNvSpPr>
          <p:nvPr>
            <p:ph type="subTitle" idx="1"/>
          </p:nvPr>
        </p:nvSpPr>
        <p:spPr/>
        <p:txBody>
          <a:bodyPr>
            <a:normAutofit/>
          </a:bodyPr>
          <a:lstStyle/>
          <a:p>
            <a:r>
              <a:rPr lang="en-CA" dirty="0"/>
              <a:t>Blogs</a:t>
            </a:r>
          </a:p>
        </p:txBody>
      </p:sp>
    </p:spTree>
    <p:extLst>
      <p:ext uri="{BB962C8B-B14F-4D97-AF65-F5344CB8AC3E}">
        <p14:creationId xmlns:p14="http://schemas.microsoft.com/office/powerpoint/2010/main" val="2581282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64C82-869E-A44A-8F4F-9CA8DF3887A4}"/>
              </a:ext>
            </a:extLst>
          </p:cNvPr>
          <p:cNvSpPr>
            <a:spLocks noGrp="1"/>
          </p:cNvSpPr>
          <p:nvPr>
            <p:ph type="title"/>
          </p:nvPr>
        </p:nvSpPr>
        <p:spPr/>
        <p:txBody>
          <a:bodyPr>
            <a:normAutofit/>
          </a:bodyPr>
          <a:lstStyle/>
          <a:p>
            <a:r>
              <a:rPr lang="en-CA" sz="4400" b="1" dirty="0"/>
              <a:t>Blog Posts (Essays about Food and Sustainability) </a:t>
            </a:r>
            <a:endParaRPr lang="en-US" sz="4400" dirty="0"/>
          </a:p>
        </p:txBody>
      </p:sp>
      <p:sp>
        <p:nvSpPr>
          <p:cNvPr id="3" name="Content Placeholder 2">
            <a:extLst>
              <a:ext uri="{FF2B5EF4-FFF2-40B4-BE49-F238E27FC236}">
                <a16:creationId xmlns:a16="http://schemas.microsoft.com/office/drawing/2014/main" id="{BF3FEB70-7F5C-9045-BFBE-A4358D8B08CE}"/>
              </a:ext>
            </a:extLst>
          </p:cNvPr>
          <p:cNvSpPr>
            <a:spLocks noGrp="1"/>
          </p:cNvSpPr>
          <p:nvPr>
            <p:ph idx="1"/>
          </p:nvPr>
        </p:nvSpPr>
        <p:spPr/>
        <p:txBody>
          <a:bodyPr/>
          <a:lstStyle/>
          <a:p>
            <a:r>
              <a:rPr lang="en-CA" dirty="0"/>
              <a:t>Students will write two blogs of about 600 – 1000 words about a recipe for sustainable food systems and political economy of sustainable food systems. Although this is a blog, the information conveyed must come from research, not conjecture. In addition, the blog must contain at least eight reliable, valid, credible sources and reference the course readings. Students with production skills can produce a video or a podcast instead of a blog; however, this must also be approved by me (Erik </a:t>
            </a:r>
            <a:r>
              <a:rPr lang="en-CA" dirty="0" err="1"/>
              <a:t>Chevrier</a:t>
            </a:r>
            <a:r>
              <a:rPr lang="en-CA" dirty="0"/>
              <a:t>).</a:t>
            </a:r>
            <a:endParaRPr lang="en-US" dirty="0"/>
          </a:p>
        </p:txBody>
      </p:sp>
    </p:spTree>
    <p:extLst>
      <p:ext uri="{BB962C8B-B14F-4D97-AF65-F5344CB8AC3E}">
        <p14:creationId xmlns:p14="http://schemas.microsoft.com/office/powerpoint/2010/main" val="1220136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A1B15-3983-044D-92B9-BCA2CDD112C6}"/>
              </a:ext>
            </a:extLst>
          </p:cNvPr>
          <p:cNvSpPr>
            <a:spLocks noGrp="1"/>
          </p:cNvSpPr>
          <p:nvPr>
            <p:ph type="title"/>
          </p:nvPr>
        </p:nvSpPr>
        <p:spPr/>
        <p:txBody>
          <a:bodyPr/>
          <a:lstStyle/>
          <a:p>
            <a:r>
              <a:rPr lang="en-US" dirty="0"/>
              <a:t>Blog Topics</a:t>
            </a:r>
          </a:p>
        </p:txBody>
      </p:sp>
      <p:sp>
        <p:nvSpPr>
          <p:cNvPr id="3" name="Content Placeholder 2">
            <a:extLst>
              <a:ext uri="{FF2B5EF4-FFF2-40B4-BE49-F238E27FC236}">
                <a16:creationId xmlns:a16="http://schemas.microsoft.com/office/drawing/2014/main" id="{69F1285C-885D-8D41-9D17-C2CDD9B8C01B}"/>
              </a:ext>
            </a:extLst>
          </p:cNvPr>
          <p:cNvSpPr>
            <a:spLocks noGrp="1"/>
          </p:cNvSpPr>
          <p:nvPr>
            <p:ph idx="1"/>
          </p:nvPr>
        </p:nvSpPr>
        <p:spPr/>
        <p:txBody>
          <a:bodyPr>
            <a:normAutofit/>
          </a:bodyPr>
          <a:lstStyle/>
          <a:p>
            <a:pPr marL="0" indent="0">
              <a:buNone/>
            </a:pPr>
            <a:r>
              <a:rPr lang="en-US" sz="3200" dirty="0"/>
              <a:t>Blog 1 - Recipe for A Sustainable Food System Blog</a:t>
            </a:r>
          </a:p>
          <a:p>
            <a:pPr lvl="1"/>
            <a:r>
              <a:rPr lang="en-US" sz="1900" dirty="0"/>
              <a:t>Food Sovereignty</a:t>
            </a:r>
          </a:p>
          <a:p>
            <a:pPr lvl="1"/>
            <a:r>
              <a:rPr lang="en-US" sz="1900" dirty="0"/>
              <a:t>Community Food Systems</a:t>
            </a:r>
          </a:p>
          <a:p>
            <a:pPr lvl="1"/>
            <a:r>
              <a:rPr lang="en-US" sz="1900" dirty="0"/>
              <a:t>Alternative Food Initiatives</a:t>
            </a:r>
          </a:p>
          <a:p>
            <a:pPr lvl="1"/>
            <a:r>
              <a:rPr lang="en-US" sz="1900" dirty="0"/>
              <a:t>Food Regimes </a:t>
            </a:r>
          </a:p>
          <a:p>
            <a:pPr lvl="1"/>
            <a:r>
              <a:rPr lang="en-US" sz="1900" dirty="0"/>
              <a:t>Sustainable Food Systems</a:t>
            </a:r>
          </a:p>
          <a:p>
            <a:pPr lvl="1"/>
            <a:r>
              <a:rPr lang="en-US" sz="1900" dirty="0"/>
              <a:t>Defining Sustainable Food</a:t>
            </a:r>
          </a:p>
          <a:p>
            <a:pPr lvl="1"/>
            <a:r>
              <a:rPr lang="en-US" sz="1900" dirty="0"/>
              <a:t>Ecological Footprints</a:t>
            </a:r>
          </a:p>
          <a:p>
            <a:pPr lvl="1"/>
            <a:r>
              <a:rPr lang="en-US" sz="1900" dirty="0"/>
              <a:t>Economic Viability of Farms</a:t>
            </a:r>
          </a:p>
          <a:p>
            <a:pPr lvl="1"/>
            <a:r>
              <a:rPr lang="en-US" sz="1900" dirty="0"/>
              <a:t>Social Sustainability of Modern Agriculture</a:t>
            </a:r>
          </a:p>
          <a:p>
            <a:pPr lvl="1"/>
            <a:r>
              <a:rPr lang="en-US" sz="1900" dirty="0"/>
              <a:t>Indigenous Food Systems</a:t>
            </a:r>
          </a:p>
          <a:p>
            <a:pPr lvl="1"/>
            <a:endParaRPr lang="en-US" sz="2300" dirty="0"/>
          </a:p>
        </p:txBody>
      </p:sp>
    </p:spTree>
    <p:extLst>
      <p:ext uri="{BB962C8B-B14F-4D97-AF65-F5344CB8AC3E}">
        <p14:creationId xmlns:p14="http://schemas.microsoft.com/office/powerpoint/2010/main" val="825442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1CE20-90C2-2341-8595-A770A914B2C3}"/>
              </a:ext>
            </a:extLst>
          </p:cNvPr>
          <p:cNvSpPr>
            <a:spLocks noGrp="1"/>
          </p:cNvSpPr>
          <p:nvPr>
            <p:ph type="title"/>
          </p:nvPr>
        </p:nvSpPr>
        <p:spPr/>
        <p:txBody>
          <a:bodyPr/>
          <a:lstStyle/>
          <a:p>
            <a:r>
              <a:rPr lang="en-US" dirty="0"/>
              <a:t>Blog Topics</a:t>
            </a:r>
          </a:p>
        </p:txBody>
      </p:sp>
      <p:sp>
        <p:nvSpPr>
          <p:cNvPr id="3" name="Content Placeholder 2">
            <a:extLst>
              <a:ext uri="{FF2B5EF4-FFF2-40B4-BE49-F238E27FC236}">
                <a16:creationId xmlns:a16="http://schemas.microsoft.com/office/drawing/2014/main" id="{5CD15872-26E6-4F4F-A940-76849A7EBE40}"/>
              </a:ext>
            </a:extLst>
          </p:cNvPr>
          <p:cNvSpPr>
            <a:spLocks noGrp="1"/>
          </p:cNvSpPr>
          <p:nvPr>
            <p:ph idx="1"/>
          </p:nvPr>
        </p:nvSpPr>
        <p:spPr/>
        <p:txBody>
          <a:bodyPr>
            <a:normAutofit fontScale="92500" lnSpcReduction="20000"/>
          </a:bodyPr>
          <a:lstStyle/>
          <a:p>
            <a:pPr marL="0" indent="0">
              <a:buNone/>
            </a:pPr>
            <a:r>
              <a:rPr lang="en-US" sz="3000" dirty="0"/>
              <a:t>Blog 2 - Political Economy of Sustainable Food</a:t>
            </a:r>
          </a:p>
          <a:p>
            <a:pPr lvl="1"/>
            <a:r>
              <a:rPr lang="en-US" dirty="0"/>
              <a:t>Capitalism and Food</a:t>
            </a:r>
          </a:p>
          <a:p>
            <a:pPr lvl="1"/>
            <a:r>
              <a:rPr lang="en-US" dirty="0"/>
              <a:t>Political Economy of Food</a:t>
            </a:r>
          </a:p>
          <a:p>
            <a:pPr lvl="1"/>
            <a:r>
              <a:rPr lang="en-US" dirty="0"/>
              <a:t>Industrial Food</a:t>
            </a:r>
          </a:p>
          <a:p>
            <a:pPr lvl="1"/>
            <a:r>
              <a:rPr lang="en-US" dirty="0"/>
              <a:t>True Value of Food</a:t>
            </a:r>
          </a:p>
          <a:p>
            <a:pPr lvl="1"/>
            <a:r>
              <a:rPr lang="en-US" dirty="0"/>
              <a:t>Food Commodities</a:t>
            </a:r>
          </a:p>
          <a:p>
            <a:pPr lvl="1"/>
            <a:r>
              <a:rPr lang="en-US" dirty="0"/>
              <a:t>Food and </a:t>
            </a:r>
            <a:r>
              <a:rPr lang="en-US" dirty="0" err="1"/>
              <a:t>Labour</a:t>
            </a:r>
            <a:endParaRPr lang="en-US" dirty="0"/>
          </a:p>
          <a:p>
            <a:pPr lvl="1"/>
            <a:r>
              <a:rPr lang="en-US" dirty="0"/>
              <a:t>Colonization and Food</a:t>
            </a:r>
          </a:p>
          <a:p>
            <a:pPr lvl="1"/>
            <a:r>
              <a:rPr lang="en-US" dirty="0"/>
              <a:t>Slavery and Food</a:t>
            </a:r>
          </a:p>
          <a:p>
            <a:pPr lvl="1"/>
            <a:r>
              <a:rPr lang="en-US" dirty="0"/>
              <a:t>Agroecology</a:t>
            </a:r>
          </a:p>
          <a:p>
            <a:pPr lvl="1"/>
            <a:r>
              <a:rPr lang="en-US" dirty="0"/>
              <a:t>Transformative Food Systems</a:t>
            </a:r>
          </a:p>
          <a:p>
            <a:pPr lvl="1"/>
            <a:r>
              <a:rPr lang="en-US" dirty="0"/>
              <a:t>Race and Food</a:t>
            </a:r>
          </a:p>
          <a:p>
            <a:pPr lvl="1"/>
            <a:r>
              <a:rPr lang="en-US" dirty="0"/>
              <a:t>Gender and Food</a:t>
            </a:r>
          </a:p>
          <a:p>
            <a:pPr lvl="1"/>
            <a:r>
              <a:rPr lang="en-US" dirty="0"/>
              <a:t>History of Food Systems</a:t>
            </a:r>
          </a:p>
          <a:p>
            <a:pPr lvl="1"/>
            <a:r>
              <a:rPr lang="en-US" dirty="0"/>
              <a:t>Food Land and Property</a:t>
            </a:r>
          </a:p>
          <a:p>
            <a:pPr lvl="1"/>
            <a:endParaRPr lang="en-US" dirty="0"/>
          </a:p>
        </p:txBody>
      </p:sp>
    </p:spTree>
    <p:extLst>
      <p:ext uri="{BB962C8B-B14F-4D97-AF65-F5344CB8AC3E}">
        <p14:creationId xmlns:p14="http://schemas.microsoft.com/office/powerpoint/2010/main" val="3917202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0FCC2AF-CF38-43A6-8440-430E8B715CA9}"/>
              </a:ext>
            </a:extLst>
          </p:cNvPr>
          <p:cNvGraphicFramePr>
            <a:graphicFrameLocks noGrp="1"/>
          </p:cNvGraphicFramePr>
          <p:nvPr>
            <p:ph idx="4294967295"/>
            <p:extLst>
              <p:ext uri="{D42A27DB-BD31-4B8C-83A1-F6EECF244321}">
                <p14:modId xmlns:p14="http://schemas.microsoft.com/office/powerpoint/2010/main" val="877738325"/>
              </p:ext>
            </p:extLst>
          </p:nvPr>
        </p:nvGraphicFramePr>
        <p:xfrm>
          <a:off x="0" y="-1"/>
          <a:ext cx="12192000" cy="9490166"/>
        </p:xfrm>
        <a:graphic>
          <a:graphicData uri="http://schemas.openxmlformats.org/drawingml/2006/table">
            <a:tbl>
              <a:tblPr firstRow="1" firstCol="1" bandRow="1">
                <a:tableStyleId>{5C22544A-7EE6-4342-B048-85BDC9FD1C3A}</a:tableStyleId>
              </a:tblPr>
              <a:tblGrid>
                <a:gridCol w="2438400">
                  <a:extLst>
                    <a:ext uri="{9D8B030D-6E8A-4147-A177-3AD203B41FA5}">
                      <a16:colId xmlns:a16="http://schemas.microsoft.com/office/drawing/2014/main" val="4226346328"/>
                    </a:ext>
                  </a:extLst>
                </a:gridCol>
                <a:gridCol w="2438400">
                  <a:extLst>
                    <a:ext uri="{9D8B030D-6E8A-4147-A177-3AD203B41FA5}">
                      <a16:colId xmlns:a16="http://schemas.microsoft.com/office/drawing/2014/main" val="2107181673"/>
                    </a:ext>
                  </a:extLst>
                </a:gridCol>
                <a:gridCol w="2438400">
                  <a:extLst>
                    <a:ext uri="{9D8B030D-6E8A-4147-A177-3AD203B41FA5}">
                      <a16:colId xmlns:a16="http://schemas.microsoft.com/office/drawing/2014/main" val="392681824"/>
                    </a:ext>
                  </a:extLst>
                </a:gridCol>
                <a:gridCol w="2438400">
                  <a:extLst>
                    <a:ext uri="{9D8B030D-6E8A-4147-A177-3AD203B41FA5}">
                      <a16:colId xmlns:a16="http://schemas.microsoft.com/office/drawing/2014/main" val="3258894611"/>
                    </a:ext>
                  </a:extLst>
                </a:gridCol>
                <a:gridCol w="2438400">
                  <a:extLst>
                    <a:ext uri="{9D8B030D-6E8A-4147-A177-3AD203B41FA5}">
                      <a16:colId xmlns:a16="http://schemas.microsoft.com/office/drawing/2014/main" val="2442212841"/>
                    </a:ext>
                  </a:extLst>
                </a:gridCol>
              </a:tblGrid>
              <a:tr h="157298">
                <a:tc>
                  <a:txBody>
                    <a:bodyPr/>
                    <a:lstStyle/>
                    <a:p>
                      <a:pPr marL="0" marR="0">
                        <a:spcBef>
                          <a:spcPts val="0"/>
                        </a:spcBef>
                        <a:spcAft>
                          <a:spcPts val="0"/>
                        </a:spcAft>
                      </a:pPr>
                      <a:r>
                        <a:rPr lang="en-US" sz="1500">
                          <a:effectLst/>
                        </a:rPr>
                        <a:t>Category</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D</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C</a:t>
                      </a:r>
                    </a:p>
                  </a:txBody>
                  <a:tcPr marL="38680" marR="38680" marT="0" marB="0"/>
                </a:tc>
                <a:tc>
                  <a:txBody>
                    <a:bodyPr/>
                    <a:lstStyle/>
                    <a:p>
                      <a:pPr marL="0" marR="0">
                        <a:spcBef>
                          <a:spcPts val="0"/>
                        </a:spcBef>
                        <a:spcAft>
                          <a:spcPts val="0"/>
                        </a:spcAft>
                      </a:pPr>
                      <a:r>
                        <a:rPr lang="en-US" sz="1500">
                          <a:effectLst/>
                        </a:rPr>
                        <a:t>B</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a:effectLst/>
                        </a:rPr>
                        <a:t>A</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442857339"/>
                  </a:ext>
                </a:extLst>
              </a:tr>
              <a:tr h="1887584">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Analysis of Subject Matter and Connection to Readings</a:t>
                      </a:r>
                    </a:p>
                  </a:txBody>
                  <a:tcPr marL="38680" marR="38680" marT="0" marB="0"/>
                </a:tc>
                <a:tc>
                  <a:txBody>
                    <a:bodyPr/>
                    <a:lstStyle/>
                    <a:p>
                      <a:pPr marL="0" marR="0">
                        <a:spcBef>
                          <a:spcPts val="0"/>
                        </a:spcBef>
                        <a:spcAft>
                          <a:spcPts val="0"/>
                        </a:spcAft>
                      </a:pPr>
                      <a:r>
                        <a:rPr lang="en-US" sz="1500" dirty="0">
                          <a:effectLst/>
                        </a:rPr>
                        <a:t>Superficial analysis of subject.</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Superficially connected analysis to the course readings.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Analysis not appropriate or complete. </a:t>
                      </a:r>
                    </a:p>
                  </a:txBody>
                  <a:tcPr marL="38680" marR="38680" marT="0" marB="0"/>
                </a:tc>
                <a:tc>
                  <a:txBody>
                    <a:bodyPr/>
                    <a:lstStyle/>
                    <a:p>
                      <a:pPr marL="0" marR="0">
                        <a:spcBef>
                          <a:spcPts val="0"/>
                        </a:spcBef>
                        <a:spcAft>
                          <a:spcPts val="0"/>
                        </a:spcAft>
                      </a:pPr>
                      <a:r>
                        <a:rPr lang="en-US" sz="1500" dirty="0">
                          <a:effectLst/>
                        </a:rPr>
                        <a:t>Average analysis of subject.</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Connected analysis to some of the course readings.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Analysis somewhat appropriate and incomplete. </a:t>
                      </a:r>
                    </a:p>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r>
                        <a:rPr lang="en-US" sz="1500" dirty="0">
                          <a:effectLst/>
                        </a:rPr>
                        <a:t>Great analysis of subject.</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Connected analysis to course readings.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Analysis appropriate and complete.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Exceptional analysis of subject.</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Connected analysis to course readings with excellence.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Analysis entirely on point and complete.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txBody>
                  <a:tcPr marL="38680" marR="38680" marT="0" marB="0"/>
                </a:tc>
                <a:extLst>
                  <a:ext uri="{0D108BD9-81ED-4DB2-BD59-A6C34878D82A}">
                    <a16:rowId xmlns:a16="http://schemas.microsoft.com/office/drawing/2014/main" val="651724473"/>
                  </a:ext>
                </a:extLst>
              </a:tr>
              <a:tr h="1887584">
                <a:tc>
                  <a:txBody>
                    <a:bodyPr/>
                    <a:lstStyle/>
                    <a:p>
                      <a:pPr marL="0" marR="0">
                        <a:spcBef>
                          <a:spcPts val="0"/>
                        </a:spcBef>
                        <a:spcAft>
                          <a:spcPts val="0"/>
                        </a:spcAft>
                      </a:pPr>
                      <a:r>
                        <a:rPr lang="en-US" sz="1500" dirty="0">
                          <a:effectLst/>
                        </a:rPr>
                        <a:t>Clarity and Structure</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The blog is not clear, concise, specific and/or interesting.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Blog does not flow well.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Blog not structured well. </a:t>
                      </a:r>
                    </a:p>
                  </a:txBody>
                  <a:tcPr marL="38680" marR="38680" marT="0" marB="0"/>
                </a:tc>
                <a:tc>
                  <a:txBody>
                    <a:bodyPr/>
                    <a:lstStyle/>
                    <a:p>
                      <a:pPr marL="0" marR="0">
                        <a:spcBef>
                          <a:spcPts val="0"/>
                        </a:spcBef>
                        <a:spcAft>
                          <a:spcPts val="0"/>
                        </a:spcAft>
                      </a:pPr>
                      <a:r>
                        <a:rPr lang="en-US" sz="1500" dirty="0">
                          <a:effectLst/>
                        </a:rPr>
                        <a:t>The blog is somewhat clear, concise, specific and/or interest.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Blog flows somewhat well.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Blog structured somewhat well. </a:t>
                      </a:r>
                    </a:p>
                  </a:txBody>
                  <a:tcPr marL="38680" marR="38680" marT="0" marB="0"/>
                </a:tc>
                <a:tc>
                  <a:txBody>
                    <a:bodyPr/>
                    <a:lstStyle/>
                    <a:p>
                      <a:pPr marL="0" marR="0">
                        <a:spcBef>
                          <a:spcPts val="0"/>
                        </a:spcBef>
                        <a:spcAft>
                          <a:spcPts val="0"/>
                        </a:spcAft>
                      </a:pPr>
                      <a:r>
                        <a:rPr lang="en-US" sz="1500" dirty="0">
                          <a:effectLst/>
                        </a:rPr>
                        <a:t>The blog is clear, concise, specific and interesting.</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Blog flows well.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Blog structured well.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The blog is extremely clear, concise, specific, and interesting.</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Blog flows extremely well.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The structure of the blog </a:t>
                      </a:r>
                      <a:r>
                        <a:rPr lang="en-US" sz="1500">
                          <a:effectLst/>
                        </a:rPr>
                        <a:t>is outstanding. </a:t>
                      </a:r>
                      <a:endParaRPr lang="en-US" sz="1500" dirty="0">
                        <a:effectLst/>
                      </a:endParaRPr>
                    </a:p>
                  </a:txBody>
                  <a:tcPr marL="38680" marR="38680" marT="0" marB="0"/>
                </a:tc>
                <a:extLst>
                  <a:ext uri="{0D108BD9-81ED-4DB2-BD59-A6C34878D82A}">
                    <a16:rowId xmlns:a16="http://schemas.microsoft.com/office/drawing/2014/main" val="3154476115"/>
                  </a:ext>
                </a:extLst>
              </a:tr>
              <a:tr h="1258389">
                <a:tc>
                  <a:txBody>
                    <a:bodyPr/>
                    <a:lstStyle/>
                    <a:p>
                      <a:pPr marL="0" marR="0">
                        <a:spcBef>
                          <a:spcPts val="0"/>
                        </a:spcBef>
                        <a:spcAft>
                          <a:spcPts val="0"/>
                        </a:spcAft>
                      </a:pPr>
                      <a:r>
                        <a:rPr lang="en-US" sz="1500" dirty="0">
                          <a:effectLst/>
                        </a:rPr>
                        <a:t>Format and Aesthetic</a:t>
                      </a:r>
                    </a:p>
                    <a:p>
                      <a:pPr marL="0" marR="0">
                        <a:spcBef>
                          <a:spcPts val="0"/>
                        </a:spcBef>
                        <a:spcAft>
                          <a:spcPts val="0"/>
                        </a:spcAft>
                      </a:pPr>
                      <a:r>
                        <a:rPr lang="en-US" sz="1000" dirty="0">
                          <a:effectLst/>
                        </a:rPr>
                        <a:t>(Not Weighted in Grade)</a:t>
                      </a:r>
                    </a:p>
                  </a:txBody>
                  <a:tcPr marL="38680" marR="38680" marT="0" marB="0"/>
                </a:tc>
                <a:tc>
                  <a:txBody>
                    <a:bodyPr/>
                    <a:lstStyle/>
                    <a:p>
                      <a:pPr marL="0" marR="0">
                        <a:spcBef>
                          <a:spcPts val="0"/>
                        </a:spcBef>
                        <a:spcAft>
                          <a:spcPts val="0"/>
                        </a:spcAft>
                      </a:pPr>
                      <a:r>
                        <a:rPr lang="en-US" sz="1500" dirty="0">
                          <a:effectLst/>
                        </a:rPr>
                        <a:t>Article is not appealing to look at. Format is awkward and hard to follow.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Article is simple and there are no images or links of relevance. Format is awkward but easier to follow.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Article includes photos and links that are relevant to the topic. Format is easy to follow.</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Article is easy to read and enjoyable to look at. Format is easy to follow and interesting to the eye. Article includes photos and links that are relevant to the topic.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4029566469"/>
                  </a:ext>
                </a:extLst>
              </a:tr>
              <a:tr h="943791">
                <a:tc>
                  <a:txBody>
                    <a:bodyPr/>
                    <a:lstStyle/>
                    <a:p>
                      <a:pPr marL="0" marR="0">
                        <a:spcBef>
                          <a:spcPts val="0"/>
                        </a:spcBef>
                        <a:spcAft>
                          <a:spcPts val="0"/>
                        </a:spcAft>
                      </a:pPr>
                      <a:r>
                        <a:rPr lang="en-US" sz="1500" dirty="0">
                          <a:effectLst/>
                        </a:rPr>
                        <a:t>Grammar and Sentence Structure</a:t>
                      </a:r>
                    </a:p>
                    <a:p>
                      <a:pPr marL="0" marR="0">
                        <a:spcBef>
                          <a:spcPts val="0"/>
                        </a:spcBef>
                        <a:spcAft>
                          <a:spcPts val="0"/>
                        </a:spcAft>
                      </a:pPr>
                      <a:r>
                        <a:rPr lang="en-US" sz="1000" dirty="0">
                          <a:effectLst/>
                        </a:rPr>
                        <a:t>(Not Heavily Weighted in Grade)</a:t>
                      </a:r>
                    </a:p>
                  </a:txBody>
                  <a:tcPr marL="38680" marR="38680" marT="0" marB="0"/>
                </a:tc>
                <a:tc>
                  <a:txBody>
                    <a:bodyPr/>
                    <a:lstStyle/>
                    <a:p>
                      <a:pPr marL="0" marR="0">
                        <a:spcBef>
                          <a:spcPts val="0"/>
                        </a:spcBef>
                        <a:spcAft>
                          <a:spcPts val="0"/>
                        </a:spcAft>
                      </a:pPr>
                      <a:r>
                        <a:rPr lang="en-US" sz="1500" dirty="0">
                          <a:effectLst/>
                        </a:rPr>
                        <a:t>Multiple grammar mistakes making it difficult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Several grammar mistakes but it is still clear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One or two grammar mistakes but they do not impair reading experience.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No spelling or grammar mistakes. Article is easy to read and flows well.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829937853"/>
                  </a:ext>
                </a:extLst>
              </a:tr>
              <a:tr h="1101090">
                <a:tc>
                  <a:txBody>
                    <a:bodyPr/>
                    <a:lstStyle/>
                    <a:p>
                      <a:pPr marL="0" marR="0">
                        <a:spcBef>
                          <a:spcPts val="0"/>
                        </a:spcBef>
                        <a:spcAft>
                          <a:spcPts val="0"/>
                        </a:spcAft>
                      </a:pPr>
                      <a:r>
                        <a:rPr lang="en-US" sz="1500" dirty="0">
                          <a:effectLst/>
                        </a:rPr>
                        <a:t>Relevance of Information </a:t>
                      </a:r>
                    </a:p>
                  </a:txBody>
                  <a:tcPr marL="38680" marR="38680" marT="0" marB="0"/>
                </a:tc>
                <a:tc>
                  <a:txBody>
                    <a:bodyPr/>
                    <a:lstStyle/>
                    <a:p>
                      <a:pPr marL="0" marR="0">
                        <a:spcBef>
                          <a:spcPts val="0"/>
                        </a:spcBef>
                        <a:spcAft>
                          <a:spcPts val="0"/>
                        </a:spcAft>
                      </a:pPr>
                      <a:r>
                        <a:rPr lang="en-US" sz="1500" dirty="0">
                          <a:effectLst/>
                        </a:rPr>
                        <a:t>The information cited in the article has no relevance to the blog topic.</a:t>
                      </a:r>
                    </a:p>
                    <a:p>
                      <a:pPr marL="0" marR="0">
                        <a:spcBef>
                          <a:spcPts val="0"/>
                        </a:spcBef>
                        <a:spcAft>
                          <a:spcPts val="0"/>
                        </a:spcAft>
                      </a:pPr>
                      <a:br>
                        <a:rPr lang="en-US" sz="1500" dirty="0">
                          <a:effectLst/>
                        </a:rPr>
                      </a:br>
                      <a:r>
                        <a:rPr lang="en-US" sz="1500" dirty="0">
                          <a:effectLst/>
                        </a:rPr>
                        <a:t>Claims are not backed up by proper examples.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not valid and/or reliable. </a:t>
                      </a:r>
                    </a:p>
                  </a:txBody>
                  <a:tcPr marL="38680" marR="38680" marT="0" marB="0"/>
                </a:tc>
                <a:tc>
                  <a:txBody>
                    <a:bodyPr/>
                    <a:lstStyle/>
                    <a:p>
                      <a:pPr marL="0" marR="0">
                        <a:spcBef>
                          <a:spcPts val="0"/>
                        </a:spcBef>
                        <a:spcAft>
                          <a:spcPts val="0"/>
                        </a:spcAft>
                      </a:pPr>
                      <a:r>
                        <a:rPr lang="en-US" sz="1500" dirty="0">
                          <a:effectLst/>
                        </a:rPr>
                        <a:t>The information cited in the article has some relevance to the blog topic.</a:t>
                      </a:r>
                    </a:p>
                    <a:p>
                      <a:pPr marL="0" marR="0">
                        <a:spcBef>
                          <a:spcPts val="0"/>
                        </a:spcBef>
                        <a:spcAft>
                          <a:spcPts val="0"/>
                        </a:spcAft>
                      </a:pPr>
                      <a:br>
                        <a:rPr lang="en-US" sz="1500" dirty="0">
                          <a:effectLst/>
                        </a:rPr>
                      </a:br>
                      <a:r>
                        <a:rPr lang="en-US" sz="1500" dirty="0">
                          <a:effectLst/>
                        </a:rPr>
                        <a:t>Claims are somewhat backed up by proper examples.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somewhat valid and/or reliable. </a:t>
                      </a:r>
                    </a:p>
                  </a:txBody>
                  <a:tcPr marL="38680" marR="38680" marT="0" marB="0"/>
                </a:tc>
                <a:tc>
                  <a:txBody>
                    <a:bodyPr/>
                    <a:lstStyle/>
                    <a:p>
                      <a:pPr marL="0" marR="0">
                        <a:spcBef>
                          <a:spcPts val="0"/>
                        </a:spcBef>
                        <a:spcAft>
                          <a:spcPts val="0"/>
                        </a:spcAft>
                      </a:pPr>
                      <a:r>
                        <a:rPr lang="en-US" sz="1500" dirty="0">
                          <a:effectLst/>
                        </a:rPr>
                        <a:t>The information cited in the article is relevant to the blog topic.</a:t>
                      </a:r>
                    </a:p>
                    <a:p>
                      <a:pPr marL="0" marR="0">
                        <a:spcBef>
                          <a:spcPts val="0"/>
                        </a:spcBef>
                        <a:spcAft>
                          <a:spcPts val="0"/>
                        </a:spcAft>
                      </a:pPr>
                      <a:br>
                        <a:rPr lang="en-US" sz="1500" dirty="0">
                          <a:effectLst/>
                        </a:rPr>
                      </a:br>
                      <a:r>
                        <a:rPr lang="en-US" sz="1500" dirty="0">
                          <a:effectLst/>
                        </a:rPr>
                        <a:t>Claims are backed up by proper examples.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valid and reliable. </a:t>
                      </a:r>
                    </a:p>
                  </a:txBody>
                  <a:tcPr marL="38680" marR="38680" marT="0" marB="0"/>
                </a:tc>
                <a:tc>
                  <a:txBody>
                    <a:bodyPr/>
                    <a:lstStyle/>
                    <a:p>
                      <a:pPr marL="0" marR="0">
                        <a:spcBef>
                          <a:spcPts val="0"/>
                        </a:spcBef>
                        <a:spcAft>
                          <a:spcPts val="0"/>
                        </a:spcAft>
                      </a:pPr>
                      <a:r>
                        <a:rPr lang="en-US" sz="1500" dirty="0">
                          <a:effectLst/>
                        </a:rPr>
                        <a:t>The information cited in the article is completely on point with the blog topic.</a:t>
                      </a:r>
                    </a:p>
                    <a:p>
                      <a:pPr marL="0" marR="0">
                        <a:spcBef>
                          <a:spcPts val="0"/>
                        </a:spcBef>
                        <a:spcAft>
                          <a:spcPts val="0"/>
                        </a:spcAft>
                      </a:pPr>
                      <a:br>
                        <a:rPr lang="en-US" sz="1500" dirty="0">
                          <a:effectLst/>
                        </a:rPr>
                      </a:br>
                      <a:r>
                        <a:rPr lang="en-US" sz="1500" dirty="0">
                          <a:effectLst/>
                        </a:rPr>
                        <a:t>Claims are backed up by a variety of excellent examples.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all completely valid and reliable. </a:t>
                      </a:r>
                    </a:p>
                  </a:txBody>
                  <a:tcPr marL="38680" marR="38680" marT="0" marB="0"/>
                </a:tc>
                <a:extLst>
                  <a:ext uri="{0D108BD9-81ED-4DB2-BD59-A6C34878D82A}">
                    <a16:rowId xmlns:a16="http://schemas.microsoft.com/office/drawing/2014/main" val="2806582"/>
                  </a:ext>
                </a:extLst>
              </a:tr>
              <a:tr h="943791">
                <a:tc>
                  <a:txBody>
                    <a:bodyPr/>
                    <a:lstStyle/>
                    <a:p>
                      <a:pPr marL="0" marR="0">
                        <a:spcBef>
                          <a:spcPts val="0"/>
                        </a:spcBef>
                        <a:spcAft>
                          <a:spcPts val="0"/>
                        </a:spcAft>
                      </a:pPr>
                      <a:r>
                        <a:rPr lang="en-US" sz="1500" dirty="0">
                          <a:effectLst/>
                        </a:rPr>
                        <a:t>Resources</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Two or less reliable/valid external sources are referenced.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Three </a:t>
                      </a:r>
                      <a:r>
                        <a:rPr lang="en-US" sz="1500">
                          <a:effectLst/>
                          <a:latin typeface="Calibri" panose="020F0502020204030204" pitchFamily="34" charset="0"/>
                          <a:ea typeface="Calibri" panose="020F0502020204030204" pitchFamily="34" charset="0"/>
                          <a:cs typeface="Times New Roman" panose="02020603050405020304" pitchFamily="18" charset="0"/>
                        </a:rPr>
                        <a:t>to five </a:t>
                      </a:r>
                      <a:r>
                        <a:rPr lang="en-US" sz="1500" dirty="0">
                          <a:effectLst/>
                          <a:latin typeface="Calibri" panose="020F0502020204030204" pitchFamily="34" charset="0"/>
                          <a:ea typeface="Calibri" panose="020F0502020204030204" pitchFamily="34" charset="0"/>
                          <a:cs typeface="Times New Roman" panose="02020603050405020304" pitchFamily="18" charset="0"/>
                        </a:rPr>
                        <a:t>reliable/valid external source is referenced.</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Six or seven reliable/valid external sources are referenced.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Eight or more reliable/valid external sources are referenced. </a:t>
                      </a:r>
                    </a:p>
                  </a:txBody>
                  <a:tcPr marL="38680" marR="38680" marT="0" marB="0"/>
                </a:tc>
                <a:extLst>
                  <a:ext uri="{0D108BD9-81ED-4DB2-BD59-A6C34878D82A}">
                    <a16:rowId xmlns:a16="http://schemas.microsoft.com/office/drawing/2014/main" val="1002663901"/>
                  </a:ext>
                </a:extLst>
              </a:tr>
            </a:tbl>
          </a:graphicData>
        </a:graphic>
      </p:graphicFrame>
    </p:spTree>
    <p:extLst>
      <p:ext uri="{BB962C8B-B14F-4D97-AF65-F5344CB8AC3E}">
        <p14:creationId xmlns:p14="http://schemas.microsoft.com/office/powerpoint/2010/main" val="3545318628"/>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2599</TotalTime>
  <Words>720</Words>
  <Application>Microsoft Macintosh PowerPoint</Application>
  <PresentationFormat>Widescreen</PresentationFormat>
  <Paragraphs>113</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Calibri</vt:lpstr>
      <vt:lpstr>Calibri Light</vt:lpstr>
      <vt:lpstr>Retrospect</vt:lpstr>
      <vt:lpstr>Food and Sustainability</vt:lpstr>
      <vt:lpstr>Blog Posts (Essays about Food and Sustainability) </vt:lpstr>
      <vt:lpstr>Blog Topics</vt:lpstr>
      <vt:lpstr>Blog Topics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Erik Chevrier</dc:creator>
  <cp:lastModifiedBy>Erik Chevrier</cp:lastModifiedBy>
  <cp:revision>240</cp:revision>
  <cp:lastPrinted>2017-07-26T18:23:54Z</cp:lastPrinted>
  <dcterms:created xsi:type="dcterms:W3CDTF">2016-01-27T06:10:50Z</dcterms:created>
  <dcterms:modified xsi:type="dcterms:W3CDTF">2022-01-20T19:18:10Z</dcterms:modified>
</cp:coreProperties>
</file>