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3" r:id="rId3"/>
    <p:sldId id="305" r:id="rId4"/>
    <p:sldId id="370" r:id="rId5"/>
    <p:sldId id="373" r:id="rId6"/>
    <p:sldId id="369" r:id="rId7"/>
    <p:sldId id="257" r:id="rId8"/>
    <p:sldId id="258" r:id="rId9"/>
    <p:sldId id="378" r:id="rId10"/>
    <p:sldId id="377" r:id="rId11"/>
    <p:sldId id="380" r:id="rId12"/>
    <p:sldId id="381" r:id="rId13"/>
    <p:sldId id="379" r:id="rId14"/>
    <p:sldId id="266" r:id="rId15"/>
    <p:sldId id="292" r:id="rId16"/>
    <p:sldId id="371" r:id="rId17"/>
    <p:sldId id="382" r:id="rId18"/>
    <p:sldId id="375" r:id="rId19"/>
    <p:sldId id="376" r:id="rId20"/>
    <p:sldId id="352" r:id="rId21"/>
    <p:sldId id="355" r:id="rId22"/>
    <p:sldId id="299" r:id="rId23"/>
    <p:sldId id="358" r:id="rId24"/>
    <p:sldId id="374" r:id="rId25"/>
    <p:sldId id="367"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5" autoAdjust="0"/>
    <p:restoredTop sz="94660"/>
  </p:normalViewPr>
  <p:slideViewPr>
    <p:cSldViewPr snapToGrid="0">
      <p:cViewPr varScale="1">
        <p:scale>
          <a:sx n="107" d="100"/>
          <a:sy n="107"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2022-01-13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2022-01-13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2022-01-13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2022-01-13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2022-01-13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2022-01-13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2022-01-13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2022-01-13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ao.org/climate-smart-agriculture-sourcebook/production-resources/module-b10-value-chains/chapter-b10-2/en/"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search?client=firefox-b-d&amp;sxsrf=ALeKk03ndrEQyUIqXcspCEM0uq6P2GCu_Q%3A1594011409234&amp;ei=Ea8CX8j2DZGIgge3pbzIAQ&amp;q=brundtland+our+common+future&amp;oq=brundtland+our+common+future&amp;gs_lcp=CgZwc3ktYWIQAzICCAAyAggAMgYIABAWEB4yBggAEBYQHjIGCAAQFhAeMgYIABAWEB4yBggAEBYQHjIGCAAQFhAeMgYIABAWEB4yBggAEBYQHjoECAAQRzoECCMQJzoECAAQQ1DXDliGUmC-U2gAcAF4AIABqgGIAbEQkgEEMC4xN5gBAKABAaoBB2d3cy13aXo&amp;sclient=psy-ab&amp;ved=0ahUKEwiIw8Ke67fqAhURhOAKHbcSDxkQ4dUDCAs&amp;uact=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darrinqualman.com/canadian-farm-debt/"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IwPSDMUtNmk" TargetMode="External"/><Relationship Id="rId3" Type="http://schemas.openxmlformats.org/officeDocument/2006/relationships/hyperlink" Target="https://www.fairwarning.org/wp-content/uploads/2019/11/Monsanto-Papers-Poisoning-the-Scientific-Well-1.pdf" TargetMode="External"/><Relationship Id="rId7" Type="http://schemas.openxmlformats.org/officeDocument/2006/relationships/hyperlink" Target="https://www.dow.com/en-us/about-dow/issues-and-challenges/agent-orange" TargetMode="External"/><Relationship Id="rId2" Type="http://schemas.openxmlformats.org/officeDocument/2006/relationships/hyperlink" Target="https://monsanto.com/company/media/statements/agent-orange-background/" TargetMode="External"/><Relationship Id="rId1" Type="http://schemas.openxmlformats.org/officeDocument/2006/relationships/slideLayout" Target="../slideLayouts/slideLayout2.xml"/><Relationship Id="rId6" Type="http://schemas.openxmlformats.org/officeDocument/2006/relationships/hyperlink" Target="https://www.loc.gov/rr/frd/Military_Law/pdf/Law-Reports_Vol-10.pdf" TargetMode="External"/><Relationship Id="rId5" Type="http://schemas.openxmlformats.org/officeDocument/2006/relationships/hyperlink" Target="https://www.youtube.com/watch?v=6nNFmzAOtJI" TargetMode="External"/><Relationship Id="rId10" Type="http://schemas.openxmlformats.org/officeDocument/2006/relationships/hyperlink" Target="https://www.youtube.com/watch?v=HsuUQzhP2Ds" TargetMode="External"/><Relationship Id="rId4" Type="http://schemas.openxmlformats.org/officeDocument/2006/relationships/hyperlink" Target="https://www.usatoday.com/story/news/2018/08/10/jury-orders-monsanto-pay-289-million-cancer-patient-roundup-lawsuit/962297002/" TargetMode="External"/><Relationship Id="rId9" Type="http://schemas.openxmlformats.org/officeDocument/2006/relationships/hyperlink" Target="https://www.youtube.com/watch?v=rJg19W8x_L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Sustainability</a:t>
            </a:r>
          </a:p>
        </p:txBody>
      </p:sp>
      <p:sp>
        <p:nvSpPr>
          <p:cNvPr id="3" name="Subtitle 2"/>
          <p:cNvSpPr>
            <a:spLocks noGrp="1"/>
          </p:cNvSpPr>
          <p:nvPr>
            <p:ph type="subTitle" idx="1"/>
          </p:nvPr>
        </p:nvSpPr>
        <p:spPr/>
        <p:txBody>
          <a:bodyPr>
            <a:normAutofit/>
          </a:bodyPr>
          <a:lstStyle/>
          <a:p>
            <a:r>
              <a:rPr lang="en-CA" dirty="0"/>
              <a:t>Erik Chevrier</a:t>
            </a:r>
          </a:p>
          <a:p>
            <a:r>
              <a:rPr lang="en-CA" dirty="0"/>
              <a:t>January 13, 2022</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8D5BBE6-5FD5-492A-9EE4-1C69D014C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246" y="155146"/>
            <a:ext cx="6197508" cy="6182013"/>
          </a:xfrm>
          <a:prstGeom prst="rect">
            <a:avLst/>
          </a:prstGeom>
        </p:spPr>
      </p:pic>
    </p:spTree>
    <p:extLst>
      <p:ext uri="{BB962C8B-B14F-4D97-AF65-F5344CB8AC3E}">
        <p14:creationId xmlns:p14="http://schemas.microsoft.com/office/powerpoint/2010/main" val="406790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F0AC055-3386-4B11-B9FF-554B53A6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118" y="492280"/>
            <a:ext cx="6231764" cy="5873439"/>
          </a:xfrm>
          <a:prstGeom prst="rect">
            <a:avLst/>
          </a:prstGeom>
        </p:spPr>
      </p:pic>
    </p:spTree>
    <p:extLst>
      <p:ext uri="{BB962C8B-B14F-4D97-AF65-F5344CB8AC3E}">
        <p14:creationId xmlns:p14="http://schemas.microsoft.com/office/powerpoint/2010/main" val="399556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C7C680EA-96E8-46FC-A281-A35576720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072" y="0"/>
            <a:ext cx="5705856" cy="6202017"/>
          </a:xfrm>
          <a:prstGeom prst="rect">
            <a:avLst/>
          </a:prstGeom>
        </p:spPr>
      </p:pic>
    </p:spTree>
    <p:extLst>
      <p:ext uri="{BB962C8B-B14F-4D97-AF65-F5344CB8AC3E}">
        <p14:creationId xmlns:p14="http://schemas.microsoft.com/office/powerpoint/2010/main" val="139519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nburst chart&#10;&#10;Description automatically generated">
            <a:extLst>
              <a:ext uri="{FF2B5EF4-FFF2-40B4-BE49-F238E27FC236}">
                <a16:creationId xmlns:a16="http://schemas.microsoft.com/office/drawing/2014/main" id="{5BEEF676-2EDB-4848-B526-018BE34E4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207137"/>
            <a:ext cx="6210300" cy="5949950"/>
          </a:xfrm>
          <a:prstGeom prst="rect">
            <a:avLst/>
          </a:prstGeom>
        </p:spPr>
      </p:pic>
      <p:sp>
        <p:nvSpPr>
          <p:cNvPr id="4" name="TextBox 3">
            <a:extLst>
              <a:ext uri="{FF2B5EF4-FFF2-40B4-BE49-F238E27FC236}">
                <a16:creationId xmlns:a16="http://schemas.microsoft.com/office/drawing/2014/main" id="{A6D0270D-C395-445B-B7FE-0695EBF25D77}"/>
              </a:ext>
            </a:extLst>
          </p:cNvPr>
          <p:cNvSpPr txBox="1"/>
          <p:nvPr/>
        </p:nvSpPr>
        <p:spPr>
          <a:xfrm>
            <a:off x="9720072" y="5404104"/>
            <a:ext cx="824072" cy="369332"/>
          </a:xfrm>
          <a:prstGeom prst="rect">
            <a:avLst/>
          </a:prstGeom>
          <a:noFill/>
        </p:spPr>
        <p:txBody>
          <a:bodyPr wrap="none" rtlCol="0">
            <a:spAutoFit/>
          </a:bodyPr>
          <a:lstStyle/>
          <a:p>
            <a:r>
              <a:rPr lang="en-US" dirty="0">
                <a:hlinkClick r:id="rId3"/>
              </a:rPr>
              <a:t>Source</a:t>
            </a:r>
            <a:endParaRPr lang="en-CA" dirty="0"/>
          </a:p>
        </p:txBody>
      </p:sp>
    </p:spTree>
    <p:extLst>
      <p:ext uri="{BB962C8B-B14F-4D97-AF65-F5344CB8AC3E}">
        <p14:creationId xmlns:p14="http://schemas.microsoft.com/office/powerpoint/2010/main" val="10418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dirty="0"/>
              <a:t>Gibson Graham – Take back the Economy </a:t>
            </a: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70BF-2422-8E41-BDC0-C4A629B2D04D}"/>
              </a:ext>
            </a:extLst>
          </p:cNvPr>
          <p:cNvSpPr>
            <a:spLocks noGrp="1"/>
          </p:cNvSpPr>
          <p:nvPr>
            <p:ph type="title"/>
          </p:nvPr>
        </p:nvSpPr>
        <p:spPr/>
        <p:txBody>
          <a:bodyPr/>
          <a:lstStyle/>
          <a:p>
            <a:r>
              <a:rPr lang="en-US" dirty="0"/>
              <a:t>Different Kinds of Value</a:t>
            </a:r>
          </a:p>
        </p:txBody>
      </p:sp>
      <p:sp>
        <p:nvSpPr>
          <p:cNvPr id="3" name="Content Placeholder 2">
            <a:extLst>
              <a:ext uri="{FF2B5EF4-FFF2-40B4-BE49-F238E27FC236}">
                <a16:creationId xmlns:a16="http://schemas.microsoft.com/office/drawing/2014/main" id="{687EEC06-1FDD-7A47-B3EF-DFF40FD38327}"/>
              </a:ext>
            </a:extLst>
          </p:cNvPr>
          <p:cNvSpPr>
            <a:spLocks noGrp="1"/>
          </p:cNvSpPr>
          <p:nvPr>
            <p:ph idx="1"/>
          </p:nvPr>
        </p:nvSpPr>
        <p:spPr/>
        <p:txBody>
          <a:bodyPr>
            <a:normAutofit lnSpcReduction="10000"/>
          </a:bodyPr>
          <a:lstStyle/>
          <a:p>
            <a:r>
              <a:rPr lang="en-US" sz="3000" dirty="0"/>
              <a:t>Types of Value </a:t>
            </a:r>
            <a:r>
              <a:rPr lang="en-US" sz="1500" dirty="0"/>
              <a:t>(Roland, </a:t>
            </a:r>
            <a:r>
              <a:rPr lang="en-US" sz="1500" dirty="0" err="1"/>
              <a:t>Lanuda</a:t>
            </a:r>
            <a:r>
              <a:rPr lang="en-US" sz="1500" dirty="0"/>
              <a:t> (2013), Regenerative Enterprise)</a:t>
            </a:r>
          </a:p>
          <a:p>
            <a:r>
              <a:rPr lang="en-US" dirty="0"/>
              <a:t>Social capital</a:t>
            </a:r>
          </a:p>
          <a:p>
            <a:r>
              <a:rPr lang="en-US" dirty="0"/>
              <a:t>Material capital</a:t>
            </a:r>
          </a:p>
          <a:p>
            <a:r>
              <a:rPr lang="en-US" dirty="0"/>
              <a:t>Financial capital </a:t>
            </a:r>
          </a:p>
          <a:p>
            <a:r>
              <a:rPr lang="en-US" dirty="0"/>
              <a:t>Living capital</a:t>
            </a:r>
          </a:p>
          <a:p>
            <a:r>
              <a:rPr lang="en-US" dirty="0"/>
              <a:t>Intellectual capital</a:t>
            </a:r>
          </a:p>
          <a:p>
            <a:r>
              <a:rPr lang="en-US" dirty="0"/>
              <a:t>Experiential capital</a:t>
            </a:r>
          </a:p>
          <a:p>
            <a:r>
              <a:rPr lang="en-US" dirty="0"/>
              <a:t>Spiritual capital</a:t>
            </a:r>
          </a:p>
          <a:p>
            <a:r>
              <a:rPr lang="en-US" dirty="0"/>
              <a:t>Cultural capital</a:t>
            </a:r>
          </a:p>
          <a:p>
            <a:endParaRPr lang="en-US" dirty="0"/>
          </a:p>
        </p:txBody>
      </p:sp>
    </p:spTree>
    <p:extLst>
      <p:ext uri="{BB962C8B-B14F-4D97-AF65-F5344CB8AC3E}">
        <p14:creationId xmlns:p14="http://schemas.microsoft.com/office/powerpoint/2010/main" val="202356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DE0EF4C8-3B64-4987-AFE6-CF0DF7DE7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36" y="131403"/>
            <a:ext cx="7935328" cy="6110204"/>
          </a:xfrm>
          <a:prstGeom prst="rect">
            <a:avLst/>
          </a:prstGeom>
        </p:spPr>
      </p:pic>
    </p:spTree>
    <p:extLst>
      <p:ext uri="{BB962C8B-B14F-4D97-AF65-F5344CB8AC3E}">
        <p14:creationId xmlns:p14="http://schemas.microsoft.com/office/powerpoint/2010/main" val="408579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BF54C96-590A-4FD0-B687-510C651B980A}"/>
              </a:ext>
            </a:extLst>
          </p:cNvPr>
          <p:cNvGraphicFramePr>
            <a:graphicFrameLocks noGrp="1"/>
          </p:cNvGraphicFramePr>
          <p:nvPr/>
        </p:nvGraphicFramePr>
        <p:xfrm>
          <a:off x="643467" y="792681"/>
          <a:ext cx="10905067" cy="4751803"/>
        </p:xfrm>
        <a:graphic>
          <a:graphicData uri="http://schemas.openxmlformats.org/drawingml/2006/table">
            <a:tbl>
              <a:tblPr>
                <a:tableStyleId>{5C22544A-7EE6-4342-B048-85BDC9FD1C3A}</a:tableStyleId>
              </a:tblPr>
              <a:tblGrid>
                <a:gridCol w="2148013">
                  <a:extLst>
                    <a:ext uri="{9D8B030D-6E8A-4147-A177-3AD203B41FA5}">
                      <a16:colId xmlns:a16="http://schemas.microsoft.com/office/drawing/2014/main" val="2235564002"/>
                    </a:ext>
                  </a:extLst>
                </a:gridCol>
                <a:gridCol w="2101951">
                  <a:extLst>
                    <a:ext uri="{9D8B030D-6E8A-4147-A177-3AD203B41FA5}">
                      <a16:colId xmlns:a16="http://schemas.microsoft.com/office/drawing/2014/main" val="2780165252"/>
                    </a:ext>
                  </a:extLst>
                </a:gridCol>
                <a:gridCol w="2642337">
                  <a:extLst>
                    <a:ext uri="{9D8B030D-6E8A-4147-A177-3AD203B41FA5}">
                      <a16:colId xmlns:a16="http://schemas.microsoft.com/office/drawing/2014/main" val="288775186"/>
                    </a:ext>
                  </a:extLst>
                </a:gridCol>
                <a:gridCol w="2446824">
                  <a:extLst>
                    <a:ext uri="{9D8B030D-6E8A-4147-A177-3AD203B41FA5}">
                      <a16:colId xmlns:a16="http://schemas.microsoft.com/office/drawing/2014/main" val="1300924496"/>
                    </a:ext>
                  </a:extLst>
                </a:gridCol>
                <a:gridCol w="1565942">
                  <a:extLst>
                    <a:ext uri="{9D8B030D-6E8A-4147-A177-3AD203B41FA5}">
                      <a16:colId xmlns:a16="http://schemas.microsoft.com/office/drawing/2014/main" val="849083271"/>
                    </a:ext>
                  </a:extLst>
                </a:gridCol>
              </a:tblGrid>
              <a:tr h="367810">
                <a:tc gridSpan="5">
                  <a:txBody>
                    <a:bodyPr/>
                    <a:lstStyle/>
                    <a:p>
                      <a:pPr algn="ctr" fontAlgn="ctr"/>
                      <a:r>
                        <a:rPr lang="en-CA" sz="2000" u="none" strike="noStrike">
                          <a:effectLst/>
                        </a:rPr>
                        <a:t>Mapping Community Food Systems</a:t>
                      </a:r>
                      <a:endParaRPr lang="en-CA" sz="2000" b="0" i="0" u="none" strike="noStrike">
                        <a:solidFill>
                          <a:srgbClr val="000000"/>
                        </a:solidFill>
                        <a:effectLst/>
                        <a:latin typeface="Helvetica" panose="020B0604020202020204" pitchFamily="34" charset="0"/>
                      </a:endParaRPr>
                    </a:p>
                  </a:txBody>
                  <a:tcPr marL="10028" marR="10028" marT="10028"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9580158"/>
                  </a:ext>
                </a:extLst>
              </a:tr>
              <a:tr h="318118">
                <a:tc>
                  <a:txBody>
                    <a:bodyPr/>
                    <a:lstStyle/>
                    <a:p>
                      <a:pPr algn="ctr" fontAlgn="ctr"/>
                      <a:r>
                        <a:rPr lang="en-CA" sz="1600" u="none" strike="noStrike">
                          <a:effectLst/>
                        </a:rPr>
                        <a:t>PRODUCTION</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 PROCESSING</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DISTRIBUTION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WASTE MANAGEMENT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SUPPORT</a:t>
                      </a:r>
                      <a:endParaRPr lang="en-CA" sz="1600" b="0" i="0" u="none" strike="noStrike">
                        <a:solidFill>
                          <a:srgbClr val="000000"/>
                        </a:solidFill>
                        <a:effectLst/>
                        <a:latin typeface="Avenir Black"/>
                      </a:endParaRPr>
                    </a:p>
                  </a:txBody>
                  <a:tcPr marL="10028" marR="10028" marT="10028" marB="0" anchor="ctr"/>
                </a:tc>
                <a:extLst>
                  <a:ext uri="{0D108BD9-81ED-4DB2-BD59-A6C34878D82A}">
                    <a16:rowId xmlns:a16="http://schemas.microsoft.com/office/drawing/2014/main" val="1514108410"/>
                  </a:ext>
                </a:extLst>
              </a:tr>
              <a:tr h="318118">
                <a:tc>
                  <a:txBody>
                    <a:bodyPr/>
                    <a:lstStyle/>
                    <a:p>
                      <a:pPr algn="l" fontAlgn="ctr"/>
                      <a:r>
                        <a:rPr lang="en-CA" sz="1600" u="none" strike="noStrike">
                          <a:effectLst/>
                        </a:rPr>
                        <a:t>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Cook</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Market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Compost - Soil Building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Funding</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81079388"/>
                  </a:ext>
                </a:extLst>
              </a:tr>
              <a:tr h="318118">
                <a:tc>
                  <a:txBody>
                    <a:bodyPr/>
                    <a:lstStyle/>
                    <a:p>
                      <a:pPr algn="l" fontAlgn="ctr"/>
                      <a:r>
                        <a:rPr lang="en-CA" sz="1600" u="none" strike="noStrike">
                          <a:effectLst/>
                        </a:rPr>
                        <a:t>Tools</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Prepare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Redistribution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Water saving - Irrigation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Space</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241723913"/>
                  </a:ext>
                </a:extLst>
              </a:tr>
              <a:tr h="566577">
                <a:tc>
                  <a:txBody>
                    <a:bodyPr/>
                    <a:lstStyle/>
                    <a:p>
                      <a:pPr algn="l" fontAlgn="ctr"/>
                      <a:r>
                        <a:rPr lang="en-CA" sz="1600" u="none" strike="noStrike">
                          <a:effectLst/>
                        </a:rPr>
                        <a:t>Knowledge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Ferment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Reciprocity</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Seed Saving - Seed Sewing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Labour</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899717595"/>
                  </a:ext>
                </a:extLst>
              </a:tr>
              <a:tr h="318118">
                <a:tc>
                  <a:txBody>
                    <a:bodyPr/>
                    <a:lstStyle/>
                    <a:p>
                      <a:pPr algn="l" fontAlgn="ctr"/>
                      <a:r>
                        <a:rPr lang="en-CA" sz="1600" u="none" strike="noStrike">
                          <a:effectLst/>
                        </a:rPr>
                        <a:t>Social Capital</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Preserve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Self/community provisioning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Re-purpose 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6849239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Transform</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6697892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Freeze/store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34840240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Dehydrate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955862912"/>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Can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4294722008"/>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5702968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690106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150672667"/>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2183990338"/>
                  </a:ext>
                </a:extLst>
              </a:tr>
            </a:tbl>
          </a:graphicData>
        </a:graphic>
      </p:graphicFrame>
    </p:spTree>
    <p:extLst>
      <p:ext uri="{BB962C8B-B14F-4D97-AF65-F5344CB8AC3E}">
        <p14:creationId xmlns:p14="http://schemas.microsoft.com/office/powerpoint/2010/main" val="413387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7059-4210-4499-A90F-DE4E1753910E}"/>
              </a:ext>
            </a:extLst>
          </p:cNvPr>
          <p:cNvSpPr>
            <a:spLocks noGrp="1"/>
          </p:cNvSpPr>
          <p:nvPr>
            <p:ph type="title"/>
          </p:nvPr>
        </p:nvSpPr>
        <p:spPr/>
        <p:txBody>
          <a:bodyPr>
            <a:normAutofit/>
          </a:bodyPr>
          <a:lstStyle/>
          <a:p>
            <a:r>
              <a:rPr lang="en-US" sz="4000" dirty="0"/>
              <a:t>Conceptualizing Sustainable Food Systems </a:t>
            </a:r>
            <a:r>
              <a:rPr lang="en-US" sz="1000" dirty="0"/>
              <a:t>(Sumner, 2017)</a:t>
            </a:r>
            <a:endParaRPr lang="en-CA" sz="1000" dirty="0"/>
          </a:p>
        </p:txBody>
      </p:sp>
      <p:sp>
        <p:nvSpPr>
          <p:cNvPr id="3" name="Content Placeholder 2">
            <a:extLst>
              <a:ext uri="{FF2B5EF4-FFF2-40B4-BE49-F238E27FC236}">
                <a16:creationId xmlns:a16="http://schemas.microsoft.com/office/drawing/2014/main" id="{FFD8487A-D39B-49CC-9D60-F458FF132775}"/>
              </a:ext>
            </a:extLst>
          </p:cNvPr>
          <p:cNvSpPr>
            <a:spLocks noGrp="1"/>
          </p:cNvSpPr>
          <p:nvPr>
            <p:ph idx="1"/>
          </p:nvPr>
        </p:nvSpPr>
        <p:spPr/>
        <p:txBody>
          <a:bodyPr>
            <a:normAutofit fontScale="92500" lnSpcReduction="20000"/>
          </a:bodyPr>
          <a:lstStyle/>
          <a:p>
            <a:r>
              <a:rPr lang="en-US" dirty="0"/>
              <a:t>Conceptualizing Sustainable Food Systems</a:t>
            </a:r>
          </a:p>
          <a:p>
            <a:pPr lvl="1"/>
            <a:r>
              <a:rPr lang="en-US" dirty="0"/>
              <a:t>Global corporate food system is the cause of unsustainability</a:t>
            </a:r>
          </a:p>
          <a:p>
            <a:pPr lvl="2"/>
            <a:r>
              <a:rPr lang="en-US" dirty="0"/>
              <a:t>An interdependent web of corporate-controlled activities at a global scale that include the production, processing, distribution, consumption  and disposal of food.  </a:t>
            </a:r>
          </a:p>
          <a:p>
            <a:pPr lvl="2"/>
            <a:r>
              <a:rPr lang="en-US" dirty="0"/>
              <a:t>Controlled by large corporations</a:t>
            </a:r>
          </a:p>
          <a:p>
            <a:pPr lvl="2"/>
            <a:r>
              <a:rPr lang="en-US" dirty="0" err="1"/>
              <a:t>Disembedded</a:t>
            </a:r>
            <a:r>
              <a:rPr lang="en-US" dirty="0"/>
              <a:t> markets (Karl Polanyi – The Great Transformation)</a:t>
            </a:r>
          </a:p>
          <a:p>
            <a:pPr lvl="2"/>
            <a:r>
              <a:rPr lang="en-US" dirty="0">
                <a:hlinkClick r:id="rId2"/>
              </a:rPr>
              <a:t>Brundtland (1987) Our Common Future</a:t>
            </a:r>
            <a:endParaRPr lang="en-US" dirty="0"/>
          </a:p>
          <a:p>
            <a:pPr lvl="1"/>
            <a:r>
              <a:rPr lang="en-US" dirty="0"/>
              <a:t>Sustainability can be achieved by creating civil commons</a:t>
            </a:r>
          </a:p>
          <a:p>
            <a:pPr lvl="2"/>
            <a:r>
              <a:rPr lang="en-US" dirty="0"/>
              <a:t>Society’s organized and community-funded capacity of universally accessible resources to provide for the life preservation and growth of society’s members and their environmental life-host. The civil commons is…what people ensure together as a society to protect and further life, as distinct from money aggregates. (McMurray 1998)</a:t>
            </a:r>
          </a:p>
          <a:p>
            <a:pPr lvl="2"/>
            <a:r>
              <a:rPr lang="en-US" dirty="0"/>
              <a:t>Multiple scales</a:t>
            </a:r>
          </a:p>
          <a:p>
            <a:pPr lvl="2"/>
            <a:r>
              <a:rPr lang="en-US" dirty="0" err="1"/>
              <a:t>Decommodifying</a:t>
            </a:r>
            <a:r>
              <a:rPr lang="en-US" dirty="0"/>
              <a:t> (re-</a:t>
            </a:r>
            <a:r>
              <a:rPr lang="en-US" dirty="0" err="1"/>
              <a:t>commoning</a:t>
            </a:r>
            <a:r>
              <a:rPr lang="en-US" dirty="0"/>
              <a:t>) </a:t>
            </a:r>
          </a:p>
          <a:p>
            <a:pPr lvl="2"/>
            <a:r>
              <a:rPr lang="en-US" dirty="0"/>
              <a:t>Sustainability as the outcome of structures and processes that build civil commons – formal and informal. </a:t>
            </a:r>
          </a:p>
          <a:p>
            <a:pPr lvl="2"/>
            <a:r>
              <a:rPr lang="en-US" dirty="0" err="1"/>
              <a:t>Feenstra’s</a:t>
            </a:r>
            <a:r>
              <a:rPr lang="en-US" dirty="0"/>
              <a:t> characteristics of a sustainable food system and civil commons vision = democratic participation, two-way communication, livable wages, food sovereignty and improved access by all community members to an adequate nutritious diet. </a:t>
            </a:r>
          </a:p>
          <a:p>
            <a:pPr lvl="2"/>
            <a:r>
              <a:rPr lang="en-US" dirty="0"/>
              <a:t>Sustainability must be anchored in public systems</a:t>
            </a:r>
          </a:p>
          <a:p>
            <a:pPr lvl="2"/>
            <a:r>
              <a:rPr lang="en-US" dirty="0"/>
              <a:t>Food system – processing, distribution, consumption, disposal</a:t>
            </a:r>
          </a:p>
          <a:p>
            <a:pPr lvl="2"/>
            <a:r>
              <a:rPr lang="en-US" dirty="0"/>
              <a:t>Top-down and bottom-up approaches</a:t>
            </a:r>
          </a:p>
          <a:p>
            <a:pPr marL="201168" lvl="1" indent="0">
              <a:buNone/>
            </a:pPr>
            <a:endParaRPr lang="en-US" dirty="0"/>
          </a:p>
          <a:p>
            <a:pPr marL="201168" lvl="1" indent="0">
              <a:buNone/>
            </a:pPr>
            <a:endParaRPr lang="en-US" dirty="0"/>
          </a:p>
          <a:p>
            <a:pPr marL="201168" lvl="1" indent="0">
              <a:buNone/>
            </a:pPr>
            <a:endParaRPr lang="en-CA" dirty="0"/>
          </a:p>
        </p:txBody>
      </p:sp>
    </p:spTree>
    <p:extLst>
      <p:ext uri="{BB962C8B-B14F-4D97-AF65-F5344CB8AC3E}">
        <p14:creationId xmlns:p14="http://schemas.microsoft.com/office/powerpoint/2010/main" val="22603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0E8FB838-85DA-46B2-8425-BDA45ED74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495" y="905933"/>
            <a:ext cx="6865014" cy="5039728"/>
          </a:xfrm>
          <a:prstGeom prst="rect">
            <a:avLst/>
          </a:prstGeom>
        </p:spPr>
      </p:pic>
    </p:spTree>
    <p:extLst>
      <p:ext uri="{BB962C8B-B14F-4D97-AF65-F5344CB8AC3E}">
        <p14:creationId xmlns:p14="http://schemas.microsoft.com/office/powerpoint/2010/main" val="26364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6817-4457-4555-BDA4-95D4417DD86F}"/>
              </a:ext>
            </a:extLst>
          </p:cNvPr>
          <p:cNvSpPr>
            <a:spLocks noGrp="1"/>
          </p:cNvSpPr>
          <p:nvPr>
            <p:ph type="title"/>
          </p:nvPr>
        </p:nvSpPr>
        <p:spPr/>
        <p:txBody>
          <a:bodyPr>
            <a:normAutofit/>
          </a:bodyPr>
          <a:lstStyle/>
          <a:p>
            <a:r>
              <a:rPr lang="en-US" sz="4000" dirty="0"/>
              <a:t>What does it Mean to Have a Sustainable Diet? </a:t>
            </a:r>
            <a:endParaRPr lang="en-CA" sz="4000" dirty="0"/>
          </a:p>
        </p:txBody>
      </p:sp>
      <p:sp>
        <p:nvSpPr>
          <p:cNvPr id="3" name="Content Placeholder 2">
            <a:extLst>
              <a:ext uri="{FF2B5EF4-FFF2-40B4-BE49-F238E27FC236}">
                <a16:creationId xmlns:a16="http://schemas.microsoft.com/office/drawing/2014/main" id="{D92A2778-FDC7-4678-A0E3-E0C45070306B}"/>
              </a:ext>
            </a:extLst>
          </p:cNvPr>
          <p:cNvSpPr>
            <a:spLocks noGrp="1"/>
          </p:cNvSpPr>
          <p:nvPr>
            <p:ph idx="1"/>
          </p:nvPr>
        </p:nvSpPr>
        <p:spPr/>
        <p:txBody>
          <a:bodyPr/>
          <a:lstStyle/>
          <a:p>
            <a:r>
              <a:rPr lang="en-US" dirty="0"/>
              <a:t>Is your diet sustainable?</a:t>
            </a:r>
            <a:endParaRPr lang="en-CA" dirty="0"/>
          </a:p>
          <a:p>
            <a:r>
              <a:rPr lang="en-US" dirty="0"/>
              <a:t> </a:t>
            </a:r>
            <a:endParaRPr lang="en-CA" dirty="0"/>
          </a:p>
          <a:p>
            <a:endParaRPr lang="en-CA" dirty="0"/>
          </a:p>
        </p:txBody>
      </p:sp>
    </p:spTree>
    <p:extLst>
      <p:ext uri="{BB962C8B-B14F-4D97-AF65-F5344CB8AC3E}">
        <p14:creationId xmlns:p14="http://schemas.microsoft.com/office/powerpoint/2010/main" val="164808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0F26A4-48CA-436C-B516-4ED434FC7950}"/>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400" dirty="0">
                <a:solidFill>
                  <a:schemeClr val="tx1">
                    <a:lumMod val="85000"/>
                    <a:lumOff val="15000"/>
                  </a:schemeClr>
                </a:solidFill>
                <a:hlinkClick r:id="rId2"/>
              </a:rPr>
              <a:t>Who Benefits from Our Food System Economically? </a:t>
            </a:r>
            <a:br>
              <a:rPr lang="en-US" sz="1500" dirty="0">
                <a:solidFill>
                  <a:schemeClr val="tx1">
                    <a:lumMod val="85000"/>
                    <a:lumOff val="15000"/>
                  </a:schemeClr>
                </a:solidFill>
              </a:rPr>
            </a:br>
            <a:r>
              <a:rPr lang="en-US" sz="1200" dirty="0">
                <a:solidFill>
                  <a:schemeClr val="tx1">
                    <a:lumMod val="85000"/>
                    <a:lumOff val="15000"/>
                  </a:schemeClr>
                </a:solidFill>
              </a:rPr>
              <a:t>Qualman, D. (2011) Advancing Agriculture by Destroying Farms? The State of Agriculture in Canada, pp. 20 – 42. In, Wittman, H., Desmarais, A. A., &amp; Wiebe, N. (2011) </a:t>
            </a:r>
            <a:r>
              <a:rPr lang="en-US" sz="1200" b="1" dirty="0">
                <a:solidFill>
                  <a:schemeClr val="tx1">
                    <a:lumMod val="85000"/>
                    <a:lumOff val="15000"/>
                  </a:schemeClr>
                </a:solidFill>
              </a:rPr>
              <a:t>Food Sovereignty in Canada: Creating Just and Sustainable Food Systems</a:t>
            </a:r>
            <a:r>
              <a:rPr lang="en-US" sz="1200" dirty="0">
                <a:solidFill>
                  <a:schemeClr val="tx1">
                    <a:lumMod val="85000"/>
                    <a:lumOff val="15000"/>
                  </a:schemeClr>
                </a:solidFill>
              </a:rPr>
              <a:t>, Fernwood Publishing</a:t>
            </a:r>
          </a:p>
        </p:txBody>
      </p:sp>
      <p:pic>
        <p:nvPicPr>
          <p:cNvPr id="5" name="Content Placeholder 4" descr="A close up of text on a white background&#10;&#10;Description automatically generated">
            <a:extLst>
              <a:ext uri="{FF2B5EF4-FFF2-40B4-BE49-F238E27FC236}">
                <a16:creationId xmlns:a16="http://schemas.microsoft.com/office/drawing/2014/main" id="{DE725D1E-EF30-45B2-B9F3-6A593FF42B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626" y="640080"/>
            <a:ext cx="3224448" cy="3602736"/>
          </a:xfrm>
          <a:prstGeom prst="rect">
            <a:avLst/>
          </a:prstGeom>
        </p:spPr>
      </p:pic>
      <p:pic>
        <p:nvPicPr>
          <p:cNvPr id="8" name="Content Placeholder 4" descr="A close up of a map&#10;&#10;Description automatically generated">
            <a:extLst>
              <a:ext uri="{FF2B5EF4-FFF2-40B4-BE49-F238E27FC236}">
                <a16:creationId xmlns:a16="http://schemas.microsoft.com/office/drawing/2014/main" id="{4FEA2D95-F8DD-496D-AB3D-2C063A57F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872" y="1373075"/>
            <a:ext cx="3312785" cy="213674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FE54B39E-516B-4D16-8F5F-914D26373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289" y="992105"/>
            <a:ext cx="3312784" cy="2898686"/>
          </a:xfrm>
          <a:prstGeom prst="rect">
            <a:avLst/>
          </a:prstGeom>
        </p:spPr>
      </p:pic>
    </p:spTree>
    <p:extLst>
      <p:ext uri="{BB962C8B-B14F-4D97-AF65-F5344CB8AC3E}">
        <p14:creationId xmlns:p14="http://schemas.microsoft.com/office/powerpoint/2010/main" val="241237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9CB57E-3FE9-4C2B-BB01-797F498E5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4" b="3601"/>
          <a:stretch/>
        </p:blipFill>
        <p:spPr>
          <a:xfrm>
            <a:off x="-32" y="10"/>
            <a:ext cx="12192031" cy="4915066"/>
          </a:xfrm>
          <a:prstGeom prst="rect">
            <a:avLst/>
          </a:prstGeom>
        </p:spPr>
      </p:pic>
      <p:sp>
        <p:nvSpPr>
          <p:cNvPr id="2" name="Title 1">
            <a:extLst>
              <a:ext uri="{FF2B5EF4-FFF2-40B4-BE49-F238E27FC236}">
                <a16:creationId xmlns:a16="http://schemas.microsoft.com/office/drawing/2014/main" id="{87658119-7844-4270-9FF8-88385D18C2A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1200" dirty="0">
                <a:solidFill>
                  <a:schemeClr val="tx1"/>
                </a:solidFill>
              </a:rPr>
              <a:t>Only A Few Large Corporations Own Most of the Agrochemical Market</a:t>
            </a:r>
            <a:br>
              <a:rPr lang="en-US" sz="1200" dirty="0">
                <a:solidFill>
                  <a:schemeClr val="tx1"/>
                </a:solidFill>
              </a:rPr>
            </a:br>
            <a:r>
              <a:rPr lang="en-US" sz="1200" dirty="0">
                <a:solidFill>
                  <a:schemeClr val="tx1"/>
                </a:solidFill>
              </a:rPr>
              <a:t>https://cban.ca/gmos/issues/corporate-control/</a:t>
            </a:r>
          </a:p>
        </p:txBody>
      </p:sp>
    </p:spTree>
    <p:extLst>
      <p:ext uri="{BB962C8B-B14F-4D97-AF65-F5344CB8AC3E}">
        <p14:creationId xmlns:p14="http://schemas.microsoft.com/office/powerpoint/2010/main" val="81647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normAutofit/>
          </a:bodyPr>
          <a:lstStyle/>
          <a:p>
            <a:r>
              <a:rPr lang="en-US" sz="4400" dirty="0"/>
              <a:t>Companies of War, Destruction and Death</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fontScale="85000" lnSpcReduction="20000"/>
          </a:bodyPr>
          <a:lstStyle/>
          <a:p>
            <a:pPr marL="0" indent="0">
              <a:buNone/>
            </a:pPr>
            <a:r>
              <a:rPr lang="en-US" dirty="0"/>
              <a:t>These are a few examples:</a:t>
            </a:r>
          </a:p>
          <a:p>
            <a:r>
              <a:rPr lang="en-US" dirty="0">
                <a:hlinkClick r:id="rId2"/>
              </a:rPr>
              <a:t>Monsanto still uses chemicals that were used to kill people, but in our food</a:t>
            </a:r>
            <a:endParaRPr lang="en-US" dirty="0"/>
          </a:p>
          <a:p>
            <a:pPr lvl="1"/>
            <a:r>
              <a:rPr lang="en-US" dirty="0">
                <a:hlinkClick r:id="rId3"/>
              </a:rPr>
              <a:t>Monsanto Ghostwriting Academic Papers</a:t>
            </a:r>
            <a:endParaRPr lang="en-US" dirty="0">
              <a:hlinkClick r:id=""/>
            </a:endParaRPr>
          </a:p>
          <a:p>
            <a:pPr lvl="1"/>
            <a:r>
              <a:rPr lang="en-US" dirty="0">
                <a:hlinkClick r:id=""/>
              </a:rPr>
              <a:t>Is Round-Up safe to drink? </a:t>
            </a:r>
            <a:endParaRPr lang="en-US" dirty="0"/>
          </a:p>
          <a:p>
            <a:pPr lvl="1"/>
            <a:r>
              <a:rPr lang="en-US" dirty="0">
                <a:hlinkClick r:id="rId4"/>
              </a:rPr>
              <a:t>Farmer won lawsuit against Monsanto – Glyphosate causes cancer</a:t>
            </a:r>
            <a:endParaRPr lang="en-US" dirty="0"/>
          </a:p>
          <a:p>
            <a:pPr lvl="1"/>
            <a:r>
              <a:rPr lang="en-US" dirty="0">
                <a:hlinkClick r:id="rId5"/>
              </a:rPr>
              <a:t>The World According to Monsanto</a:t>
            </a:r>
            <a:endParaRPr lang="en-US" dirty="0"/>
          </a:p>
          <a:p>
            <a:pPr lvl="1"/>
            <a:r>
              <a:rPr lang="en-US" dirty="0">
                <a:hlinkClick r:id="rId6"/>
              </a:rPr>
              <a:t>Monsanto is now owned by Bayer who used to be part of I.G. </a:t>
            </a:r>
            <a:r>
              <a:rPr lang="en-US" dirty="0" err="1">
                <a:hlinkClick r:id="rId6"/>
              </a:rPr>
              <a:t>Farben</a:t>
            </a:r>
            <a:r>
              <a:rPr lang="en-US" dirty="0">
                <a:hlinkClick r:id="rId6"/>
              </a:rPr>
              <a:t>, manufacturing poisonous gas (Zyklon B) for concentration camps during the World War. </a:t>
            </a:r>
            <a:endParaRPr lang="en-US" dirty="0"/>
          </a:p>
          <a:p>
            <a:r>
              <a:rPr lang="en-US" dirty="0"/>
              <a:t>BASF was also part of </a:t>
            </a:r>
            <a:r>
              <a:rPr lang="en-US" dirty="0">
                <a:hlinkClick r:id="rId6"/>
              </a:rPr>
              <a:t>IG Farben </a:t>
            </a:r>
            <a:r>
              <a:rPr lang="en-US" dirty="0"/>
              <a:t>a company who worked with the Nazis and tested chemicals and drugs on people including Zyklon B</a:t>
            </a:r>
          </a:p>
          <a:p>
            <a:r>
              <a:rPr lang="en-US" dirty="0">
                <a:hlinkClick r:id="rId7"/>
              </a:rPr>
              <a:t>Dow Chemical Invented Agent Orange</a:t>
            </a:r>
            <a:endParaRPr lang="en-US" dirty="0"/>
          </a:p>
          <a:p>
            <a:r>
              <a:rPr lang="en-US" dirty="0"/>
              <a:t>Dow Chemical now owns Union Carbide who was responsible for a large devastating explosion in Bhopal, India: </a:t>
            </a:r>
            <a:endParaRPr lang="en-CA" b="1" dirty="0"/>
          </a:p>
          <a:p>
            <a:pPr lvl="1"/>
            <a:r>
              <a:rPr lang="en-CA" dirty="0">
                <a:hlinkClick r:id="rId8"/>
              </a:rPr>
              <a:t>The Bhopal disaster: Toxic legacy</a:t>
            </a:r>
            <a:endParaRPr lang="en-CA" dirty="0"/>
          </a:p>
          <a:p>
            <a:pPr lvl="1"/>
            <a:r>
              <a:rPr lang="en-US" dirty="0">
                <a:hlinkClick r:id="rId9"/>
              </a:rPr>
              <a:t>One Night in Bhopal</a:t>
            </a:r>
            <a:endParaRPr lang="en-US" dirty="0"/>
          </a:p>
          <a:p>
            <a:pPr lvl="1"/>
            <a:r>
              <a:rPr lang="en-US" dirty="0">
                <a:hlinkClick r:id="rId10"/>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38C-933A-4CB6-BF6B-735EF54E5C04}"/>
              </a:ext>
            </a:extLst>
          </p:cNvPr>
          <p:cNvSpPr>
            <a:spLocks noGrp="1"/>
          </p:cNvSpPr>
          <p:nvPr>
            <p:ph type="title"/>
          </p:nvPr>
        </p:nvSpPr>
        <p:spPr/>
        <p:txBody>
          <a:bodyPr/>
          <a:lstStyle/>
          <a:p>
            <a:r>
              <a:rPr lang="en-US" dirty="0"/>
              <a:t>Issues With Our Current Food System</a:t>
            </a:r>
          </a:p>
        </p:txBody>
      </p:sp>
      <p:sp>
        <p:nvSpPr>
          <p:cNvPr id="3" name="Content Placeholder 2">
            <a:extLst>
              <a:ext uri="{FF2B5EF4-FFF2-40B4-BE49-F238E27FC236}">
                <a16:creationId xmlns:a16="http://schemas.microsoft.com/office/drawing/2014/main" id="{89A4FA2A-CD54-4043-BD9E-1BB215F16313}"/>
              </a:ext>
            </a:extLst>
          </p:cNvPr>
          <p:cNvSpPr>
            <a:spLocks noGrp="1"/>
          </p:cNvSpPr>
          <p:nvPr>
            <p:ph idx="1"/>
          </p:nvPr>
        </p:nvSpPr>
        <p:spPr/>
        <p:txBody>
          <a:bodyPr>
            <a:normAutofit fontScale="85000" lnSpcReduction="10000"/>
          </a:bodyPr>
          <a:lstStyle/>
          <a:p>
            <a:r>
              <a:rPr lang="en-US" sz="1900" dirty="0"/>
              <a:t>Issues with food security – there are over 800 million people starving in the world today!</a:t>
            </a:r>
            <a:br>
              <a:rPr lang="en-US" sz="1900" dirty="0"/>
            </a:br>
            <a:r>
              <a:rPr lang="en-US" sz="1900" dirty="0"/>
              <a:t>Issues with food sovereignty – peasants and farmers are being affected by trade agreements and food dumping!</a:t>
            </a:r>
            <a:br>
              <a:rPr lang="en-US" sz="1900" dirty="0"/>
            </a:br>
            <a:r>
              <a:rPr lang="en-US" sz="1900" dirty="0"/>
              <a:t>Issues with genetic modification process – epigenetics matter!</a:t>
            </a:r>
            <a:br>
              <a:rPr lang="en-US" sz="1900" dirty="0"/>
            </a:br>
            <a:r>
              <a:rPr lang="en-US" sz="1900" dirty="0"/>
              <a:t>Issues with use of herbicides – glyphosates are being identified as cancer causing! </a:t>
            </a:r>
            <a:br>
              <a:rPr lang="en-US" sz="1900" dirty="0"/>
            </a:br>
            <a:r>
              <a:rPr lang="en-US" sz="1900" dirty="0"/>
              <a:t>Issues with privatization – restricted access!</a:t>
            </a:r>
            <a:br>
              <a:rPr lang="en-US" sz="1900" dirty="0"/>
            </a:br>
            <a:r>
              <a:rPr lang="en-US" sz="1900" dirty="0"/>
              <a:t>Issues with cost on farmers – family farms are not sustainable!</a:t>
            </a:r>
            <a:br>
              <a:rPr lang="en-US" sz="1900" dirty="0"/>
            </a:br>
            <a:r>
              <a:rPr lang="en-US" sz="1900" dirty="0"/>
              <a:t>Issues with reduction of biodiversity – we are destroying nature! </a:t>
            </a:r>
            <a:br>
              <a:rPr lang="en-US" sz="1900" dirty="0"/>
            </a:br>
            <a:r>
              <a:rPr lang="en-US" sz="1900" dirty="0"/>
              <a:t>Issues with unwanted genetics spreading onto non-GMO farms – lawsuits!</a:t>
            </a:r>
            <a:br>
              <a:rPr lang="en-US" sz="1900" dirty="0"/>
            </a:br>
            <a:r>
              <a:rPr lang="en-US" sz="1900" dirty="0"/>
              <a:t>Issues with loss of Indigenous farming methods – on stolen land!</a:t>
            </a:r>
            <a:br>
              <a:rPr lang="en-US" sz="1900" dirty="0"/>
            </a:br>
            <a:r>
              <a:rPr lang="en-US" sz="1900" dirty="0"/>
              <a:t>Issues with soil arability – we are killing our soil!</a:t>
            </a:r>
            <a:br>
              <a:rPr lang="en-US" sz="1900" dirty="0"/>
            </a:br>
            <a:r>
              <a:rPr lang="en-US" sz="1900" dirty="0"/>
              <a:t>Issues with killing pollinators – fruits need bees!</a:t>
            </a:r>
            <a:br>
              <a:rPr lang="en-US" sz="1900" dirty="0"/>
            </a:br>
            <a:r>
              <a:rPr lang="en-US" sz="1900" dirty="0"/>
              <a:t>Issues with water ‘dead zones’ – we are polluting our water!</a:t>
            </a:r>
            <a:br>
              <a:rPr lang="en-US" sz="1900" dirty="0"/>
            </a:br>
            <a:r>
              <a:rPr lang="en-US" sz="1900" dirty="0"/>
              <a:t>Issues with corporate concentration of agribusinesses – former war companies are now food chemical companies! </a:t>
            </a:r>
            <a:br>
              <a:rPr lang="en-US" sz="1900" dirty="0"/>
            </a:br>
            <a:r>
              <a:rPr lang="en-US" sz="1900" dirty="0"/>
              <a:t>Issues with health – our food contains toxins!</a:t>
            </a:r>
            <a:br>
              <a:rPr lang="en-US" sz="1900" dirty="0"/>
            </a:br>
            <a:r>
              <a:rPr lang="en-US" sz="1900" dirty="0"/>
              <a:t>Foundations on structural racism, colonialism and patriarchy – glaring systemic issues!</a:t>
            </a:r>
            <a:br>
              <a:rPr lang="en-CA" sz="1900" dirty="0"/>
            </a:br>
            <a:r>
              <a:rPr lang="en-CA" sz="1900" dirty="0"/>
              <a:t>Rising cost of seed and chemicals – we don’t need to buy seeds!</a:t>
            </a:r>
            <a:br>
              <a:rPr lang="en-CA" sz="1900" dirty="0"/>
            </a:br>
            <a:r>
              <a:rPr lang="en-CA" sz="1900" dirty="0"/>
              <a:t>Research funding being directed to GMOs instead of traditional breeding methods – ‘science’ is not only about GMOs!</a:t>
            </a:r>
            <a:br>
              <a:rPr lang="en-CA" sz="1900" dirty="0"/>
            </a:br>
            <a:r>
              <a:rPr lang="en-CA" sz="1900" dirty="0"/>
              <a:t>Pest and weed resistance to </a:t>
            </a:r>
            <a:r>
              <a:rPr lang="en-CA" sz="1900" dirty="0" err="1"/>
              <a:t>Bt</a:t>
            </a:r>
            <a:r>
              <a:rPr lang="en-CA" sz="1900" dirty="0"/>
              <a:t> crops and glyphosate!</a:t>
            </a:r>
            <a:br>
              <a:rPr lang="en-CA" sz="1900" dirty="0"/>
            </a:br>
            <a:br>
              <a:rPr lang="en-CA" dirty="0"/>
            </a:br>
            <a:r>
              <a:rPr lang="en-CA" dirty="0"/>
              <a:t>There are so many more critiques!</a:t>
            </a:r>
            <a:endParaRPr lang="en-US" dirty="0"/>
          </a:p>
        </p:txBody>
      </p:sp>
    </p:spTree>
    <p:extLst>
      <p:ext uri="{BB962C8B-B14F-4D97-AF65-F5344CB8AC3E}">
        <p14:creationId xmlns:p14="http://schemas.microsoft.com/office/powerpoint/2010/main" val="325988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D0BAF4-7B53-4AA3-9E1B-0704D81E1FA3}"/>
              </a:ext>
            </a:extLst>
          </p:cNvPr>
          <p:cNvSpPr>
            <a:spLocks noGrp="1"/>
          </p:cNvSpPr>
          <p:nvPr>
            <p:ph type="title"/>
          </p:nvPr>
        </p:nvSpPr>
        <p:spPr/>
        <p:txBody>
          <a:bodyPr/>
          <a:lstStyle/>
          <a:p>
            <a:r>
              <a:rPr lang="en-US" dirty="0"/>
              <a:t>Problems – Symptoms – Root Causes</a:t>
            </a:r>
            <a:endParaRPr lang="en-CA" dirty="0"/>
          </a:p>
        </p:txBody>
      </p:sp>
      <p:pic>
        <p:nvPicPr>
          <p:cNvPr id="10" name="Content Placeholder 9" descr="A close up of a flower&#10;&#10;Description automatically generated">
            <a:extLst>
              <a:ext uri="{FF2B5EF4-FFF2-40B4-BE49-F238E27FC236}">
                <a16:creationId xmlns:a16="http://schemas.microsoft.com/office/drawing/2014/main" id="{1F8DD1F9-B16F-4C54-A4B9-31D96811EB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928" y="1846263"/>
            <a:ext cx="4088469" cy="4022725"/>
          </a:xfrm>
        </p:spPr>
      </p:pic>
    </p:spTree>
    <p:extLst>
      <p:ext uri="{BB962C8B-B14F-4D97-AF65-F5344CB8AC3E}">
        <p14:creationId xmlns:p14="http://schemas.microsoft.com/office/powerpoint/2010/main" val="648390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D230-0275-4606-ADCB-1511EFE0CC52}"/>
              </a:ext>
            </a:extLst>
          </p:cNvPr>
          <p:cNvSpPr>
            <a:spLocks noGrp="1"/>
          </p:cNvSpPr>
          <p:nvPr>
            <p:ph type="title"/>
          </p:nvPr>
        </p:nvSpPr>
        <p:spPr/>
        <p:txBody>
          <a:bodyPr/>
          <a:lstStyle/>
          <a:p>
            <a:r>
              <a:rPr lang="en-US" dirty="0"/>
              <a:t>Is The Food System Broken?</a:t>
            </a:r>
            <a:endParaRPr lang="en-CA" dirty="0"/>
          </a:p>
        </p:txBody>
      </p:sp>
      <p:sp>
        <p:nvSpPr>
          <p:cNvPr id="3" name="Content Placeholder 2">
            <a:extLst>
              <a:ext uri="{FF2B5EF4-FFF2-40B4-BE49-F238E27FC236}">
                <a16:creationId xmlns:a16="http://schemas.microsoft.com/office/drawing/2014/main" id="{CFF9161F-4C5C-4FA7-9643-CA42C7EB277A}"/>
              </a:ext>
            </a:extLst>
          </p:cNvPr>
          <p:cNvSpPr>
            <a:spLocks noGrp="1"/>
          </p:cNvSpPr>
          <p:nvPr>
            <p:ph idx="1"/>
          </p:nvPr>
        </p:nvSpPr>
        <p:spPr/>
        <p:txBody>
          <a:bodyPr>
            <a:normAutofit/>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endParaRPr lang="en-US" dirty="0"/>
          </a:p>
          <a:p>
            <a:r>
              <a:rPr lang="en-CA" dirty="0"/>
              <a:t>How we produce and consume determines how our society is organized, but how we organize socially and politically can also determine how we produce and consume. The implications of this are profound: our food systems are vessels of unmatched social and economic power and pivotal sites for systemic transformation. </a:t>
            </a:r>
            <a:r>
              <a:rPr lang="en-US" dirty="0"/>
              <a:t>(Holt-Gimenez, 2017, p. 214)</a:t>
            </a:r>
            <a:endParaRPr lang="en-CA" dirty="0"/>
          </a:p>
          <a:p>
            <a:r>
              <a:rPr lang="en-US" sz="1000" dirty="0"/>
              <a:t>Holt-Gimenez, E. (2017) A Foodie’s Guide to Capitalism: Understanding the Political Economy of What We Eat, Monthly Review Press, New York. </a:t>
            </a:r>
            <a:endParaRPr lang="en-CA" sz="1000" dirty="0"/>
          </a:p>
          <a:p>
            <a:endParaRPr lang="en-CA" dirty="0"/>
          </a:p>
        </p:txBody>
      </p:sp>
    </p:spTree>
    <p:extLst>
      <p:ext uri="{BB962C8B-B14F-4D97-AF65-F5344CB8AC3E}">
        <p14:creationId xmlns:p14="http://schemas.microsoft.com/office/powerpoint/2010/main" val="377222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r>
              <a:rPr lang="en-US" sz="3600" dirty="0"/>
              <a:t>Have a great day!</a:t>
            </a:r>
          </a:p>
          <a:p>
            <a:endParaRPr lang="en-US" sz="3600" dirty="0"/>
          </a:p>
          <a:p>
            <a:endParaRPr lang="en-US" sz="3600" dirty="0"/>
          </a:p>
        </p:txBody>
      </p:sp>
    </p:spTree>
    <p:extLst>
      <p:ext uri="{BB962C8B-B14F-4D97-AF65-F5344CB8AC3E}">
        <p14:creationId xmlns:p14="http://schemas.microsoft.com/office/powerpoint/2010/main" val="185641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DDC-939E-4FA0-A46E-48CC586DAC9C}"/>
              </a:ext>
            </a:extLst>
          </p:cNvPr>
          <p:cNvSpPr>
            <a:spLocks noGrp="1"/>
          </p:cNvSpPr>
          <p:nvPr>
            <p:ph type="title"/>
          </p:nvPr>
        </p:nvSpPr>
        <p:spPr/>
        <p:txBody>
          <a:bodyPr>
            <a:normAutofit/>
          </a:bodyPr>
          <a:lstStyle/>
          <a:p>
            <a:r>
              <a:rPr lang="en-US" sz="4200" dirty="0"/>
              <a:t>What does it Mean to Have a Sustainable Diet? </a:t>
            </a:r>
            <a:endParaRPr lang="en-CA" sz="4200" dirty="0"/>
          </a:p>
        </p:txBody>
      </p:sp>
      <p:sp>
        <p:nvSpPr>
          <p:cNvPr id="3" name="Content Placeholder 2">
            <a:extLst>
              <a:ext uri="{FF2B5EF4-FFF2-40B4-BE49-F238E27FC236}">
                <a16:creationId xmlns:a16="http://schemas.microsoft.com/office/drawing/2014/main" id="{B90E602F-9389-42D9-A6B7-23DF8536E4FB}"/>
              </a:ext>
            </a:extLst>
          </p:cNvPr>
          <p:cNvSpPr>
            <a:spLocks noGrp="1"/>
          </p:cNvSpPr>
          <p:nvPr>
            <p:ph idx="1"/>
          </p:nvPr>
        </p:nvSpPr>
        <p:spPr/>
        <p:txBody>
          <a:bodyPr>
            <a:normAutofit lnSpcReduction="10000"/>
          </a:bodyPr>
          <a:lstStyle/>
          <a:p>
            <a:r>
              <a:rPr lang="en-US" dirty="0"/>
              <a:t>The term sustainability has lost meaning because it has been used for corporate/political greenwashing.</a:t>
            </a:r>
          </a:p>
          <a:p>
            <a:r>
              <a:rPr lang="en-US" dirty="0"/>
              <a:t>We need to refocus the conversation on what we are sustaining.</a:t>
            </a:r>
          </a:p>
          <a:p>
            <a:r>
              <a:rPr lang="en-US" dirty="0"/>
              <a:t>Sustainability refers to the perpetuation of </a:t>
            </a:r>
            <a:r>
              <a:rPr lang="en-US" i="1" dirty="0"/>
              <a:t>something</a:t>
            </a:r>
            <a:r>
              <a:rPr lang="en-US" dirty="0"/>
              <a:t>…the </a:t>
            </a:r>
            <a:r>
              <a:rPr lang="en-US" i="1" dirty="0"/>
              <a:t>something</a:t>
            </a:r>
            <a:r>
              <a:rPr lang="en-US" dirty="0"/>
              <a:t> is the important factor!</a:t>
            </a:r>
          </a:p>
          <a:p>
            <a:r>
              <a:rPr lang="en-US" dirty="0"/>
              <a:t>Sustainability is an adjective/modifier (Sumner refers to Shearman 1990)</a:t>
            </a:r>
          </a:p>
          <a:p>
            <a:pPr lvl="1"/>
            <a:r>
              <a:rPr lang="en-US" dirty="0"/>
              <a:t>Sustainability as a modifier points out contradictions (suggests that the status quo is not sustainable)</a:t>
            </a:r>
          </a:p>
          <a:p>
            <a:r>
              <a:rPr lang="en-US" dirty="0"/>
              <a:t>Instead we should ask: </a:t>
            </a:r>
          </a:p>
          <a:p>
            <a:pPr lvl="1"/>
            <a:r>
              <a:rPr lang="en-US" dirty="0"/>
              <a:t>What social, environmental and political conditions does our food practices sustain?</a:t>
            </a:r>
          </a:p>
          <a:p>
            <a:pPr lvl="2"/>
            <a:r>
              <a:rPr lang="en-US" dirty="0"/>
              <a:t>Effects can be positive and/or negative</a:t>
            </a:r>
          </a:p>
          <a:p>
            <a:pPr lvl="2"/>
            <a:r>
              <a:rPr lang="en-US" dirty="0"/>
              <a:t>Intended and/or unintended</a:t>
            </a:r>
          </a:p>
          <a:p>
            <a:pPr lvl="2"/>
            <a:r>
              <a:rPr lang="en-US" dirty="0"/>
              <a:t>We can be aware and/or unaware of these effects</a:t>
            </a:r>
          </a:p>
          <a:p>
            <a:pPr lvl="2"/>
            <a:r>
              <a:rPr lang="en-US" dirty="0"/>
              <a:t>Effects can take place on a macro and/or micro level</a:t>
            </a:r>
          </a:p>
          <a:p>
            <a:endParaRPr lang="en-US" dirty="0"/>
          </a:p>
        </p:txBody>
      </p:sp>
    </p:spTree>
    <p:extLst>
      <p:ext uri="{BB962C8B-B14F-4D97-AF65-F5344CB8AC3E}">
        <p14:creationId xmlns:p14="http://schemas.microsoft.com/office/powerpoint/2010/main" val="312534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4A8A-588B-4D01-AF97-FA2EDF34CDA0}"/>
              </a:ext>
            </a:extLst>
          </p:cNvPr>
          <p:cNvSpPr>
            <a:spLocks noGrp="1"/>
          </p:cNvSpPr>
          <p:nvPr>
            <p:ph type="title"/>
          </p:nvPr>
        </p:nvSpPr>
        <p:spPr/>
        <p:txBody>
          <a:bodyPr>
            <a:normAutofit/>
          </a:bodyPr>
          <a:lstStyle/>
          <a:p>
            <a:r>
              <a:rPr lang="en-US" sz="4200" dirty="0"/>
              <a:t>What does it Mean to Have a Sustainable Diet? </a:t>
            </a:r>
            <a:endParaRPr lang="en-CA" sz="4200" dirty="0"/>
          </a:p>
        </p:txBody>
      </p:sp>
      <p:sp>
        <p:nvSpPr>
          <p:cNvPr id="3" name="Content Placeholder 2">
            <a:extLst>
              <a:ext uri="{FF2B5EF4-FFF2-40B4-BE49-F238E27FC236}">
                <a16:creationId xmlns:a16="http://schemas.microsoft.com/office/drawing/2014/main" id="{4B389C16-B4E2-441D-A9E8-46949DBD1AF6}"/>
              </a:ext>
            </a:extLst>
          </p:cNvPr>
          <p:cNvSpPr>
            <a:spLocks noGrp="1"/>
          </p:cNvSpPr>
          <p:nvPr>
            <p:ph idx="1"/>
          </p:nvPr>
        </p:nvSpPr>
        <p:spPr/>
        <p:txBody>
          <a:bodyPr/>
          <a:lstStyle/>
          <a:p>
            <a:r>
              <a:rPr lang="en-US" dirty="0"/>
              <a:t>Digging deeper, we can ask:</a:t>
            </a:r>
          </a:p>
          <a:p>
            <a:r>
              <a:rPr lang="en-US" dirty="0"/>
              <a:t>Political economic conditions: </a:t>
            </a:r>
          </a:p>
          <a:p>
            <a:pPr lvl="1"/>
            <a:r>
              <a:rPr lang="en-US" dirty="0"/>
              <a:t>What were the labour conditions of the farmers that produced your food? </a:t>
            </a:r>
          </a:p>
          <a:p>
            <a:pPr lvl="1"/>
            <a:r>
              <a:rPr lang="en-US" dirty="0"/>
              <a:t>What social inequalities are expressed via your food consumption? </a:t>
            </a:r>
          </a:p>
          <a:p>
            <a:r>
              <a:rPr lang="en-US" dirty="0"/>
              <a:t>Individual and Social Health</a:t>
            </a:r>
          </a:p>
          <a:p>
            <a:pPr lvl="1"/>
            <a:r>
              <a:rPr lang="en-US" dirty="0"/>
              <a:t>How does your diet contribute to your individual health?</a:t>
            </a:r>
          </a:p>
          <a:p>
            <a:pPr lvl="1"/>
            <a:r>
              <a:rPr lang="en-US" dirty="0"/>
              <a:t>How does your diet impact the health of the community and the world at large?</a:t>
            </a:r>
          </a:p>
          <a:p>
            <a:r>
              <a:rPr lang="en-US" dirty="0"/>
              <a:t>Environmental Health </a:t>
            </a:r>
          </a:p>
          <a:p>
            <a:pPr lvl="1"/>
            <a:r>
              <a:rPr lang="en-US" dirty="0"/>
              <a:t>How does your diet affect biodiversity?</a:t>
            </a:r>
          </a:p>
          <a:p>
            <a:pPr lvl="1"/>
            <a:r>
              <a:rPr lang="en-US" dirty="0"/>
              <a:t>What is the environmental impact of your diet?</a:t>
            </a:r>
            <a:endParaRPr lang="en-CA" dirty="0"/>
          </a:p>
        </p:txBody>
      </p:sp>
    </p:spTree>
    <p:extLst>
      <p:ext uri="{BB962C8B-B14F-4D97-AF65-F5344CB8AC3E}">
        <p14:creationId xmlns:p14="http://schemas.microsoft.com/office/powerpoint/2010/main" val="395063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00E9-DDE0-4FD0-A49F-A2F7825C2215}"/>
              </a:ext>
            </a:extLst>
          </p:cNvPr>
          <p:cNvSpPr>
            <a:spLocks noGrp="1"/>
          </p:cNvSpPr>
          <p:nvPr>
            <p:ph type="title"/>
          </p:nvPr>
        </p:nvSpPr>
        <p:spPr/>
        <p:txBody>
          <a:bodyPr/>
          <a:lstStyle/>
          <a:p>
            <a:r>
              <a:rPr lang="en-US" dirty="0"/>
              <a:t>The Basics</a:t>
            </a:r>
            <a:endParaRPr lang="en-CA" dirty="0"/>
          </a:p>
        </p:txBody>
      </p:sp>
      <p:sp>
        <p:nvSpPr>
          <p:cNvPr id="3" name="Content Placeholder 2">
            <a:extLst>
              <a:ext uri="{FF2B5EF4-FFF2-40B4-BE49-F238E27FC236}">
                <a16:creationId xmlns:a16="http://schemas.microsoft.com/office/drawing/2014/main" id="{65FA3BDA-5F69-4EA9-8CAB-C1D083E0188C}"/>
              </a:ext>
            </a:extLst>
          </p:cNvPr>
          <p:cNvSpPr>
            <a:spLocks noGrp="1"/>
          </p:cNvSpPr>
          <p:nvPr>
            <p:ph idx="1"/>
          </p:nvPr>
        </p:nvSpPr>
        <p:spPr/>
        <p:txBody>
          <a:bodyPr/>
          <a:lstStyle/>
          <a:p>
            <a:r>
              <a:rPr lang="en-US" dirty="0"/>
              <a:t>What is food? </a:t>
            </a:r>
          </a:p>
          <a:p>
            <a:pPr lvl="1"/>
            <a:r>
              <a:rPr lang="en-US" dirty="0"/>
              <a:t>Substance with essential nutrients that sustain life</a:t>
            </a:r>
            <a:endParaRPr lang="en-CA" dirty="0"/>
          </a:p>
          <a:p>
            <a:r>
              <a:rPr lang="en-CA" dirty="0"/>
              <a:t>What is a food system? </a:t>
            </a:r>
          </a:p>
          <a:p>
            <a:pPr lvl="1"/>
            <a:r>
              <a:rPr lang="en-CA" dirty="0"/>
              <a:t>An interdependent web of activities that include production, processing, distribution, consumption, and disposal of food. (Sumner, 2017)</a:t>
            </a:r>
          </a:p>
          <a:p>
            <a:r>
              <a:rPr lang="en-CA" dirty="0"/>
              <a:t>What do we mean by sustainability? </a:t>
            </a:r>
          </a:p>
          <a:p>
            <a:pPr lvl="1"/>
            <a:r>
              <a:rPr lang="en-CA" dirty="0"/>
              <a:t>We will explore this for the remainder of the course!</a:t>
            </a:r>
            <a:endParaRPr lang="en-US" dirty="0"/>
          </a:p>
        </p:txBody>
      </p:sp>
    </p:spTree>
    <p:extLst>
      <p:ext uri="{BB962C8B-B14F-4D97-AF65-F5344CB8AC3E}">
        <p14:creationId xmlns:p14="http://schemas.microsoft.com/office/powerpoint/2010/main" val="36479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4FD3-0B04-4658-B804-CE90D727A270}"/>
              </a:ext>
            </a:extLst>
          </p:cNvPr>
          <p:cNvSpPr>
            <a:spLocks noGrp="1"/>
          </p:cNvSpPr>
          <p:nvPr>
            <p:ph type="title"/>
          </p:nvPr>
        </p:nvSpPr>
        <p:spPr/>
        <p:txBody>
          <a:bodyPr/>
          <a:lstStyle/>
          <a:p>
            <a:r>
              <a:rPr lang="en-US" dirty="0"/>
              <a:t>Food Systems</a:t>
            </a:r>
            <a:endParaRPr lang="en-CA" dirty="0"/>
          </a:p>
        </p:txBody>
      </p:sp>
      <p:sp>
        <p:nvSpPr>
          <p:cNvPr id="4" name="Text Placeholder 3">
            <a:extLst>
              <a:ext uri="{FF2B5EF4-FFF2-40B4-BE49-F238E27FC236}">
                <a16:creationId xmlns:a16="http://schemas.microsoft.com/office/drawing/2014/main" id="{6F33426A-EFCE-4B39-BE0F-65DB5E63A9D0}"/>
              </a:ext>
            </a:extLst>
          </p:cNvPr>
          <p:cNvSpPr>
            <a:spLocks noGrp="1"/>
          </p:cNvSpPr>
          <p:nvPr>
            <p:ph type="body" idx="1"/>
          </p:nvPr>
        </p:nvSpPr>
        <p:spPr>
          <a:xfrm>
            <a:off x="1097439" y="5467366"/>
            <a:ext cx="4937760" cy="736282"/>
          </a:xfrm>
        </p:spPr>
        <p:txBody>
          <a:bodyPr>
            <a:normAutofit fontScale="62500" lnSpcReduction="20000"/>
          </a:bodyPr>
          <a:lstStyle/>
          <a:p>
            <a:r>
              <a:rPr lang="en-CA" b="1" dirty="0"/>
              <a:t>Parsons, Corinna (2018) Connecting food systems for co-benefits: How can food systems combine diet-related health with environmental and economic policy goals? Policy Brief 31, World Health Organization</a:t>
            </a:r>
          </a:p>
        </p:txBody>
      </p:sp>
      <p:pic>
        <p:nvPicPr>
          <p:cNvPr id="8" name="Content Placeholder 7" descr="Diagram&#10;&#10;Description automatically generated">
            <a:extLst>
              <a:ext uri="{FF2B5EF4-FFF2-40B4-BE49-F238E27FC236}">
                <a16:creationId xmlns:a16="http://schemas.microsoft.com/office/drawing/2014/main" id="{6A5692C1-3261-416E-B057-CBD32B389F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89207" y="1904797"/>
            <a:ext cx="4154224" cy="3378200"/>
          </a:xfrm>
        </p:spPr>
      </p:pic>
      <p:sp>
        <p:nvSpPr>
          <p:cNvPr id="5" name="Text Placeholder 4">
            <a:extLst>
              <a:ext uri="{FF2B5EF4-FFF2-40B4-BE49-F238E27FC236}">
                <a16:creationId xmlns:a16="http://schemas.microsoft.com/office/drawing/2014/main" id="{CED71258-67C6-46F7-872D-C8D62A5F6E65}"/>
              </a:ext>
            </a:extLst>
          </p:cNvPr>
          <p:cNvSpPr>
            <a:spLocks noGrp="1"/>
          </p:cNvSpPr>
          <p:nvPr>
            <p:ph type="body" sz="quarter" idx="3"/>
          </p:nvPr>
        </p:nvSpPr>
        <p:spPr>
          <a:xfrm>
            <a:off x="6126480" y="5467366"/>
            <a:ext cx="4937760" cy="736282"/>
          </a:xfrm>
        </p:spPr>
        <p:txBody>
          <a:bodyPr>
            <a:normAutofit fontScale="62500" lnSpcReduction="20000"/>
          </a:bodyPr>
          <a:lstStyle/>
          <a:p>
            <a:r>
              <a:rPr lang="en-CA" b="1" dirty="0"/>
              <a:t>Nourished Food System (nourishedlife.org)</a:t>
            </a:r>
            <a:endParaRPr lang="en-CA" dirty="0"/>
          </a:p>
          <a:p>
            <a:endParaRPr lang="en-CA" dirty="0"/>
          </a:p>
        </p:txBody>
      </p:sp>
      <p:pic>
        <p:nvPicPr>
          <p:cNvPr id="10" name="Content Placeholder 9" descr="Diagram&#10;&#10;Description automatically generated">
            <a:extLst>
              <a:ext uri="{FF2B5EF4-FFF2-40B4-BE49-F238E27FC236}">
                <a16:creationId xmlns:a16="http://schemas.microsoft.com/office/drawing/2014/main" id="{F35EE939-81AF-4222-AC9D-1DACD02AE80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09269" y="1913263"/>
            <a:ext cx="3572181" cy="3378200"/>
          </a:xfrm>
        </p:spPr>
      </p:pic>
    </p:spTree>
    <p:extLst>
      <p:ext uri="{BB962C8B-B14F-4D97-AF65-F5344CB8AC3E}">
        <p14:creationId xmlns:p14="http://schemas.microsoft.com/office/powerpoint/2010/main" val="280123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descr="Diagram&#10;&#10;Description automatically generated">
            <a:extLst>
              <a:ext uri="{FF2B5EF4-FFF2-40B4-BE49-F238E27FC236}">
                <a16:creationId xmlns:a16="http://schemas.microsoft.com/office/drawing/2014/main" id="{F8F26335-A580-4835-8C07-284111D1C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17" y="558165"/>
            <a:ext cx="6073220" cy="5739194"/>
          </a:xfrm>
          <a:prstGeom prst="rect">
            <a:avLst/>
          </a:prstGeom>
        </p:spPr>
      </p:pic>
    </p:spTree>
    <p:extLst>
      <p:ext uri="{BB962C8B-B14F-4D97-AF65-F5344CB8AC3E}">
        <p14:creationId xmlns:p14="http://schemas.microsoft.com/office/powerpoint/2010/main" val="302051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80D2887D-4DA1-4041-B1DF-91CAAD280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183" y="643467"/>
            <a:ext cx="6733633" cy="5050225"/>
          </a:xfrm>
          <a:prstGeom prst="rect">
            <a:avLst/>
          </a:prstGeom>
        </p:spPr>
      </p:pic>
    </p:spTree>
    <p:extLst>
      <p:ext uri="{BB962C8B-B14F-4D97-AF65-F5344CB8AC3E}">
        <p14:creationId xmlns:p14="http://schemas.microsoft.com/office/powerpoint/2010/main" val="25957938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84</TotalTime>
  <Words>1455</Words>
  <Application>Microsoft Macintosh PowerPoint</Application>
  <PresentationFormat>Widescreen</PresentationFormat>
  <Paragraphs>164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Avenir Black</vt:lpstr>
      <vt:lpstr>Avenir Next</vt:lpstr>
      <vt:lpstr>Calibri</vt:lpstr>
      <vt:lpstr>Calibri Light</vt:lpstr>
      <vt:lpstr>Helvetica</vt:lpstr>
      <vt:lpstr>Retrospect</vt:lpstr>
      <vt:lpstr>Food and Sustainability</vt:lpstr>
      <vt:lpstr>What does it Mean to Have a Sustainable Diet? </vt:lpstr>
      <vt:lpstr>What does it Mean to Have a Sustainable Diet? </vt:lpstr>
      <vt:lpstr>What does it Mean to Have a Sustainable Diet? </vt:lpstr>
      <vt:lpstr>The Basics</vt:lpstr>
      <vt:lpstr>Prioritize the Biosphere and Social Relations Over the Market</vt:lpstr>
      <vt:lpstr>Food Systems</vt:lpstr>
      <vt:lpstr>PowerPoint Presentation</vt:lpstr>
      <vt:lpstr>PowerPoint Presentation</vt:lpstr>
      <vt:lpstr>PowerPoint Presentation</vt:lpstr>
      <vt:lpstr>PowerPoint Presentation</vt:lpstr>
      <vt:lpstr>PowerPoint Presentation</vt:lpstr>
      <vt:lpstr>PowerPoint Presentation</vt:lpstr>
      <vt:lpstr>Gibson Graham – Take back the Economy Gibson-Graham, J.K., Cameron, J., Healy, S. (2013) Take Back the Economy: An Ethical Guide for Transforming Communities, University of Minnesota Press </vt:lpstr>
      <vt:lpstr>Different Kinds of Value</vt:lpstr>
      <vt:lpstr>PowerPoint Presentation</vt:lpstr>
      <vt:lpstr>PowerPoint Presentation</vt:lpstr>
      <vt:lpstr>Conceptualizing Sustainable Food Systems (Sumner, 2017)</vt:lpstr>
      <vt:lpstr>PowerPoint Presentation</vt:lpstr>
      <vt:lpstr>Who Benefits from Our Food System Economically?  Qualman, D. (2011) Advancing Agriculture by Destroying Farms? The State of Agriculture in Canada, pp. 20 – 42. In, Wittman, H., Desmarais, A. A., &amp; Wiebe, N. (2011) Food Sovereignty in Canada: Creating Just and Sustainable Food Systems, Fernwood Publishing</vt:lpstr>
      <vt:lpstr>Only A Few Large Corporations Own Most of the Agrochemical Market https://cban.ca/gmos/issues/corporate-control/</vt:lpstr>
      <vt:lpstr>Companies of War, Destruction and Death</vt:lpstr>
      <vt:lpstr>Issues With Our Current Food System</vt:lpstr>
      <vt:lpstr>Problems – Symptoms – Root Causes</vt:lpstr>
      <vt:lpstr>Is The Food System Broken?</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Sustainability</dc:title>
  <dc:creator>Erik Chevrier</dc:creator>
  <cp:lastModifiedBy>Erik Chevrier</cp:lastModifiedBy>
  <cp:revision>7</cp:revision>
  <dcterms:created xsi:type="dcterms:W3CDTF">2020-07-06T05:19:34Z</dcterms:created>
  <dcterms:modified xsi:type="dcterms:W3CDTF">2022-01-13T18:33:02Z</dcterms:modified>
</cp:coreProperties>
</file>