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2" r:id="rId3"/>
    <p:sldId id="283" r:id="rId4"/>
    <p:sldId id="285" r:id="rId5"/>
    <p:sldId id="313" r:id="rId6"/>
    <p:sldId id="315" r:id="rId7"/>
    <p:sldId id="278" r:id="rId8"/>
    <p:sldId id="287" r:id="rId9"/>
    <p:sldId id="292" r:id="rId10"/>
    <p:sldId id="284" r:id="rId11"/>
    <p:sldId id="295" r:id="rId12"/>
    <p:sldId id="309" r:id="rId13"/>
    <p:sldId id="310" r:id="rId14"/>
    <p:sldId id="31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85" autoAdjust="0"/>
    <p:restoredTop sz="94660"/>
  </p:normalViewPr>
  <p:slideViewPr>
    <p:cSldViewPr snapToGrid="0">
      <p:cViewPr varScale="1">
        <p:scale>
          <a:sx n="107" d="100"/>
          <a:sy n="107" d="100"/>
        </p:scale>
        <p:origin x="200"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2022-01-17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2022-01-17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2022-01-17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2022-01-17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2022-01-17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2022-01-17</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2022-01-17</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2022-01-17</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2022-01-17</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xiconoffood.com/definition/definition-food-cultu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G5N6uLm2oA8" TargetMode="External"/><Relationship Id="rId2" Type="http://schemas.openxmlformats.org/officeDocument/2006/relationships/hyperlink" Target="https://www.youtube.com/watch?v=tIk0cwFLYl4" TargetMode="External"/><Relationship Id="rId1" Type="http://schemas.openxmlformats.org/officeDocument/2006/relationships/slideLayout" Target="../slideLayouts/slideLayout2.xml"/><Relationship Id="rId5" Type="http://schemas.openxmlformats.org/officeDocument/2006/relationships/hyperlink" Target="https://www.youtube.com/watch?v=ySRf8m3plrM" TargetMode="External"/><Relationship Id="rId4" Type="http://schemas.openxmlformats.org/officeDocument/2006/relationships/hyperlink" Target="https://www.youtube.com/watch?v=BRI-A3vakVg&amp;index=10&amp;list=PLJ030_6aiBzd_brPqXo7hwcue2f--h8a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fontScale="85000" lnSpcReduction="20000"/>
          </a:bodyPr>
          <a:lstStyle/>
          <a:p>
            <a:r>
              <a:rPr lang="en-CA" dirty="0"/>
              <a:t>Introduction to Food and Culture</a:t>
            </a:r>
          </a:p>
          <a:p>
            <a:r>
              <a:rPr lang="en-CA" dirty="0"/>
              <a:t>January 17, 2022</a:t>
            </a:r>
          </a:p>
          <a:p>
            <a:r>
              <a:rPr lang="en-CA" dirty="0" err="1"/>
              <a:t>www.erikchevrier.ca</a:t>
            </a:r>
            <a:endParaRPr lang="en-CA" dirty="0"/>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General Framework</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43627" y="1846263"/>
            <a:ext cx="4845383" cy="4022725"/>
          </a:xfrm>
        </p:spPr>
      </p:pic>
      <p:sp>
        <p:nvSpPr>
          <p:cNvPr id="5" name="Content Placeholder 4"/>
          <p:cNvSpPr>
            <a:spLocks noGrp="1"/>
          </p:cNvSpPr>
          <p:nvPr>
            <p:ph sz="half" idx="2"/>
          </p:nvPr>
        </p:nvSpPr>
        <p:spPr/>
        <p:txBody>
          <a:bodyPr/>
          <a:lstStyle/>
          <a:p>
            <a:r>
              <a:rPr lang="en-US" altLang="en-US" sz="5400" dirty="0"/>
              <a:t>Richard Johnson</a:t>
            </a:r>
            <a:br>
              <a:rPr lang="en-US" altLang="en-US" dirty="0"/>
            </a:br>
            <a:r>
              <a:rPr lang="en-US" altLang="en-US" dirty="0"/>
              <a:t>What is Cultural Studies Anyways, Social Text, (1986-87)</a:t>
            </a:r>
            <a:endParaRPr lang="en-CA" dirty="0"/>
          </a:p>
        </p:txBody>
      </p:sp>
    </p:spTree>
    <p:extLst>
      <p:ext uri="{BB962C8B-B14F-4D97-AF65-F5344CB8AC3E}">
        <p14:creationId xmlns:p14="http://schemas.microsoft.com/office/powerpoint/2010/main" val="2596999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Critical Multidimensional Model</a:t>
            </a:r>
          </a:p>
        </p:txBody>
      </p:sp>
      <p:pic>
        <p:nvPicPr>
          <p:cNvPr id="5" name="Content Placeholder 4"/>
          <p:cNvPicPr>
            <a:picLocks noGrp="1" noChangeAspect="1"/>
          </p:cNvPicPr>
          <p:nvPr>
            <p:ph sz="half" idx="1"/>
          </p:nvPr>
        </p:nvPicPr>
        <p:blipFill>
          <a:blip r:embed="rId2"/>
          <a:stretch>
            <a:fillRect/>
          </a:stretch>
        </p:blipFill>
        <p:spPr>
          <a:xfrm>
            <a:off x="1096963" y="2039317"/>
            <a:ext cx="4938712" cy="3636617"/>
          </a:xfrm>
          <a:prstGeom prst="rect">
            <a:avLst/>
          </a:prstGeom>
        </p:spPr>
      </p:pic>
      <p:sp>
        <p:nvSpPr>
          <p:cNvPr id="4" name="Content Placeholder 3"/>
          <p:cNvSpPr>
            <a:spLocks noGrp="1"/>
          </p:cNvSpPr>
          <p:nvPr>
            <p:ph sz="half" idx="2"/>
          </p:nvPr>
        </p:nvSpPr>
        <p:spPr/>
        <p:txBody>
          <a:bodyPr/>
          <a:lstStyle/>
          <a:p>
            <a:r>
              <a:rPr lang="en-US" dirty="0"/>
              <a:t>Paul Nesbitt-Larking. </a:t>
            </a:r>
            <a:r>
              <a:rPr lang="en-US" i="1" dirty="0"/>
              <a:t>Politics, Society and the Media</a:t>
            </a:r>
            <a:r>
              <a:rPr lang="en-US" dirty="0"/>
              <a:t> (2</a:t>
            </a:r>
            <a:r>
              <a:rPr lang="en-US" baseline="30000" dirty="0"/>
              <a:t>nd</a:t>
            </a:r>
            <a:r>
              <a:rPr lang="en-US" dirty="0"/>
              <a:t> Edition). Broadview Press. 2009.</a:t>
            </a:r>
            <a:endParaRPr lang="en-CA" dirty="0"/>
          </a:p>
        </p:txBody>
      </p:sp>
    </p:spTree>
    <p:extLst>
      <p:ext uri="{BB962C8B-B14F-4D97-AF65-F5344CB8AC3E}">
        <p14:creationId xmlns:p14="http://schemas.microsoft.com/office/powerpoint/2010/main" val="3463939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Analyze a brand of Breakfast Cereals Through One of These Models</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43627" y="1846263"/>
            <a:ext cx="4845383" cy="4022725"/>
          </a:xfrm>
        </p:spPr>
      </p:pic>
      <p:pic>
        <p:nvPicPr>
          <p:cNvPr id="6" name="Content Placeholder 4"/>
          <p:cNvPicPr>
            <a:picLocks noChangeAspect="1"/>
          </p:cNvPicPr>
          <p:nvPr/>
        </p:nvPicPr>
        <p:blipFill>
          <a:blip r:embed="rId3"/>
          <a:stretch>
            <a:fillRect/>
          </a:stretch>
        </p:blipFill>
        <p:spPr>
          <a:xfrm>
            <a:off x="6216968" y="2039316"/>
            <a:ext cx="4938712" cy="3636617"/>
          </a:xfrm>
          <a:prstGeom prst="rect">
            <a:avLst/>
          </a:prstGeom>
        </p:spPr>
      </p:pic>
    </p:spTree>
    <p:extLst>
      <p:ext uri="{BB962C8B-B14F-4D97-AF65-F5344CB8AC3E}">
        <p14:creationId xmlns:p14="http://schemas.microsoft.com/office/powerpoint/2010/main" val="427661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A49B9-AD96-4392-902E-597BC3DBC59D}"/>
              </a:ext>
            </a:extLst>
          </p:cNvPr>
          <p:cNvSpPr>
            <a:spLocks noGrp="1"/>
          </p:cNvSpPr>
          <p:nvPr>
            <p:ph type="title"/>
          </p:nvPr>
        </p:nvSpPr>
        <p:spPr/>
        <p:txBody>
          <a:bodyPr/>
          <a:lstStyle/>
          <a:p>
            <a:r>
              <a:rPr lang="en-US" dirty="0"/>
              <a:t>Please Think About and Answer the Following Questions</a:t>
            </a:r>
          </a:p>
        </p:txBody>
      </p:sp>
      <p:sp>
        <p:nvSpPr>
          <p:cNvPr id="3" name="Content Placeholder 2">
            <a:extLst>
              <a:ext uri="{FF2B5EF4-FFF2-40B4-BE49-F238E27FC236}">
                <a16:creationId xmlns:a16="http://schemas.microsoft.com/office/drawing/2014/main" id="{B546154B-EC75-4B73-ACD8-D502C8D64D55}"/>
              </a:ext>
            </a:extLst>
          </p:cNvPr>
          <p:cNvSpPr>
            <a:spLocks noGrp="1"/>
          </p:cNvSpPr>
          <p:nvPr>
            <p:ph idx="1"/>
          </p:nvPr>
        </p:nvSpPr>
        <p:spPr/>
        <p:txBody>
          <a:bodyPr/>
          <a:lstStyle/>
          <a:p>
            <a:r>
              <a:rPr lang="en-US" dirty="0"/>
              <a:t>How does culture influence eating practices? More concretely, what kinds of food culture promotes healthy, environmentally friendly choices? What kinds of food culture undermine these choices? </a:t>
            </a:r>
          </a:p>
          <a:p>
            <a:r>
              <a:rPr lang="en-US" dirty="0"/>
              <a:t>When (and how frequently) do food choices involve conscious awareness and how many choices are more automatic?</a:t>
            </a:r>
          </a:p>
          <a:p>
            <a:r>
              <a:rPr lang="en-US" dirty="0"/>
              <a:t>What factors motivate consumers to consume sustainable foods produced with fair labour practices (e.g. fair-trade chocolate)? </a:t>
            </a:r>
          </a:p>
        </p:txBody>
      </p:sp>
    </p:spTree>
    <p:extLst>
      <p:ext uri="{BB962C8B-B14F-4D97-AF65-F5344CB8AC3E}">
        <p14:creationId xmlns:p14="http://schemas.microsoft.com/office/powerpoint/2010/main" val="2363515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CD4C-72D7-0F4D-B1C9-AFAC0C6D93B0}"/>
              </a:ext>
            </a:extLst>
          </p:cNvPr>
          <p:cNvSpPr>
            <a:spLocks noGrp="1"/>
          </p:cNvSpPr>
          <p:nvPr>
            <p:ph type="title"/>
          </p:nvPr>
        </p:nvSpPr>
        <p:spPr/>
        <p:txBody>
          <a:bodyPr/>
          <a:lstStyle/>
          <a:p>
            <a:r>
              <a:rPr lang="en-US" dirty="0"/>
              <a:t>Thanks!</a:t>
            </a:r>
          </a:p>
        </p:txBody>
      </p:sp>
      <p:sp>
        <p:nvSpPr>
          <p:cNvPr id="3" name="Content Placeholder 2">
            <a:extLst>
              <a:ext uri="{FF2B5EF4-FFF2-40B4-BE49-F238E27FC236}">
                <a16:creationId xmlns:a16="http://schemas.microsoft.com/office/drawing/2014/main" id="{8E9A8524-9ACB-9647-9983-6EB42C3EAE7E}"/>
              </a:ext>
            </a:extLst>
          </p:cNvPr>
          <p:cNvSpPr>
            <a:spLocks noGrp="1"/>
          </p:cNvSpPr>
          <p:nvPr>
            <p:ph idx="1"/>
          </p:nvPr>
        </p:nvSpPr>
        <p:spPr/>
        <p:txBody>
          <a:bodyPr>
            <a:normAutofit/>
          </a:bodyPr>
          <a:lstStyle/>
          <a:p>
            <a:r>
              <a:rPr lang="en-US" sz="2500" dirty="0"/>
              <a:t>Have a great week! Don’t forget to keep your plant healthy!</a:t>
            </a:r>
          </a:p>
        </p:txBody>
      </p:sp>
    </p:spTree>
    <p:extLst>
      <p:ext uri="{BB962C8B-B14F-4D97-AF65-F5344CB8AC3E}">
        <p14:creationId xmlns:p14="http://schemas.microsoft.com/office/powerpoint/2010/main" val="2708244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E43D9-0BFA-4B54-B897-B6A947300A77}"/>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0CF6648-C8C7-4850-85B4-DA8A2407027D}"/>
              </a:ext>
            </a:extLst>
          </p:cNvPr>
          <p:cNvSpPr>
            <a:spLocks noGrp="1"/>
          </p:cNvSpPr>
          <p:nvPr>
            <p:ph idx="1"/>
          </p:nvPr>
        </p:nvSpPr>
        <p:spPr/>
        <p:txBody>
          <a:bodyPr/>
          <a:lstStyle/>
          <a:p>
            <a:r>
              <a:rPr lang="en-US" dirty="0"/>
              <a:t>What is food? </a:t>
            </a:r>
          </a:p>
          <a:p>
            <a:r>
              <a:rPr lang="en-US" dirty="0"/>
              <a:t>What is culture?</a:t>
            </a:r>
          </a:p>
          <a:p>
            <a:r>
              <a:rPr lang="en-US" dirty="0"/>
              <a:t>What is the link between food and culture? </a:t>
            </a:r>
          </a:p>
          <a:p>
            <a:endParaRPr lang="en-US" dirty="0"/>
          </a:p>
        </p:txBody>
      </p:sp>
    </p:spTree>
    <p:extLst>
      <p:ext uri="{BB962C8B-B14F-4D97-AF65-F5344CB8AC3E}">
        <p14:creationId xmlns:p14="http://schemas.microsoft.com/office/powerpoint/2010/main" val="242361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Culture? </a:t>
            </a:r>
          </a:p>
        </p:txBody>
      </p:sp>
      <p:sp>
        <p:nvSpPr>
          <p:cNvPr id="3" name="Content Placeholder 2"/>
          <p:cNvSpPr>
            <a:spLocks noGrp="1"/>
          </p:cNvSpPr>
          <p:nvPr>
            <p:ph idx="1"/>
          </p:nvPr>
        </p:nvSpPr>
        <p:spPr/>
        <p:txBody>
          <a:bodyPr>
            <a:normAutofit fontScale="92500" lnSpcReduction="10000"/>
          </a:bodyPr>
          <a:lstStyle/>
          <a:p>
            <a:r>
              <a:rPr lang="en-CA" dirty="0"/>
              <a:t>Raymond Williams </a:t>
            </a:r>
          </a:p>
          <a:p>
            <a:pPr lvl="1"/>
            <a:r>
              <a:rPr lang="en-CA" dirty="0"/>
              <a:t>A general process of intellectual, spiritual and aesthetic development.</a:t>
            </a:r>
          </a:p>
          <a:p>
            <a:pPr lvl="1"/>
            <a:r>
              <a:rPr lang="en-CA" dirty="0"/>
              <a:t>A particular way of life, whether of a people, period or group. </a:t>
            </a:r>
          </a:p>
          <a:p>
            <a:pPr lvl="1"/>
            <a:r>
              <a:rPr lang="en-CA" dirty="0"/>
              <a:t>The works and practices of intellectual and especially artistic activity. </a:t>
            </a:r>
            <a:endParaRPr lang="en-US" dirty="0"/>
          </a:p>
          <a:p>
            <a:r>
              <a:rPr lang="en-US" dirty="0"/>
              <a:t>Nesbitt-Larking</a:t>
            </a:r>
          </a:p>
          <a:p>
            <a:pPr lvl="1"/>
            <a:r>
              <a:rPr lang="en-US" dirty="0"/>
              <a:t>The general process of intellectual, spiritual, and artistic development of a people.</a:t>
            </a:r>
          </a:p>
          <a:p>
            <a:pPr lvl="1"/>
            <a:r>
              <a:rPr lang="en-US" dirty="0"/>
              <a:t>The entire way of life of a people, in terms of those practices and facts through which they express their meaning. </a:t>
            </a:r>
          </a:p>
          <a:p>
            <a:pPr lvl="1"/>
            <a:r>
              <a:rPr lang="en-US" dirty="0"/>
              <a:t>High culture – the works and practices of intellectual artistic activity</a:t>
            </a:r>
          </a:p>
          <a:p>
            <a:pPr lvl="1"/>
            <a:r>
              <a:rPr lang="en-US" dirty="0"/>
              <a:t>Culture is the way of life of a people, in particular their evolving ideas, beliefs, and values as they are understood, communicated and represented. </a:t>
            </a:r>
          </a:p>
          <a:p>
            <a:r>
              <a:rPr lang="en-US" dirty="0"/>
              <a:t>Bennett </a:t>
            </a:r>
          </a:p>
          <a:p>
            <a:pPr lvl="1"/>
            <a:r>
              <a:rPr lang="en-US" dirty="0"/>
              <a:t>Culture consists of all those practices (or activities) that signify; that is, which produce and communicate meaning by the manipulation of signs in socially shared and conventionalized ways.</a:t>
            </a:r>
          </a:p>
        </p:txBody>
      </p:sp>
    </p:spTree>
    <p:extLst>
      <p:ext uri="{BB962C8B-B14F-4D97-AF65-F5344CB8AC3E}">
        <p14:creationId xmlns:p14="http://schemas.microsoft.com/office/powerpoint/2010/main" val="282121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is Food Culture?</a:t>
            </a:r>
          </a:p>
        </p:txBody>
      </p:sp>
      <p:sp>
        <p:nvSpPr>
          <p:cNvPr id="6" name="Content Placeholder 5"/>
          <p:cNvSpPr>
            <a:spLocks noGrp="1"/>
          </p:cNvSpPr>
          <p:nvPr>
            <p:ph idx="1"/>
          </p:nvPr>
        </p:nvSpPr>
        <p:spPr/>
        <p:txBody>
          <a:bodyPr/>
          <a:lstStyle/>
          <a:p>
            <a:r>
              <a:rPr lang="en-CA" dirty="0"/>
              <a:t>Food culture refers to the practices, attitudes, and beliefs as well as the networks and institutions surrounding the production, distribution, and consumption of food. </a:t>
            </a:r>
          </a:p>
          <a:p>
            <a:r>
              <a:rPr lang="en-CA" dirty="0"/>
              <a:t>It encompasses the concepts of foodways, cuisine, and food system and includes the fundamental understandings a group has about food, historical and current conditions shaping that group’s relationship to food, and the ways in which the group uses food to express identity, community, values, status, power, artistry and creativity. It also includes a groups’ definitions of what items can be food, what is tasty, healthy, and socially appropriate for specific subgroups or individuals and when, how, why, and with whom those items can or should be consumed.</a:t>
            </a:r>
          </a:p>
          <a:p>
            <a:endParaRPr lang="en-CA" dirty="0"/>
          </a:p>
          <a:p>
            <a:r>
              <a:rPr lang="en-CA" dirty="0">
                <a:hlinkClick r:id="rId2"/>
              </a:rPr>
              <a:t>Source Dr. Long</a:t>
            </a:r>
            <a:endParaRPr lang="en-US" dirty="0"/>
          </a:p>
        </p:txBody>
      </p:sp>
    </p:spTree>
    <p:extLst>
      <p:ext uri="{BB962C8B-B14F-4D97-AF65-F5344CB8AC3E}">
        <p14:creationId xmlns:p14="http://schemas.microsoft.com/office/powerpoint/2010/main" val="3819415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078DC-5638-4174-9CC8-3B4FE74A3E8D}"/>
              </a:ext>
            </a:extLst>
          </p:cNvPr>
          <p:cNvSpPr>
            <a:spLocks noGrp="1"/>
          </p:cNvSpPr>
          <p:nvPr>
            <p:ph type="title"/>
          </p:nvPr>
        </p:nvSpPr>
        <p:spPr/>
        <p:txBody>
          <a:bodyPr>
            <a:normAutofit/>
          </a:bodyPr>
          <a:lstStyle/>
          <a:p>
            <a:r>
              <a:rPr lang="en-US" dirty="0"/>
              <a:t>You Are What You Eat </a:t>
            </a:r>
            <a:br>
              <a:rPr lang="en-US" dirty="0"/>
            </a:br>
            <a:r>
              <a:rPr lang="en-US" sz="1100" dirty="0"/>
              <a:t>(Johnston, J., &amp; </a:t>
            </a:r>
            <a:r>
              <a:rPr lang="en-US" sz="1100" dirty="0" err="1"/>
              <a:t>Cappeliez</a:t>
            </a:r>
            <a:r>
              <a:rPr lang="en-US" sz="1100" dirty="0"/>
              <a:t>, S. (2012) You Are What You Eat: Enjoying (and Transforming) Food Culture. In Critical Perspectives in Food Studies Second Ed. (2012), </a:t>
            </a:r>
            <a:r>
              <a:rPr lang="en-US" sz="1100" dirty="0" err="1"/>
              <a:t>Koc</a:t>
            </a:r>
            <a:r>
              <a:rPr lang="en-US" sz="1100" dirty="0"/>
              <a:t>, M., Sumner, J., </a:t>
            </a:r>
            <a:r>
              <a:rPr lang="en-US" sz="1100" dirty="0" err="1"/>
              <a:t>Winson</a:t>
            </a:r>
            <a:r>
              <a:rPr lang="en-US" sz="1100" dirty="0"/>
              <a:t>, A. Oxford University Press. </a:t>
            </a:r>
          </a:p>
        </p:txBody>
      </p:sp>
      <p:sp>
        <p:nvSpPr>
          <p:cNvPr id="3" name="Content Placeholder 2">
            <a:extLst>
              <a:ext uri="{FF2B5EF4-FFF2-40B4-BE49-F238E27FC236}">
                <a16:creationId xmlns:a16="http://schemas.microsoft.com/office/drawing/2014/main" id="{09066590-490D-4244-93BE-A1461BBED793}"/>
              </a:ext>
            </a:extLst>
          </p:cNvPr>
          <p:cNvSpPr>
            <a:spLocks noGrp="1"/>
          </p:cNvSpPr>
          <p:nvPr>
            <p:ph idx="1"/>
          </p:nvPr>
        </p:nvSpPr>
        <p:spPr/>
        <p:txBody>
          <a:bodyPr>
            <a:normAutofit fontScale="92500" lnSpcReduction="20000"/>
          </a:bodyPr>
          <a:lstStyle/>
          <a:p>
            <a:r>
              <a:rPr lang="en-US" b="1" dirty="0"/>
              <a:t>Spillman </a:t>
            </a:r>
          </a:p>
          <a:p>
            <a:r>
              <a:rPr lang="en-US" dirty="0"/>
              <a:t>Human process of meaning-making generating artifacts, categories, norms, values, practices, rituals, symbols, worldviews, ideas, ideologies, and discourses. </a:t>
            </a:r>
          </a:p>
          <a:p>
            <a:pPr lvl="1">
              <a:buFontTx/>
              <a:buChar char="-"/>
            </a:pPr>
            <a:r>
              <a:rPr lang="en-US" dirty="0"/>
              <a:t>institutions</a:t>
            </a:r>
          </a:p>
          <a:p>
            <a:pPr lvl="1">
              <a:buFontTx/>
              <a:buChar char="-"/>
            </a:pPr>
            <a:r>
              <a:rPr lang="en-US" dirty="0"/>
              <a:t>specific or defined group</a:t>
            </a:r>
          </a:p>
          <a:p>
            <a:pPr lvl="1">
              <a:buFontTx/>
              <a:buChar char="-"/>
            </a:pPr>
            <a:r>
              <a:rPr lang="en-US" dirty="0"/>
              <a:t>part of everyday interactions</a:t>
            </a:r>
          </a:p>
          <a:p>
            <a:pPr lvl="1">
              <a:buFontTx/>
              <a:buChar char="-"/>
            </a:pPr>
            <a:r>
              <a:rPr lang="en-US" dirty="0"/>
              <a:t>how social interactions convey meaning and how meaning is interpreted.</a:t>
            </a:r>
          </a:p>
          <a:p>
            <a:r>
              <a:rPr lang="en-US" b="1" dirty="0"/>
              <a:t>Anne </a:t>
            </a:r>
            <a:r>
              <a:rPr lang="en-US" b="1" dirty="0" err="1"/>
              <a:t>Swidler</a:t>
            </a:r>
            <a:r>
              <a:rPr lang="en-US" b="1" dirty="0"/>
              <a:t> </a:t>
            </a:r>
          </a:p>
          <a:p>
            <a:pPr lvl="1"/>
            <a:r>
              <a:rPr lang="en-US" dirty="0"/>
              <a:t>Culture is toolkit or repertories</a:t>
            </a:r>
          </a:p>
          <a:p>
            <a:pPr lvl="1"/>
            <a:r>
              <a:rPr lang="en-US" dirty="0"/>
              <a:t>A realistic cultural theory should lead us to understand that people are not passive ‘cultural dopes’ but rather active, sometimes skilled users of culture whom we actually observe</a:t>
            </a:r>
          </a:p>
          <a:p>
            <a:pPr lvl="1"/>
            <a:r>
              <a:rPr lang="en-US" dirty="0"/>
              <a:t>Culture should be viewed as a collection of culturally defined elements</a:t>
            </a:r>
          </a:p>
          <a:p>
            <a:pPr lvl="1"/>
            <a:r>
              <a:rPr lang="en-US" dirty="0"/>
              <a:t>From a reparatory, individuals can pick elements that sustain habitual behaviors or select tools to explore new ways of acting in the world</a:t>
            </a:r>
          </a:p>
          <a:p>
            <a:pPr lvl="1"/>
            <a:r>
              <a:rPr lang="en-US" dirty="0"/>
              <a:t>People have agency but are also led by cultural norms</a:t>
            </a:r>
          </a:p>
          <a:p>
            <a:endParaRPr lang="en-US" dirty="0"/>
          </a:p>
        </p:txBody>
      </p:sp>
    </p:spTree>
    <p:extLst>
      <p:ext uri="{BB962C8B-B14F-4D97-AF65-F5344CB8AC3E}">
        <p14:creationId xmlns:p14="http://schemas.microsoft.com/office/powerpoint/2010/main" val="3439192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C1BEE-0F59-DF4F-AB2A-ADF552D86CFB}"/>
              </a:ext>
            </a:extLst>
          </p:cNvPr>
          <p:cNvSpPr>
            <a:spLocks noGrp="1"/>
          </p:cNvSpPr>
          <p:nvPr>
            <p:ph type="title"/>
          </p:nvPr>
        </p:nvSpPr>
        <p:spPr/>
        <p:txBody>
          <a:bodyPr/>
          <a:lstStyle/>
          <a:p>
            <a:r>
              <a:rPr lang="en-US" dirty="0"/>
              <a:t>Food and Culture a Reader</a:t>
            </a:r>
          </a:p>
        </p:txBody>
      </p:sp>
      <p:sp>
        <p:nvSpPr>
          <p:cNvPr id="3" name="Content Placeholder 2">
            <a:extLst>
              <a:ext uri="{FF2B5EF4-FFF2-40B4-BE49-F238E27FC236}">
                <a16:creationId xmlns:a16="http://schemas.microsoft.com/office/drawing/2014/main" id="{A43CBD1A-3DF0-C749-8085-9B0CC3A64569}"/>
              </a:ext>
            </a:extLst>
          </p:cNvPr>
          <p:cNvSpPr>
            <a:spLocks noGrp="1"/>
          </p:cNvSpPr>
          <p:nvPr>
            <p:ph idx="1"/>
          </p:nvPr>
        </p:nvSpPr>
        <p:spPr/>
        <p:txBody>
          <a:bodyPr/>
          <a:lstStyle/>
          <a:p>
            <a:r>
              <a:rPr lang="en-US" dirty="0"/>
              <a:t>Meaning and practice</a:t>
            </a:r>
          </a:p>
          <a:p>
            <a:r>
              <a:rPr lang="en-US" dirty="0"/>
              <a:t>Food and Identity</a:t>
            </a:r>
          </a:p>
          <a:p>
            <a:r>
              <a:rPr lang="en-US" dirty="0"/>
              <a:t>Global and Local Food Production</a:t>
            </a:r>
          </a:p>
          <a:p>
            <a:r>
              <a:rPr lang="en-US" dirty="0"/>
              <a:t>Food Politics</a:t>
            </a:r>
          </a:p>
          <a:p>
            <a:endParaRPr lang="en-US" dirty="0"/>
          </a:p>
        </p:txBody>
      </p:sp>
    </p:spTree>
    <p:extLst>
      <p:ext uri="{BB962C8B-B14F-4D97-AF65-F5344CB8AC3E}">
        <p14:creationId xmlns:p14="http://schemas.microsoft.com/office/powerpoint/2010/main" val="1483718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237316-1D23-4531-A909-15591416A3ED}"/>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4600">
                <a:solidFill>
                  <a:schemeClr val="tx1">
                    <a:lumMod val="85000"/>
                    <a:lumOff val="15000"/>
                  </a:schemeClr>
                </a:solidFill>
              </a:rPr>
              <a:t>Ecological Systems Theory of Development </a:t>
            </a:r>
          </a:p>
        </p:txBody>
      </p:sp>
      <p:pic>
        <p:nvPicPr>
          <p:cNvPr id="5" name="Content Placeholder 3" descr="http://keats.kcl.ac.uk/pluginfile.php/737715/mod_resource/content/1/images/pic007.jpg">
            <a:extLst>
              <a:ext uri="{FF2B5EF4-FFF2-40B4-BE49-F238E27FC236}">
                <a16:creationId xmlns:a16="http://schemas.microsoft.com/office/drawing/2014/main" id="{E85F010D-B1B5-4F98-A4C4-9BC7A59A6D5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81983" y="640081"/>
            <a:ext cx="5016249" cy="5054156"/>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8766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You Are What You Eat </a:t>
            </a:r>
            <a:br>
              <a:rPr lang="en-US" dirty="0"/>
            </a:br>
            <a:r>
              <a:rPr lang="en-US" sz="1000" dirty="0"/>
              <a:t>(Johnston, J., &amp; </a:t>
            </a:r>
            <a:r>
              <a:rPr lang="en-US" sz="1000" dirty="0" err="1"/>
              <a:t>Cappeliez</a:t>
            </a:r>
            <a:r>
              <a:rPr lang="en-US" sz="1000" dirty="0"/>
              <a:t>, S. (2012) You Are What You Eat: Enjoying (and Transforming) Food Culture. In Critical Perspectives in Food Studies Second Ed. (2012), </a:t>
            </a:r>
            <a:r>
              <a:rPr lang="en-US" sz="1000" dirty="0" err="1"/>
              <a:t>Koc</a:t>
            </a:r>
            <a:r>
              <a:rPr lang="en-US" sz="1000" dirty="0"/>
              <a:t>, M., Sumner, J., </a:t>
            </a:r>
            <a:r>
              <a:rPr lang="en-US" sz="1000" dirty="0" err="1"/>
              <a:t>Winson</a:t>
            </a:r>
            <a:r>
              <a:rPr lang="en-US" sz="1000" dirty="0"/>
              <a:t>, A. Oxford University Press. </a:t>
            </a:r>
          </a:p>
        </p:txBody>
      </p:sp>
      <p:sp>
        <p:nvSpPr>
          <p:cNvPr id="3" name="Content Placeholder 2"/>
          <p:cNvSpPr>
            <a:spLocks noGrp="1"/>
          </p:cNvSpPr>
          <p:nvPr>
            <p:ph idx="1"/>
          </p:nvPr>
        </p:nvSpPr>
        <p:spPr/>
        <p:txBody>
          <a:bodyPr/>
          <a:lstStyle/>
          <a:p>
            <a:r>
              <a:rPr lang="en-US" sz="2400" b="1" dirty="0"/>
              <a:t>Giddens</a:t>
            </a:r>
          </a:p>
          <a:p>
            <a:pPr lvl="1"/>
            <a:r>
              <a:rPr lang="en-US" b="1" dirty="0"/>
              <a:t>Practical consciousness – </a:t>
            </a:r>
            <a:r>
              <a:rPr lang="en-US" dirty="0"/>
              <a:t>Tacit understandings and intuitive decisions people make as they go about daily routines but they can’t always directly express. </a:t>
            </a:r>
          </a:p>
          <a:p>
            <a:pPr lvl="1"/>
            <a:r>
              <a:rPr lang="en-US" b="1" dirty="0"/>
              <a:t>Discursive consciousness – </a:t>
            </a:r>
            <a:r>
              <a:rPr lang="en-US" dirty="0"/>
              <a:t>Formal articulations and rationalizations for actions. </a:t>
            </a:r>
          </a:p>
          <a:p>
            <a:r>
              <a:rPr lang="en-US" sz="2400" b="1" dirty="0"/>
              <a:t>Bourdieu</a:t>
            </a:r>
            <a:r>
              <a:rPr lang="en-US" dirty="0"/>
              <a:t> </a:t>
            </a:r>
          </a:p>
          <a:p>
            <a:pPr lvl="1"/>
            <a:r>
              <a:rPr lang="en-US" b="1" dirty="0"/>
              <a:t>Habitus – </a:t>
            </a:r>
            <a:r>
              <a:rPr lang="en-US" dirty="0"/>
              <a:t>Tastes become internalized and converted into a disposition that generates meaningful practices and meaning-giving perceptions</a:t>
            </a:r>
          </a:p>
          <a:p>
            <a:pPr lvl="2"/>
            <a:r>
              <a:rPr lang="en-US" dirty="0"/>
              <a:t>Habitus typically translates people’s social class into their embodied taste preferences that may give them advantages later on in life. </a:t>
            </a:r>
          </a:p>
          <a:p>
            <a:pPr marL="201168" lvl="1" indent="0">
              <a:buNone/>
            </a:pPr>
            <a:endParaRPr lang="en-US" dirty="0"/>
          </a:p>
        </p:txBody>
      </p:sp>
    </p:spTree>
    <p:extLst>
      <p:ext uri="{BB962C8B-B14F-4D97-AF65-F5344CB8AC3E}">
        <p14:creationId xmlns:p14="http://schemas.microsoft.com/office/powerpoint/2010/main" val="1862757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it Mean to Eat Your Cultural Identity? </a:t>
            </a:r>
          </a:p>
        </p:txBody>
      </p:sp>
      <p:sp>
        <p:nvSpPr>
          <p:cNvPr id="3" name="Content Placeholder 2"/>
          <p:cNvSpPr>
            <a:spLocks noGrp="1"/>
          </p:cNvSpPr>
          <p:nvPr>
            <p:ph idx="1"/>
          </p:nvPr>
        </p:nvSpPr>
        <p:spPr/>
        <p:txBody>
          <a:bodyPr>
            <a:normAutofit/>
          </a:bodyPr>
          <a:lstStyle/>
          <a:p>
            <a:pPr marL="0" indent="0">
              <a:buNone/>
            </a:pPr>
            <a:endParaRPr lang="en-US" dirty="0">
              <a:hlinkClick r:id="rId2"/>
            </a:endParaRPr>
          </a:p>
          <a:p>
            <a:r>
              <a:rPr lang="en-CA" dirty="0">
                <a:hlinkClick r:id="rId2"/>
              </a:rPr>
              <a:t>IGA</a:t>
            </a:r>
            <a:br>
              <a:rPr lang="en-CA" dirty="0"/>
            </a:br>
            <a:r>
              <a:rPr lang="en-CA" dirty="0">
                <a:hlinkClick r:id="rId3"/>
              </a:rPr>
              <a:t>Tim Horton's </a:t>
            </a:r>
            <a:br>
              <a:rPr lang="en-CA" dirty="0"/>
            </a:br>
            <a:r>
              <a:rPr lang="en-CA" dirty="0">
                <a:hlinkClick r:id="rId4"/>
              </a:rPr>
              <a:t>I am Canadian</a:t>
            </a:r>
            <a:br>
              <a:rPr lang="en-CA" dirty="0"/>
            </a:br>
            <a:r>
              <a:rPr lang="en-CA" dirty="0">
                <a:hlinkClick r:id="rId5"/>
              </a:rPr>
              <a:t>I am not Canadian</a:t>
            </a:r>
            <a:endParaRPr lang="en-CA" dirty="0"/>
          </a:p>
        </p:txBody>
      </p:sp>
    </p:spTree>
    <p:extLst>
      <p:ext uri="{BB962C8B-B14F-4D97-AF65-F5344CB8AC3E}">
        <p14:creationId xmlns:p14="http://schemas.microsoft.com/office/powerpoint/2010/main" val="146951044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1579</TotalTime>
  <Words>851</Words>
  <Application>Microsoft Macintosh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Calibri Light</vt:lpstr>
      <vt:lpstr>Retrospect</vt:lpstr>
      <vt:lpstr>Food and Culture</vt:lpstr>
      <vt:lpstr>Discussion</vt:lpstr>
      <vt:lpstr>What is Culture? </vt:lpstr>
      <vt:lpstr>What is Food Culture?</vt:lpstr>
      <vt:lpstr>You Are What You Eat  (Johnston, J., &amp; Cappeliez, S. (2012) You Are What You Eat: Enjoying (and Transforming) Food Culture. In Critical Perspectives in Food Studies Second Ed. (2012), Koc, M., Sumner, J., Winson, A. Oxford University Press. </vt:lpstr>
      <vt:lpstr>Food and Culture a Reader</vt:lpstr>
      <vt:lpstr>Ecological Systems Theory of Development </vt:lpstr>
      <vt:lpstr>You Are What You Eat  (Johnston, J., &amp; Cappeliez, S. (2012) You Are What You Eat: Enjoying (and Transforming) Food Culture. In Critical Perspectives in Food Studies Second Ed. (2012), Koc, M., Sumner, J., Winson, A. Oxford University Press. </vt:lpstr>
      <vt:lpstr>What Does it Mean to Eat Your Cultural Identity? </vt:lpstr>
      <vt:lpstr>General Framework</vt:lpstr>
      <vt:lpstr>Critical Multidimensional Model</vt:lpstr>
      <vt:lpstr>Analyze a brand of Breakfast Cereals Through One of These Models</vt:lpstr>
      <vt:lpstr>Please Think About and Answer the Following Questions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101</cp:revision>
  <dcterms:created xsi:type="dcterms:W3CDTF">2016-08-29T02:04:56Z</dcterms:created>
  <dcterms:modified xsi:type="dcterms:W3CDTF">2022-01-17T20:20:01Z</dcterms:modified>
</cp:coreProperties>
</file>