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2" r:id="rId3"/>
    <p:sldId id="283" r:id="rId4"/>
    <p:sldId id="285" r:id="rId5"/>
    <p:sldId id="313" r:id="rId6"/>
    <p:sldId id="315" r:id="rId7"/>
    <p:sldId id="278" r:id="rId8"/>
    <p:sldId id="287" r:id="rId9"/>
    <p:sldId id="292" r:id="rId10"/>
    <p:sldId id="284" r:id="rId11"/>
    <p:sldId id="295" r:id="rId12"/>
    <p:sldId id="309" r:id="rId13"/>
    <p:sldId id="310" r:id="rId14"/>
    <p:sldId id="31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85" autoAdjust="0"/>
    <p:restoredTop sz="94660"/>
  </p:normalViewPr>
  <p:slideViewPr>
    <p:cSldViewPr snapToGrid="0">
      <p:cViewPr varScale="1">
        <p:scale>
          <a:sx n="107" d="100"/>
          <a:sy n="107" d="100"/>
        </p:scale>
        <p:origin x="200"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2022-01-17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2022-01-17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2022-01-17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2022-01-17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2022-01-17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2022-01-17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2022-01-17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G5N6uLm2oA8" TargetMode="External"/><Relationship Id="rId2" Type="http://schemas.openxmlformats.org/officeDocument/2006/relationships/hyperlink" Target="https://www.youtube.com/watch?v=tIk0cwFLYl4" TargetMode="External"/><Relationship Id="rId1" Type="http://schemas.openxmlformats.org/officeDocument/2006/relationships/slideLayout" Target="../slideLayouts/slideLayout2.xml"/><Relationship Id="rId5" Type="http://schemas.openxmlformats.org/officeDocument/2006/relationships/hyperlink" Target="https://www.youtube.com/watch?v=ySRf8m3plrM" TargetMode="External"/><Relationship Id="rId4" Type="http://schemas.openxmlformats.org/officeDocument/2006/relationships/hyperlink" Target="https://www.youtube.com/watch?v=BRI-A3vakVg&amp;index=10&amp;list=PLJ030_6aiBzd_brPqXo7hwcue2f--h8a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Introduction to Food and Culture</a:t>
            </a:r>
          </a:p>
          <a:p>
            <a:r>
              <a:rPr lang="en-CA" dirty="0"/>
              <a:t>January 17, 2022</a:t>
            </a:r>
          </a:p>
          <a:p>
            <a:r>
              <a:rPr lang="en-CA" dirty="0" err="1"/>
              <a:t>www.erikchevrier.ca</a:t>
            </a:r>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Framework</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627" y="1846263"/>
            <a:ext cx="4845383" cy="4022725"/>
          </a:xfrm>
        </p:spPr>
      </p:pic>
      <p:sp>
        <p:nvSpPr>
          <p:cNvPr id="5" name="Content Placeholder 4"/>
          <p:cNvSpPr>
            <a:spLocks noGrp="1"/>
          </p:cNvSpPr>
          <p:nvPr>
            <p:ph sz="half" idx="2"/>
          </p:nvPr>
        </p:nvSpPr>
        <p:spPr/>
        <p:txBody>
          <a:bodyPr/>
          <a:lstStyle/>
          <a:p>
            <a:r>
              <a:rPr lang="en-US" altLang="en-US" sz="5400" dirty="0"/>
              <a:t>Richard Johnson</a:t>
            </a:r>
            <a:br>
              <a:rPr lang="en-US" altLang="en-US" dirty="0"/>
            </a:br>
            <a:r>
              <a:rPr lang="en-US" altLang="en-US" dirty="0"/>
              <a:t>What is Cultural Studies Anyways, Social Text, (1986-87)</a:t>
            </a:r>
            <a:endParaRPr lang="en-CA" dirty="0"/>
          </a:p>
        </p:txBody>
      </p:sp>
    </p:spTree>
    <p:extLst>
      <p:ext uri="{BB962C8B-B14F-4D97-AF65-F5344CB8AC3E}">
        <p14:creationId xmlns:p14="http://schemas.microsoft.com/office/powerpoint/2010/main" val="259699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Critical Multidimensional Model</a:t>
            </a:r>
          </a:p>
        </p:txBody>
      </p:sp>
      <p:pic>
        <p:nvPicPr>
          <p:cNvPr id="5" name="Content Placeholder 4"/>
          <p:cNvPicPr>
            <a:picLocks noGrp="1" noChangeAspect="1"/>
          </p:cNvPicPr>
          <p:nvPr>
            <p:ph sz="half" idx="1"/>
          </p:nvPr>
        </p:nvPicPr>
        <p:blipFill>
          <a:blip r:embed="rId2"/>
          <a:stretch>
            <a:fillRect/>
          </a:stretch>
        </p:blipFill>
        <p:spPr>
          <a:xfrm>
            <a:off x="1096963" y="2039317"/>
            <a:ext cx="4938712" cy="3636617"/>
          </a:xfrm>
          <a:prstGeom prst="rect">
            <a:avLst/>
          </a:prstGeom>
        </p:spPr>
      </p:pic>
      <p:sp>
        <p:nvSpPr>
          <p:cNvPr id="4" name="Content Placeholder 3"/>
          <p:cNvSpPr>
            <a:spLocks noGrp="1"/>
          </p:cNvSpPr>
          <p:nvPr>
            <p:ph sz="half" idx="2"/>
          </p:nvPr>
        </p:nvSpPr>
        <p:spPr/>
        <p:txBody>
          <a:bodyPr/>
          <a:lstStyle/>
          <a:p>
            <a:r>
              <a:rPr lang="en-US" dirty="0"/>
              <a:t>Paul Nesbitt-Larking. </a:t>
            </a:r>
            <a:r>
              <a:rPr lang="en-US" i="1" dirty="0"/>
              <a:t>Politics, Society and the Media</a:t>
            </a:r>
            <a:r>
              <a:rPr lang="en-US" dirty="0"/>
              <a:t> (2</a:t>
            </a:r>
            <a:r>
              <a:rPr lang="en-US" baseline="30000" dirty="0"/>
              <a:t>nd</a:t>
            </a:r>
            <a:r>
              <a:rPr lang="en-US" dirty="0"/>
              <a:t> Edition). Broadview Press. 2009.</a:t>
            </a:r>
            <a:endParaRPr lang="en-CA" dirty="0"/>
          </a:p>
        </p:txBody>
      </p:sp>
    </p:spTree>
    <p:extLst>
      <p:ext uri="{BB962C8B-B14F-4D97-AF65-F5344CB8AC3E}">
        <p14:creationId xmlns:p14="http://schemas.microsoft.com/office/powerpoint/2010/main" val="346393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Analyze a brand of Breakfast Cereals Through One of These Models</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627" y="1846263"/>
            <a:ext cx="4845383" cy="4022725"/>
          </a:xfrm>
        </p:spPr>
      </p:pic>
      <p:pic>
        <p:nvPicPr>
          <p:cNvPr id="6" name="Content Placeholder 4"/>
          <p:cNvPicPr>
            <a:picLocks noChangeAspect="1"/>
          </p:cNvPicPr>
          <p:nvPr/>
        </p:nvPicPr>
        <p:blipFill>
          <a:blip r:embed="rId3"/>
          <a:stretch>
            <a:fillRect/>
          </a:stretch>
        </p:blipFill>
        <p:spPr>
          <a:xfrm>
            <a:off x="6216968" y="2039316"/>
            <a:ext cx="4938712" cy="3636617"/>
          </a:xfrm>
          <a:prstGeom prst="rect">
            <a:avLst/>
          </a:prstGeom>
        </p:spPr>
      </p:pic>
    </p:spTree>
    <p:extLst>
      <p:ext uri="{BB962C8B-B14F-4D97-AF65-F5344CB8AC3E}">
        <p14:creationId xmlns:p14="http://schemas.microsoft.com/office/powerpoint/2010/main" val="427661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49B9-AD96-4392-902E-597BC3DBC59D}"/>
              </a:ext>
            </a:extLst>
          </p:cNvPr>
          <p:cNvSpPr>
            <a:spLocks noGrp="1"/>
          </p:cNvSpPr>
          <p:nvPr>
            <p:ph type="title"/>
          </p:nvPr>
        </p:nvSpPr>
        <p:spPr/>
        <p:txBody>
          <a:bodyPr/>
          <a:lstStyle/>
          <a:p>
            <a:r>
              <a:rPr lang="en-US" dirty="0"/>
              <a:t>Please Think About and Answer the Following Questions</a:t>
            </a:r>
          </a:p>
        </p:txBody>
      </p:sp>
      <p:sp>
        <p:nvSpPr>
          <p:cNvPr id="3" name="Content Placeholder 2">
            <a:extLst>
              <a:ext uri="{FF2B5EF4-FFF2-40B4-BE49-F238E27FC236}">
                <a16:creationId xmlns:a16="http://schemas.microsoft.com/office/drawing/2014/main" id="{B546154B-EC75-4B73-ACD8-D502C8D64D55}"/>
              </a:ext>
            </a:extLst>
          </p:cNvPr>
          <p:cNvSpPr>
            <a:spLocks noGrp="1"/>
          </p:cNvSpPr>
          <p:nvPr>
            <p:ph idx="1"/>
          </p:nvPr>
        </p:nvSpPr>
        <p:spPr/>
        <p:txBody>
          <a:bodyPr/>
          <a:lstStyle/>
          <a:p>
            <a:r>
              <a:rPr lang="en-US" dirty="0"/>
              <a:t>How does culture influence eating practices? More concretely, what kinds of food culture promotes healthy, environmentally friendly choices? What kinds of food culture undermine these choices? </a:t>
            </a:r>
          </a:p>
          <a:p>
            <a:r>
              <a:rPr lang="en-US" dirty="0"/>
              <a:t>When (and how frequently) do food choices involve conscious awareness and how many choices are more automatic?</a:t>
            </a:r>
          </a:p>
          <a:p>
            <a:r>
              <a:rPr lang="en-US" dirty="0"/>
              <a:t>What factors motivate consumers to consume sustainable foods produced with fair labour practices (e.g. fair-trade chocolate)? </a:t>
            </a:r>
          </a:p>
        </p:txBody>
      </p:sp>
    </p:spTree>
    <p:extLst>
      <p:ext uri="{BB962C8B-B14F-4D97-AF65-F5344CB8AC3E}">
        <p14:creationId xmlns:p14="http://schemas.microsoft.com/office/powerpoint/2010/main" val="236351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CD4C-72D7-0F4D-B1C9-AFAC0C6D93B0}"/>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E9A8524-9ACB-9647-9983-6EB42C3EAE7E}"/>
              </a:ext>
            </a:extLst>
          </p:cNvPr>
          <p:cNvSpPr>
            <a:spLocks noGrp="1"/>
          </p:cNvSpPr>
          <p:nvPr>
            <p:ph idx="1"/>
          </p:nvPr>
        </p:nvSpPr>
        <p:spPr/>
        <p:txBody>
          <a:bodyPr>
            <a:normAutofit/>
          </a:bodyPr>
          <a:lstStyle/>
          <a:p>
            <a:r>
              <a:rPr lang="en-US" sz="2500" dirty="0"/>
              <a:t>Have a great week! Don’t forget to keep your plant healthy!</a:t>
            </a:r>
          </a:p>
        </p:txBody>
      </p:sp>
    </p:spTree>
    <p:extLst>
      <p:ext uri="{BB962C8B-B14F-4D97-AF65-F5344CB8AC3E}">
        <p14:creationId xmlns:p14="http://schemas.microsoft.com/office/powerpoint/2010/main" val="270824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43D9-0BFA-4B54-B897-B6A947300A7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0CF6648-C8C7-4850-85B4-DA8A2407027D}"/>
              </a:ext>
            </a:extLst>
          </p:cNvPr>
          <p:cNvSpPr>
            <a:spLocks noGrp="1"/>
          </p:cNvSpPr>
          <p:nvPr>
            <p:ph idx="1"/>
          </p:nvPr>
        </p:nvSpPr>
        <p:spPr/>
        <p:txBody>
          <a:bodyPr/>
          <a:lstStyle/>
          <a:p>
            <a:r>
              <a:rPr lang="en-US" dirty="0"/>
              <a:t>What is food? </a:t>
            </a:r>
          </a:p>
          <a:p>
            <a:r>
              <a:rPr lang="en-US" dirty="0"/>
              <a:t>What is culture?</a:t>
            </a:r>
          </a:p>
          <a:p>
            <a:r>
              <a:rPr lang="en-US" dirty="0"/>
              <a:t>What is the link between food and culture? </a:t>
            </a:r>
          </a:p>
          <a:p>
            <a:endParaRPr lang="en-US" dirty="0"/>
          </a:p>
        </p:txBody>
      </p:sp>
    </p:spTree>
    <p:extLst>
      <p:ext uri="{BB962C8B-B14F-4D97-AF65-F5344CB8AC3E}">
        <p14:creationId xmlns:p14="http://schemas.microsoft.com/office/powerpoint/2010/main" val="242361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 </a:t>
            </a:r>
          </a:p>
        </p:txBody>
      </p:sp>
      <p:sp>
        <p:nvSpPr>
          <p:cNvPr id="3" name="Content Placeholder 2"/>
          <p:cNvSpPr>
            <a:spLocks noGrp="1"/>
          </p:cNvSpPr>
          <p:nvPr>
            <p:ph idx="1"/>
          </p:nvPr>
        </p:nvSpPr>
        <p:spPr/>
        <p:txBody>
          <a:bodyPr>
            <a:normAutofit fontScale="92500" lnSpcReduction="10000"/>
          </a:bodyPr>
          <a:lstStyle/>
          <a:p>
            <a:r>
              <a:rPr lang="en-CA" dirty="0"/>
              <a:t>Raymond Williams </a:t>
            </a:r>
          </a:p>
          <a:p>
            <a:pPr lvl="1"/>
            <a:r>
              <a:rPr lang="en-CA" dirty="0"/>
              <a:t>A general process of intellectual, spiritual and aesthetic development.</a:t>
            </a:r>
          </a:p>
          <a:p>
            <a:pPr lvl="1"/>
            <a:r>
              <a:rPr lang="en-CA" dirty="0"/>
              <a:t>A particular way of life, whether of a people, period or group. </a:t>
            </a:r>
          </a:p>
          <a:p>
            <a:pPr lvl="1"/>
            <a:r>
              <a:rPr lang="en-CA" dirty="0"/>
              <a:t>The works and practices of intellectual and especially artistic activity. </a:t>
            </a:r>
            <a:endParaRPr lang="en-US" dirty="0"/>
          </a:p>
          <a:p>
            <a:r>
              <a:rPr lang="en-US" dirty="0"/>
              <a:t>Nesbitt-Larking</a:t>
            </a:r>
          </a:p>
          <a:p>
            <a:pPr lvl="1"/>
            <a:r>
              <a:rPr lang="en-US" dirty="0"/>
              <a:t>The general process of intellectual, spiritual, and artistic development of a people.</a:t>
            </a:r>
          </a:p>
          <a:p>
            <a:pPr lvl="1"/>
            <a:r>
              <a:rPr lang="en-US" dirty="0"/>
              <a:t>The entire way of life of a people, in terms of those practices and facts through which they express their meaning. </a:t>
            </a:r>
          </a:p>
          <a:p>
            <a:pPr lvl="1"/>
            <a:r>
              <a:rPr lang="en-US" dirty="0"/>
              <a:t>High culture – the works and practices of intellectual artistic activity</a:t>
            </a:r>
          </a:p>
          <a:p>
            <a:pPr lvl="1"/>
            <a:r>
              <a:rPr lang="en-US" dirty="0"/>
              <a:t>Culture is the way of life of a people, in particular their evolving ideas, beliefs, and values as they are understood, communicated and represented. </a:t>
            </a:r>
          </a:p>
          <a:p>
            <a:r>
              <a:rPr lang="en-US" dirty="0"/>
              <a:t>Bennett </a:t>
            </a:r>
          </a:p>
          <a:p>
            <a:pPr lvl="1"/>
            <a:r>
              <a:rPr lang="en-US" dirty="0"/>
              <a:t>Culture consists of all those practices (or activities) that signify; that is, which produce and communicate meaning by the manipulation of signs in socially shared and conventionalized ways.</a:t>
            </a:r>
          </a:p>
        </p:txBody>
      </p:sp>
    </p:spTree>
    <p:extLst>
      <p:ext uri="{BB962C8B-B14F-4D97-AF65-F5344CB8AC3E}">
        <p14:creationId xmlns:p14="http://schemas.microsoft.com/office/powerpoint/2010/main" val="282121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Food Culture?</a:t>
            </a:r>
          </a:p>
        </p:txBody>
      </p:sp>
      <p:sp>
        <p:nvSpPr>
          <p:cNvPr id="6" name="Content Placeholder 5"/>
          <p:cNvSpPr>
            <a:spLocks noGrp="1"/>
          </p:cNvSpPr>
          <p:nvPr>
            <p:ph idx="1"/>
          </p:nvPr>
        </p:nvSpPr>
        <p:spPr/>
        <p:txBody>
          <a:bodyPr/>
          <a:lstStyle/>
          <a:p>
            <a:r>
              <a:rPr lang="en-CA" dirty="0"/>
              <a:t>Food culture refers to the practices, attitudes, and beliefs as well as the networks and institutions surrounding the production, distribution, and consumption of food. </a:t>
            </a:r>
          </a:p>
          <a:p>
            <a:r>
              <a:rPr lang="en-CA" dirty="0"/>
              <a:t>It encompasses the concepts of foodways,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p:txBody>
      </p:sp>
    </p:spTree>
    <p:extLst>
      <p:ext uri="{BB962C8B-B14F-4D97-AF65-F5344CB8AC3E}">
        <p14:creationId xmlns:p14="http://schemas.microsoft.com/office/powerpoint/2010/main" val="381941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078DC-5638-4174-9CC8-3B4FE74A3E8D}"/>
              </a:ext>
            </a:extLst>
          </p:cNvPr>
          <p:cNvSpPr>
            <a:spLocks noGrp="1"/>
          </p:cNvSpPr>
          <p:nvPr>
            <p:ph type="title"/>
          </p:nvPr>
        </p:nvSpPr>
        <p:spPr/>
        <p:txBody>
          <a:bodyPr>
            <a:normAutofit/>
          </a:bodyPr>
          <a:lstStyle/>
          <a:p>
            <a:r>
              <a:rPr lang="en-US" dirty="0"/>
              <a:t>You Are What You Eat </a:t>
            </a:r>
            <a:br>
              <a:rPr lang="en-US" dirty="0"/>
            </a:br>
            <a:r>
              <a:rPr lang="en-US" sz="1100" dirty="0"/>
              <a:t>(Johnston, J., &amp; </a:t>
            </a:r>
            <a:r>
              <a:rPr lang="en-US" sz="1100" dirty="0" err="1"/>
              <a:t>Cappeliez</a:t>
            </a:r>
            <a:r>
              <a:rPr lang="en-US" sz="1100" dirty="0"/>
              <a:t>, S. (2012) You Are What You Eat: Enjoying (and Transforming) Food Culture. In Critical Perspectives in Food Studies Second Ed. (2012), </a:t>
            </a:r>
            <a:r>
              <a:rPr lang="en-US" sz="1100" dirty="0" err="1"/>
              <a:t>Koc</a:t>
            </a:r>
            <a:r>
              <a:rPr lang="en-US" sz="1100" dirty="0"/>
              <a:t>, M., Sumner, J., </a:t>
            </a:r>
            <a:r>
              <a:rPr lang="en-US" sz="1100" dirty="0" err="1"/>
              <a:t>Winson</a:t>
            </a:r>
            <a:r>
              <a:rPr lang="en-US" sz="1100" dirty="0"/>
              <a:t>, A. Oxford University Press. </a:t>
            </a:r>
          </a:p>
        </p:txBody>
      </p:sp>
      <p:sp>
        <p:nvSpPr>
          <p:cNvPr id="3" name="Content Placeholder 2">
            <a:extLst>
              <a:ext uri="{FF2B5EF4-FFF2-40B4-BE49-F238E27FC236}">
                <a16:creationId xmlns:a16="http://schemas.microsoft.com/office/drawing/2014/main" id="{09066590-490D-4244-93BE-A1461BBED793}"/>
              </a:ext>
            </a:extLst>
          </p:cNvPr>
          <p:cNvSpPr>
            <a:spLocks noGrp="1"/>
          </p:cNvSpPr>
          <p:nvPr>
            <p:ph idx="1"/>
          </p:nvPr>
        </p:nvSpPr>
        <p:spPr/>
        <p:txBody>
          <a:bodyPr>
            <a:normAutofit fontScale="92500" lnSpcReduction="20000"/>
          </a:bodyPr>
          <a:lstStyle/>
          <a:p>
            <a:r>
              <a:rPr lang="en-US" b="1" dirty="0"/>
              <a:t>Spillman </a:t>
            </a:r>
          </a:p>
          <a:p>
            <a:r>
              <a:rPr lang="en-US" dirty="0"/>
              <a:t>Human process of meaning-making generating artifacts, categories, norms, values, practices, rituals, symbols, worldviews, ideas, ideologies, and discourses. </a:t>
            </a:r>
          </a:p>
          <a:p>
            <a:pPr lvl="1">
              <a:buFontTx/>
              <a:buChar char="-"/>
            </a:pPr>
            <a:r>
              <a:rPr lang="en-US" dirty="0"/>
              <a:t>institutions</a:t>
            </a:r>
          </a:p>
          <a:p>
            <a:pPr lvl="1">
              <a:buFontTx/>
              <a:buChar char="-"/>
            </a:pPr>
            <a:r>
              <a:rPr lang="en-US" dirty="0"/>
              <a:t>specific or defined group</a:t>
            </a:r>
          </a:p>
          <a:p>
            <a:pPr lvl="1">
              <a:buFontTx/>
              <a:buChar char="-"/>
            </a:pPr>
            <a:r>
              <a:rPr lang="en-US" dirty="0"/>
              <a:t>part of everyday interactions</a:t>
            </a:r>
          </a:p>
          <a:p>
            <a:pPr lvl="1">
              <a:buFontTx/>
              <a:buChar char="-"/>
            </a:pPr>
            <a:r>
              <a:rPr lang="en-US" dirty="0"/>
              <a:t>how social interactions convey meaning and how meaning is interpreted.</a:t>
            </a:r>
          </a:p>
          <a:p>
            <a:r>
              <a:rPr lang="en-US" b="1" dirty="0"/>
              <a:t>Anne </a:t>
            </a:r>
            <a:r>
              <a:rPr lang="en-US" b="1" dirty="0" err="1"/>
              <a:t>Swidler</a:t>
            </a:r>
            <a:r>
              <a:rPr lang="en-US" b="1" dirty="0"/>
              <a:t> </a:t>
            </a:r>
          </a:p>
          <a:p>
            <a:pPr lvl="1"/>
            <a:r>
              <a:rPr lang="en-US" dirty="0"/>
              <a:t>Culture is toolkit or repertories</a:t>
            </a:r>
          </a:p>
          <a:p>
            <a:pPr lvl="1"/>
            <a:r>
              <a:rPr lang="en-US" dirty="0"/>
              <a:t>A realistic cultural theory should lead us to understand that people are not passive ‘cultural dopes’ but rather active, sometimes skilled users of culture whom we actually observe</a:t>
            </a:r>
          </a:p>
          <a:p>
            <a:pPr lvl="1"/>
            <a:r>
              <a:rPr lang="en-US" dirty="0"/>
              <a:t>Culture should be viewed as a collection of culturally defined elements</a:t>
            </a:r>
          </a:p>
          <a:p>
            <a:pPr lvl="1"/>
            <a:r>
              <a:rPr lang="en-US" dirty="0"/>
              <a:t>From a reparatory, individuals can pick elements that sustain habitual behaviors or select tools to explore new ways of acting in the world</a:t>
            </a:r>
          </a:p>
          <a:p>
            <a:pPr lvl="1"/>
            <a:r>
              <a:rPr lang="en-US" dirty="0"/>
              <a:t>People have agency but are also led by cultural norms</a:t>
            </a:r>
          </a:p>
          <a:p>
            <a:endParaRPr lang="en-US" dirty="0"/>
          </a:p>
        </p:txBody>
      </p:sp>
    </p:spTree>
    <p:extLst>
      <p:ext uri="{BB962C8B-B14F-4D97-AF65-F5344CB8AC3E}">
        <p14:creationId xmlns:p14="http://schemas.microsoft.com/office/powerpoint/2010/main" val="343919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C1BEE-0F59-DF4F-AB2A-ADF552D86CFB}"/>
              </a:ext>
            </a:extLst>
          </p:cNvPr>
          <p:cNvSpPr>
            <a:spLocks noGrp="1"/>
          </p:cNvSpPr>
          <p:nvPr>
            <p:ph type="title"/>
          </p:nvPr>
        </p:nvSpPr>
        <p:spPr/>
        <p:txBody>
          <a:bodyPr/>
          <a:lstStyle/>
          <a:p>
            <a:r>
              <a:rPr lang="en-US" dirty="0"/>
              <a:t>Food and Culture a Reader</a:t>
            </a:r>
          </a:p>
        </p:txBody>
      </p:sp>
      <p:sp>
        <p:nvSpPr>
          <p:cNvPr id="3" name="Content Placeholder 2">
            <a:extLst>
              <a:ext uri="{FF2B5EF4-FFF2-40B4-BE49-F238E27FC236}">
                <a16:creationId xmlns:a16="http://schemas.microsoft.com/office/drawing/2014/main" id="{A43CBD1A-3DF0-C749-8085-9B0CC3A64569}"/>
              </a:ext>
            </a:extLst>
          </p:cNvPr>
          <p:cNvSpPr>
            <a:spLocks noGrp="1"/>
          </p:cNvSpPr>
          <p:nvPr>
            <p:ph idx="1"/>
          </p:nvPr>
        </p:nvSpPr>
        <p:spPr/>
        <p:txBody>
          <a:bodyPr/>
          <a:lstStyle/>
          <a:p>
            <a:r>
              <a:rPr lang="en-US" dirty="0"/>
              <a:t>Meaning and practice</a:t>
            </a:r>
          </a:p>
          <a:p>
            <a:r>
              <a:rPr lang="en-US" dirty="0"/>
              <a:t>Food and Identity</a:t>
            </a:r>
          </a:p>
          <a:p>
            <a:r>
              <a:rPr lang="en-US" dirty="0"/>
              <a:t>Global and Local Food Production</a:t>
            </a:r>
          </a:p>
          <a:p>
            <a:r>
              <a:rPr lang="en-US" dirty="0"/>
              <a:t>Food Politics</a:t>
            </a:r>
          </a:p>
          <a:p>
            <a:endParaRPr lang="en-US" dirty="0"/>
          </a:p>
        </p:txBody>
      </p:sp>
    </p:spTree>
    <p:extLst>
      <p:ext uri="{BB962C8B-B14F-4D97-AF65-F5344CB8AC3E}">
        <p14:creationId xmlns:p14="http://schemas.microsoft.com/office/powerpoint/2010/main" val="148371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237316-1D23-4531-A909-15591416A3ED}"/>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 </a:t>
            </a:r>
          </a:p>
        </p:txBody>
      </p:sp>
      <p:pic>
        <p:nvPicPr>
          <p:cNvPr id="5" name="Content Placeholder 3" descr="http://keats.kcl.ac.uk/pluginfile.php/737715/mod_resource/content/1/images/pic007.jpg">
            <a:extLst>
              <a:ext uri="{FF2B5EF4-FFF2-40B4-BE49-F238E27FC236}">
                <a16:creationId xmlns:a16="http://schemas.microsoft.com/office/drawing/2014/main" id="{E85F010D-B1B5-4F98-A4C4-9BC7A59A6D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876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 Are What You Eat </a:t>
            </a:r>
            <a:br>
              <a:rPr lang="en-US" dirty="0"/>
            </a:br>
            <a:r>
              <a:rPr lang="en-US" sz="1000" dirty="0"/>
              <a:t>(Johnston, J., &amp; </a:t>
            </a:r>
            <a:r>
              <a:rPr lang="en-US" sz="1000" dirty="0" err="1"/>
              <a:t>Cappeliez</a:t>
            </a:r>
            <a:r>
              <a:rPr lang="en-US" sz="1000" dirty="0"/>
              <a:t>, S. (2012) You Are What You Eat: Enjoying (and Transforming) Food Culture. In Critical Perspectives in Food Studies Second Ed. (2012), </a:t>
            </a:r>
            <a:r>
              <a:rPr lang="en-US" sz="1000" dirty="0" err="1"/>
              <a:t>Koc</a:t>
            </a:r>
            <a:r>
              <a:rPr lang="en-US" sz="1000" dirty="0"/>
              <a:t>, M., Sumner, J., </a:t>
            </a:r>
            <a:r>
              <a:rPr lang="en-US" sz="1000" dirty="0" err="1"/>
              <a:t>Winson</a:t>
            </a:r>
            <a:r>
              <a:rPr lang="en-US" sz="1000" dirty="0"/>
              <a:t>, A. Oxford University Press. </a:t>
            </a:r>
          </a:p>
        </p:txBody>
      </p:sp>
      <p:sp>
        <p:nvSpPr>
          <p:cNvPr id="3" name="Content Placeholder 2"/>
          <p:cNvSpPr>
            <a:spLocks noGrp="1"/>
          </p:cNvSpPr>
          <p:nvPr>
            <p:ph idx="1"/>
          </p:nvPr>
        </p:nvSpPr>
        <p:spPr/>
        <p:txBody>
          <a:bodyPr/>
          <a:lstStyle/>
          <a:p>
            <a:r>
              <a:rPr lang="en-US" sz="2400" b="1" dirty="0"/>
              <a:t>Giddens</a:t>
            </a:r>
          </a:p>
          <a:p>
            <a:pPr lvl="1"/>
            <a:r>
              <a:rPr lang="en-US" b="1" dirty="0"/>
              <a:t>Practical consciousness – </a:t>
            </a:r>
            <a:r>
              <a:rPr lang="en-US" dirty="0"/>
              <a:t>Tacit understandings and intuitive decisions people make as they go about daily routines but they can’t always directly express. </a:t>
            </a:r>
          </a:p>
          <a:p>
            <a:pPr lvl="1"/>
            <a:r>
              <a:rPr lang="en-US" b="1" dirty="0"/>
              <a:t>Discursive consciousness – </a:t>
            </a:r>
            <a:r>
              <a:rPr lang="en-US" dirty="0"/>
              <a:t>Formal articulations and rationalizations for actions. </a:t>
            </a:r>
          </a:p>
          <a:p>
            <a:r>
              <a:rPr lang="en-US" sz="2400" b="1" dirty="0"/>
              <a:t>Bourdieu</a:t>
            </a:r>
            <a:r>
              <a:rPr lang="en-US" dirty="0"/>
              <a:t> </a:t>
            </a:r>
          </a:p>
          <a:p>
            <a:pPr lvl="1"/>
            <a:r>
              <a:rPr lang="en-US" b="1" dirty="0"/>
              <a:t>Habitus – </a:t>
            </a:r>
            <a:r>
              <a:rPr lang="en-US" dirty="0"/>
              <a:t>Tastes become internalized and converted into a disposition that generates meaningful practices and meaning-giving perceptions</a:t>
            </a:r>
          </a:p>
          <a:p>
            <a:pPr lvl="2"/>
            <a:r>
              <a:rPr lang="en-US" dirty="0"/>
              <a:t>Habitus typically translates people’s social class into their embodied taste preferences that may give them advantages later on in life. </a:t>
            </a:r>
          </a:p>
          <a:p>
            <a:pPr marL="201168" lvl="1" indent="0">
              <a:buNone/>
            </a:pPr>
            <a:endParaRPr lang="en-US" dirty="0"/>
          </a:p>
        </p:txBody>
      </p:sp>
    </p:spTree>
    <p:extLst>
      <p:ext uri="{BB962C8B-B14F-4D97-AF65-F5344CB8AC3E}">
        <p14:creationId xmlns:p14="http://schemas.microsoft.com/office/powerpoint/2010/main" val="186275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Mean to Eat Your Cultural Identity? </a:t>
            </a:r>
          </a:p>
        </p:txBody>
      </p:sp>
      <p:sp>
        <p:nvSpPr>
          <p:cNvPr id="3" name="Content Placeholder 2"/>
          <p:cNvSpPr>
            <a:spLocks noGrp="1"/>
          </p:cNvSpPr>
          <p:nvPr>
            <p:ph idx="1"/>
          </p:nvPr>
        </p:nvSpPr>
        <p:spPr/>
        <p:txBody>
          <a:bodyPr>
            <a:normAutofit/>
          </a:bodyPr>
          <a:lstStyle/>
          <a:p>
            <a:pPr marL="0" indent="0">
              <a:buNone/>
            </a:pPr>
            <a:endParaRPr lang="en-US" dirty="0">
              <a:hlinkClick r:id="rId2"/>
            </a:endParaRPr>
          </a:p>
          <a:p>
            <a:r>
              <a:rPr lang="en-CA" dirty="0">
                <a:hlinkClick r:id="rId2"/>
              </a:rPr>
              <a:t>IGA</a:t>
            </a:r>
            <a:br>
              <a:rPr lang="en-CA" dirty="0"/>
            </a:br>
            <a:r>
              <a:rPr lang="en-CA" dirty="0">
                <a:hlinkClick r:id="rId3"/>
              </a:rPr>
              <a:t>Tim Horton's </a:t>
            </a:r>
            <a:br>
              <a:rPr lang="en-CA" dirty="0"/>
            </a:br>
            <a:r>
              <a:rPr lang="en-CA" dirty="0">
                <a:hlinkClick r:id="rId4"/>
              </a:rPr>
              <a:t>I am Canadian</a:t>
            </a:r>
            <a:br>
              <a:rPr lang="en-CA" dirty="0"/>
            </a:br>
            <a:r>
              <a:rPr lang="en-CA" dirty="0">
                <a:hlinkClick r:id="rId5"/>
              </a:rPr>
              <a:t>I am not Canadian</a:t>
            </a:r>
            <a:endParaRPr lang="en-CA" dirty="0"/>
          </a:p>
        </p:txBody>
      </p:sp>
    </p:spTree>
    <p:extLst>
      <p:ext uri="{BB962C8B-B14F-4D97-AF65-F5344CB8AC3E}">
        <p14:creationId xmlns:p14="http://schemas.microsoft.com/office/powerpoint/2010/main" val="14695104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1579</TotalTime>
  <Words>851</Words>
  <Application>Microsoft Macintosh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Food and Culture</vt:lpstr>
      <vt:lpstr>Discussion</vt:lpstr>
      <vt:lpstr>What is Culture? </vt:lpstr>
      <vt:lpstr>What is Food Culture?</vt:lpstr>
      <vt:lpstr>You Are What You Eat  (Johnston, J., &amp; Cappeliez, S. (2012) You Are What You Eat: Enjoying (and Transforming) Food Culture. In Critical Perspectives in Food Studies Second Ed. (2012), Koc, M., Sumner, J., Winson, A. Oxford University Press. </vt:lpstr>
      <vt:lpstr>Food and Culture a Reader</vt:lpstr>
      <vt:lpstr>Ecological Systems Theory of Development </vt:lpstr>
      <vt:lpstr>You Are What You Eat  (Johnston, J., &amp; Cappeliez, S. (2012) You Are What You Eat: Enjoying (and Transforming) Food Culture. In Critical Perspectives in Food Studies Second Ed. (2012), Koc, M., Sumner, J., Winson, A. Oxford University Press. </vt:lpstr>
      <vt:lpstr>What Does it Mean to Eat Your Cultural Identity? </vt:lpstr>
      <vt:lpstr>General Framework</vt:lpstr>
      <vt:lpstr>Critical Multidimensional Model</vt:lpstr>
      <vt:lpstr>Analyze a brand of Breakfast Cereals Through One of These Models</vt:lpstr>
      <vt:lpstr>Please Think About and Answer the Following Questions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101</cp:revision>
  <dcterms:created xsi:type="dcterms:W3CDTF">2016-08-29T02:04:56Z</dcterms:created>
  <dcterms:modified xsi:type="dcterms:W3CDTF">2022-01-17T20:20:01Z</dcterms:modified>
</cp:coreProperties>
</file>