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7" r:id="rId2"/>
    <p:sldId id="328" r:id="rId3"/>
    <p:sldId id="329" r:id="rId4"/>
    <p:sldId id="330" r:id="rId5"/>
    <p:sldId id="331" r:id="rId6"/>
    <p:sldId id="327"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112" d="100"/>
          <a:sy n="112" d="100"/>
        </p:scale>
        <p:origin x="440" y="192"/>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2022-01-24</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1/24/22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1/24/22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1/24/22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1/24/22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1/24/22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Culture</a:t>
            </a:r>
          </a:p>
        </p:txBody>
      </p:sp>
      <p:sp>
        <p:nvSpPr>
          <p:cNvPr id="3" name="Subtitle 2"/>
          <p:cNvSpPr>
            <a:spLocks noGrp="1"/>
          </p:cNvSpPr>
          <p:nvPr>
            <p:ph type="subTitle" idx="1"/>
          </p:nvPr>
        </p:nvSpPr>
        <p:spPr/>
        <p:txBody>
          <a:bodyPr>
            <a:normAutofit/>
          </a:bodyPr>
          <a:lstStyle/>
          <a:p>
            <a:r>
              <a:rPr lang="en-CA" dirty="0"/>
              <a:t>Blogs</a:t>
            </a:r>
          </a:p>
        </p:txBody>
      </p:sp>
    </p:spTree>
    <p:extLst>
      <p:ext uri="{BB962C8B-B14F-4D97-AF65-F5344CB8AC3E}">
        <p14:creationId xmlns:p14="http://schemas.microsoft.com/office/powerpoint/2010/main" val="258128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64C82-869E-A44A-8F4F-9CA8DF3887A4}"/>
              </a:ext>
            </a:extLst>
          </p:cNvPr>
          <p:cNvSpPr>
            <a:spLocks noGrp="1"/>
          </p:cNvSpPr>
          <p:nvPr>
            <p:ph type="title"/>
          </p:nvPr>
        </p:nvSpPr>
        <p:spPr/>
        <p:txBody>
          <a:bodyPr>
            <a:normAutofit/>
          </a:bodyPr>
          <a:lstStyle/>
          <a:p>
            <a:r>
              <a:rPr lang="en-CA" sz="4400" b="1" dirty="0"/>
              <a:t>Blog Posts (Essays about Food and Culture) </a:t>
            </a:r>
            <a:endParaRPr lang="en-US" sz="4400" dirty="0"/>
          </a:p>
        </p:txBody>
      </p:sp>
      <p:sp>
        <p:nvSpPr>
          <p:cNvPr id="3" name="Content Placeholder 2">
            <a:extLst>
              <a:ext uri="{FF2B5EF4-FFF2-40B4-BE49-F238E27FC236}">
                <a16:creationId xmlns:a16="http://schemas.microsoft.com/office/drawing/2014/main" id="{BF3FEB70-7F5C-9045-BFBE-A4358D8B08CE}"/>
              </a:ext>
            </a:extLst>
          </p:cNvPr>
          <p:cNvSpPr>
            <a:spLocks noGrp="1"/>
          </p:cNvSpPr>
          <p:nvPr>
            <p:ph idx="1"/>
          </p:nvPr>
        </p:nvSpPr>
        <p:spPr/>
        <p:txBody>
          <a:bodyPr/>
          <a:lstStyle/>
          <a:p>
            <a:r>
              <a:rPr lang="en-CA" dirty="0"/>
              <a:t>Students will write three blogs of about 600 – 1000 words about the meaning and practice of food, edible identities and global food issues. Although this is a blog, the information conveyed must come from research, not conjecture. In addition, the blog must contain at </a:t>
            </a:r>
            <a:r>
              <a:rPr lang="en-CA"/>
              <a:t>least eight </a:t>
            </a:r>
            <a:r>
              <a:rPr lang="en-CA" dirty="0"/>
              <a:t>reliable, valid, credible sources and reference the course readings. Students with production skills can produce a video or a podcast instead of a blog; however, this must also be approved by me (Erik </a:t>
            </a:r>
            <a:r>
              <a:rPr lang="en-CA" dirty="0" err="1"/>
              <a:t>Chevrier</a:t>
            </a:r>
            <a:r>
              <a:rPr lang="en-CA" dirty="0"/>
              <a:t>).</a:t>
            </a:r>
            <a:endParaRPr lang="en-US" dirty="0"/>
          </a:p>
        </p:txBody>
      </p:sp>
    </p:spTree>
    <p:extLst>
      <p:ext uri="{BB962C8B-B14F-4D97-AF65-F5344CB8AC3E}">
        <p14:creationId xmlns:p14="http://schemas.microsoft.com/office/powerpoint/2010/main" val="122013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A1B15-3983-044D-92B9-BCA2CDD112C6}"/>
              </a:ext>
            </a:extLst>
          </p:cNvPr>
          <p:cNvSpPr>
            <a:spLocks noGrp="1"/>
          </p:cNvSpPr>
          <p:nvPr>
            <p:ph type="title"/>
          </p:nvPr>
        </p:nvSpPr>
        <p:spPr/>
        <p:txBody>
          <a:bodyPr/>
          <a:lstStyle/>
          <a:p>
            <a:r>
              <a:rPr lang="en-US" dirty="0"/>
              <a:t>Blog Topics</a:t>
            </a:r>
          </a:p>
        </p:txBody>
      </p:sp>
      <p:sp>
        <p:nvSpPr>
          <p:cNvPr id="3" name="Content Placeholder 2">
            <a:extLst>
              <a:ext uri="{FF2B5EF4-FFF2-40B4-BE49-F238E27FC236}">
                <a16:creationId xmlns:a16="http://schemas.microsoft.com/office/drawing/2014/main" id="{69F1285C-885D-8D41-9D17-C2CDD9B8C01B}"/>
              </a:ext>
            </a:extLst>
          </p:cNvPr>
          <p:cNvSpPr>
            <a:spLocks noGrp="1"/>
          </p:cNvSpPr>
          <p:nvPr>
            <p:ph idx="1"/>
          </p:nvPr>
        </p:nvSpPr>
        <p:spPr/>
        <p:txBody>
          <a:bodyPr>
            <a:normAutofit/>
          </a:bodyPr>
          <a:lstStyle/>
          <a:p>
            <a:pPr marL="0" indent="0">
              <a:buNone/>
            </a:pPr>
            <a:r>
              <a:rPr lang="en-US" sz="3200" dirty="0"/>
              <a:t>Blog 1 – Meaning and Practice of Food</a:t>
            </a:r>
          </a:p>
          <a:p>
            <a:r>
              <a:rPr lang="en-US" sz="2500" dirty="0"/>
              <a:t>Choose a Food Item or Recipe and Perform</a:t>
            </a:r>
            <a:r>
              <a:rPr lang="en-US" sz="2300" dirty="0"/>
              <a:t> One of the Following Analyses: </a:t>
            </a:r>
          </a:p>
          <a:p>
            <a:r>
              <a:rPr lang="en-US" dirty="0"/>
              <a:t>- Perform a Cultural Analysis (use Johnson or Nesbitt-Larking’s model)</a:t>
            </a:r>
          </a:p>
          <a:p>
            <a:r>
              <a:rPr lang="en-US" dirty="0"/>
              <a:t>- Perform a Historical Analysis </a:t>
            </a:r>
          </a:p>
          <a:p>
            <a:r>
              <a:rPr lang="en-US" dirty="0"/>
              <a:t>- Discuss Customary Food Rituals (cooking, eating, growing, waste management, or other practices)</a:t>
            </a:r>
          </a:p>
          <a:p>
            <a:r>
              <a:rPr lang="en-US" dirty="0"/>
              <a:t>- Perform a Research Report about any Aspect of the Food Item’s Meaning and/or Practice</a:t>
            </a:r>
          </a:p>
          <a:p>
            <a:pPr marL="0" indent="0">
              <a:buNone/>
            </a:pPr>
            <a:endParaRPr lang="en-US" dirty="0"/>
          </a:p>
          <a:p>
            <a:pPr lvl="1"/>
            <a:endParaRPr lang="en-US" sz="2300" dirty="0"/>
          </a:p>
        </p:txBody>
      </p:sp>
    </p:spTree>
    <p:extLst>
      <p:ext uri="{BB962C8B-B14F-4D97-AF65-F5344CB8AC3E}">
        <p14:creationId xmlns:p14="http://schemas.microsoft.com/office/powerpoint/2010/main" val="825442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1CE20-90C2-2341-8595-A770A914B2C3}"/>
              </a:ext>
            </a:extLst>
          </p:cNvPr>
          <p:cNvSpPr>
            <a:spLocks noGrp="1"/>
          </p:cNvSpPr>
          <p:nvPr>
            <p:ph type="title"/>
          </p:nvPr>
        </p:nvSpPr>
        <p:spPr/>
        <p:txBody>
          <a:bodyPr/>
          <a:lstStyle/>
          <a:p>
            <a:r>
              <a:rPr lang="en-US" dirty="0"/>
              <a:t>Blog Topics</a:t>
            </a:r>
          </a:p>
        </p:txBody>
      </p:sp>
      <p:sp>
        <p:nvSpPr>
          <p:cNvPr id="3" name="Content Placeholder 2">
            <a:extLst>
              <a:ext uri="{FF2B5EF4-FFF2-40B4-BE49-F238E27FC236}">
                <a16:creationId xmlns:a16="http://schemas.microsoft.com/office/drawing/2014/main" id="{5CD15872-26E6-4F4F-A940-76849A7EBE40}"/>
              </a:ext>
            </a:extLst>
          </p:cNvPr>
          <p:cNvSpPr>
            <a:spLocks noGrp="1"/>
          </p:cNvSpPr>
          <p:nvPr>
            <p:ph idx="1"/>
          </p:nvPr>
        </p:nvSpPr>
        <p:spPr/>
        <p:txBody>
          <a:bodyPr>
            <a:normAutofit fontScale="77500" lnSpcReduction="20000"/>
          </a:bodyPr>
          <a:lstStyle/>
          <a:p>
            <a:pPr marL="0" indent="0">
              <a:buNone/>
            </a:pPr>
            <a:r>
              <a:rPr lang="en-US" sz="3000" dirty="0"/>
              <a:t>Blog 2 - </a:t>
            </a:r>
            <a:r>
              <a:rPr lang="en-CA" sz="3200" dirty="0"/>
              <a:t>Edible Identities</a:t>
            </a:r>
          </a:p>
          <a:p>
            <a:pPr marL="0" indent="0">
              <a:buNone/>
            </a:pPr>
            <a:r>
              <a:rPr lang="en-US" sz="3200" dirty="0"/>
              <a:t>Choose a Food Item or Recipe and Perform</a:t>
            </a:r>
            <a:r>
              <a:rPr lang="en-US" sz="2800" dirty="0"/>
              <a:t> One of the Following: </a:t>
            </a:r>
            <a:endParaRPr lang="en-CA" sz="3200" dirty="0"/>
          </a:p>
          <a:p>
            <a:pPr marL="0" indent="0">
              <a:buNone/>
            </a:pPr>
            <a:r>
              <a:rPr lang="en-CA" dirty="0"/>
              <a:t>  - Discuss the Importance of the Food Item to the Cultural Heritage of a Group of People</a:t>
            </a:r>
          </a:p>
          <a:p>
            <a:r>
              <a:rPr lang="en-CA" dirty="0"/>
              <a:t>- Discuss the Way the Food Item Helps Define the Self in a Social Context</a:t>
            </a:r>
          </a:p>
          <a:p>
            <a:r>
              <a:rPr lang="en-CA" dirty="0"/>
              <a:t>- Discuss the Way the Food Item Helps Define Identify</a:t>
            </a:r>
          </a:p>
          <a:p>
            <a:r>
              <a:rPr lang="en-CA" dirty="0"/>
              <a:t>- Discuss the Intersection of the Food Item and Race, Class, and/or Gender</a:t>
            </a:r>
          </a:p>
          <a:p>
            <a:r>
              <a:rPr lang="en-CA" dirty="0"/>
              <a:t>- Discuss the Intersection of the Food Item and LGBTQ+ Perspectives</a:t>
            </a:r>
          </a:p>
          <a:p>
            <a:r>
              <a:rPr lang="en-CA" dirty="0"/>
              <a:t>- Discuss the Way the Food Item Helps in Self Expression</a:t>
            </a:r>
          </a:p>
          <a:p>
            <a:r>
              <a:rPr lang="en-CA" dirty="0"/>
              <a:t>- Discuss the Intersection of the Food Item and Indigenous Cultures</a:t>
            </a:r>
          </a:p>
          <a:p>
            <a:r>
              <a:rPr lang="en-CA" dirty="0"/>
              <a:t>- Discuss the Way in Which the Food Item Gives Community a Voice</a:t>
            </a:r>
          </a:p>
          <a:p>
            <a:r>
              <a:rPr lang="en-CA" dirty="0"/>
              <a:t>- </a:t>
            </a:r>
            <a:r>
              <a:rPr lang="en-US" dirty="0"/>
              <a:t>Perform a Research Report about any Aspect of Edible Identities and the Food Item</a:t>
            </a:r>
          </a:p>
          <a:p>
            <a:endParaRPr lang="en-US" dirty="0"/>
          </a:p>
          <a:p>
            <a:pPr lvl="1"/>
            <a:endParaRPr lang="en-US" dirty="0"/>
          </a:p>
        </p:txBody>
      </p:sp>
    </p:spTree>
    <p:extLst>
      <p:ext uri="{BB962C8B-B14F-4D97-AF65-F5344CB8AC3E}">
        <p14:creationId xmlns:p14="http://schemas.microsoft.com/office/powerpoint/2010/main" val="3917202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1CE20-90C2-2341-8595-A770A914B2C3}"/>
              </a:ext>
            </a:extLst>
          </p:cNvPr>
          <p:cNvSpPr>
            <a:spLocks noGrp="1"/>
          </p:cNvSpPr>
          <p:nvPr>
            <p:ph type="title"/>
          </p:nvPr>
        </p:nvSpPr>
        <p:spPr/>
        <p:txBody>
          <a:bodyPr/>
          <a:lstStyle/>
          <a:p>
            <a:r>
              <a:rPr lang="en-US" dirty="0"/>
              <a:t>Blog Topics</a:t>
            </a:r>
          </a:p>
        </p:txBody>
      </p:sp>
      <p:sp>
        <p:nvSpPr>
          <p:cNvPr id="3" name="Content Placeholder 2">
            <a:extLst>
              <a:ext uri="{FF2B5EF4-FFF2-40B4-BE49-F238E27FC236}">
                <a16:creationId xmlns:a16="http://schemas.microsoft.com/office/drawing/2014/main" id="{5CD15872-26E6-4F4F-A940-76849A7EBE40}"/>
              </a:ext>
            </a:extLst>
          </p:cNvPr>
          <p:cNvSpPr>
            <a:spLocks noGrp="1"/>
          </p:cNvSpPr>
          <p:nvPr>
            <p:ph idx="1"/>
          </p:nvPr>
        </p:nvSpPr>
        <p:spPr/>
        <p:txBody>
          <a:bodyPr>
            <a:normAutofit fontScale="47500" lnSpcReduction="20000"/>
          </a:bodyPr>
          <a:lstStyle/>
          <a:p>
            <a:pPr marL="0" indent="0">
              <a:buNone/>
            </a:pPr>
            <a:r>
              <a:rPr lang="en-US" sz="3000" dirty="0"/>
              <a:t>Blog 3 – </a:t>
            </a:r>
            <a:r>
              <a:rPr lang="en-CA" sz="3200" dirty="0"/>
              <a:t>Global Food Issues</a:t>
            </a:r>
          </a:p>
          <a:p>
            <a:pPr lvl="1"/>
            <a:r>
              <a:rPr lang="en-US" sz="1900" dirty="0"/>
              <a:t>Food Sovereignty</a:t>
            </a:r>
          </a:p>
          <a:p>
            <a:pPr lvl="1"/>
            <a:r>
              <a:rPr lang="en-US" sz="1900" dirty="0"/>
              <a:t>Community Food Systems</a:t>
            </a:r>
          </a:p>
          <a:p>
            <a:pPr lvl="1"/>
            <a:r>
              <a:rPr lang="en-US" sz="1900" dirty="0"/>
              <a:t>Alternative Food Initiatives</a:t>
            </a:r>
          </a:p>
          <a:p>
            <a:pPr lvl="1"/>
            <a:r>
              <a:rPr lang="en-US" sz="1900" dirty="0"/>
              <a:t>Sustainable Food Systems</a:t>
            </a:r>
          </a:p>
          <a:p>
            <a:pPr lvl="1"/>
            <a:r>
              <a:rPr lang="en-US" sz="1900" dirty="0"/>
              <a:t>Sustainability of Modern Agriculture</a:t>
            </a:r>
          </a:p>
          <a:p>
            <a:pPr lvl="1"/>
            <a:r>
              <a:rPr lang="en-US" sz="1900" dirty="0"/>
              <a:t>Indigenous Food Systems</a:t>
            </a:r>
          </a:p>
          <a:p>
            <a:pPr lvl="1"/>
            <a:r>
              <a:rPr lang="en-US" sz="1900" dirty="0"/>
              <a:t>Slow Food Movements</a:t>
            </a:r>
          </a:p>
          <a:p>
            <a:pPr lvl="1"/>
            <a:r>
              <a:rPr lang="en-US" sz="1900" dirty="0"/>
              <a:t>Hunger</a:t>
            </a:r>
          </a:p>
          <a:p>
            <a:pPr lvl="1"/>
            <a:r>
              <a:rPr lang="en-US" sz="1900" dirty="0"/>
              <a:t>Obesity </a:t>
            </a:r>
          </a:p>
          <a:p>
            <a:pPr lvl="1"/>
            <a:r>
              <a:rPr lang="en-US" sz="2000" dirty="0"/>
              <a:t>Capitalism and Food</a:t>
            </a:r>
          </a:p>
          <a:p>
            <a:pPr lvl="1"/>
            <a:r>
              <a:rPr lang="en-US" sz="2000" dirty="0"/>
              <a:t>Industrial Food and Health</a:t>
            </a:r>
          </a:p>
          <a:p>
            <a:pPr lvl="1"/>
            <a:r>
              <a:rPr lang="en-US" sz="2000" dirty="0"/>
              <a:t>True Value of Food</a:t>
            </a:r>
          </a:p>
          <a:p>
            <a:pPr lvl="1"/>
            <a:r>
              <a:rPr lang="en-US" sz="2000" dirty="0"/>
              <a:t>Food Commodities</a:t>
            </a:r>
          </a:p>
          <a:p>
            <a:pPr lvl="1"/>
            <a:r>
              <a:rPr lang="en-US" sz="2000" dirty="0"/>
              <a:t>Food and </a:t>
            </a:r>
            <a:r>
              <a:rPr lang="en-US" sz="2000" dirty="0" err="1"/>
              <a:t>Labour</a:t>
            </a:r>
            <a:endParaRPr lang="en-US" sz="2000" dirty="0"/>
          </a:p>
          <a:p>
            <a:pPr lvl="1"/>
            <a:r>
              <a:rPr lang="en-US" sz="2000" dirty="0"/>
              <a:t>Colonization and Food</a:t>
            </a:r>
          </a:p>
          <a:p>
            <a:pPr lvl="1"/>
            <a:r>
              <a:rPr lang="en-US" sz="2000" dirty="0"/>
              <a:t>Slavery and Food</a:t>
            </a:r>
          </a:p>
          <a:p>
            <a:pPr lvl="1"/>
            <a:r>
              <a:rPr lang="en-US" sz="2000" dirty="0"/>
              <a:t>Agroecology</a:t>
            </a:r>
          </a:p>
          <a:p>
            <a:pPr lvl="1"/>
            <a:r>
              <a:rPr lang="en-US" sz="2000" dirty="0"/>
              <a:t>Transformative Food Systems</a:t>
            </a:r>
          </a:p>
          <a:p>
            <a:pPr lvl="1"/>
            <a:r>
              <a:rPr lang="en-US" sz="2000" dirty="0"/>
              <a:t>Food Land and Property</a:t>
            </a:r>
          </a:p>
          <a:p>
            <a:pPr lvl="1"/>
            <a:r>
              <a:rPr lang="en-US" sz="2000" dirty="0"/>
              <a:t>Perform a Research Report about any Aspect of Global Food Issues</a:t>
            </a:r>
            <a:endParaRPr lang="en-US" sz="1900" dirty="0"/>
          </a:p>
          <a:p>
            <a:pPr marL="0" indent="0">
              <a:buNone/>
            </a:pPr>
            <a:endParaRPr lang="en-US" dirty="0"/>
          </a:p>
          <a:p>
            <a:pPr lvl="1"/>
            <a:endParaRPr lang="en-US" dirty="0"/>
          </a:p>
        </p:txBody>
      </p:sp>
    </p:spTree>
    <p:extLst>
      <p:ext uri="{BB962C8B-B14F-4D97-AF65-F5344CB8AC3E}">
        <p14:creationId xmlns:p14="http://schemas.microsoft.com/office/powerpoint/2010/main" val="4152357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877738325"/>
              </p:ext>
            </p:extLst>
          </p:nvPr>
        </p:nvGraphicFramePr>
        <p:xfrm>
          <a:off x="0" y="-1"/>
          <a:ext cx="12192000" cy="9490166"/>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a:effectLst/>
                        </a:rPr>
                        <a:t>Category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a:t>
                      </a: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Analysis of Subject Matter and Connection to Readings</a:t>
                      </a:r>
                    </a:p>
                  </a:txBody>
                  <a:tcPr marL="38680" marR="38680" marT="0" marB="0"/>
                </a:tc>
                <a:tc>
                  <a:txBody>
                    <a:bodyPr/>
                    <a:lstStyle/>
                    <a:p>
                      <a:pPr marL="0" marR="0">
                        <a:spcBef>
                          <a:spcPts val="0"/>
                        </a:spcBef>
                        <a:spcAft>
                          <a:spcPts val="0"/>
                        </a:spcAft>
                      </a:pPr>
                      <a:r>
                        <a:rPr lang="en-US" sz="1500" dirty="0">
                          <a:effectLst/>
                        </a:rPr>
                        <a:t>Superficial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Superficially connected analysis to the course readings.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Analysis not appropriate or complete. </a:t>
                      </a:r>
                    </a:p>
                  </a:txBody>
                  <a:tcPr marL="38680" marR="38680" marT="0" marB="0"/>
                </a:tc>
                <a:tc>
                  <a:txBody>
                    <a:bodyPr/>
                    <a:lstStyle/>
                    <a:p>
                      <a:pPr marL="0" marR="0">
                        <a:spcBef>
                          <a:spcPts val="0"/>
                        </a:spcBef>
                        <a:spcAft>
                          <a:spcPts val="0"/>
                        </a:spcAft>
                      </a:pPr>
                      <a:r>
                        <a:rPr lang="en-US" sz="1500" dirty="0">
                          <a:effectLst/>
                        </a:rPr>
                        <a:t>Average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Connected analysis to some of the course readings.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somewhat appropriate and incomplete.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Great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Connected analysis to course readings.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appropriate and complete.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Exceptional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Connected analysis to course readings with excellence.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entirely on point and complete.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not clear, concise, specific and/or interesting.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Blog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Blog not structured well. </a:t>
                      </a:r>
                    </a:p>
                  </a:txBody>
                  <a:tcPr marL="38680" marR="38680" marT="0" marB="0"/>
                </a:tc>
                <a:tc>
                  <a:txBody>
                    <a:bodyPr/>
                    <a:lstStyle/>
                    <a:p>
                      <a:pPr marL="0" marR="0">
                        <a:spcBef>
                          <a:spcPts val="0"/>
                        </a:spcBef>
                        <a:spcAft>
                          <a:spcPts val="0"/>
                        </a:spcAft>
                      </a:pPr>
                      <a:r>
                        <a:rPr lang="en-US" sz="1500" dirty="0">
                          <a:effectLst/>
                        </a:rPr>
                        <a:t>The blog is somewhat clear, concise, specific and/or interest.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somewhat well. </a:t>
                      </a:r>
                    </a:p>
                  </a:txBody>
                  <a:tcPr marL="38680" marR="38680" marT="0" marB="0"/>
                </a:tc>
                <a:tc>
                  <a:txBody>
                    <a:bodyPr/>
                    <a:lstStyle/>
                    <a:p>
                      <a:pPr marL="0" marR="0">
                        <a:spcBef>
                          <a:spcPts val="0"/>
                        </a:spcBef>
                        <a:spcAft>
                          <a:spcPts val="0"/>
                        </a:spcAft>
                      </a:pPr>
                      <a:r>
                        <a:rPr lang="en-US" sz="1500" dirty="0">
                          <a:effectLst/>
                        </a:rPr>
                        <a:t>The blog is clear, concise, specific and interesting.</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Blog flows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extremely clear, concise, specific, and interesting.</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blog </a:t>
                      </a:r>
                      <a:r>
                        <a:rPr lang="en-US" sz="1500">
                          <a:effectLst/>
                        </a:rPr>
                        <a:t>is outstanding. </a:t>
                      </a:r>
                      <a:endParaRPr lang="en-US" sz="1500" dirty="0">
                        <a:effectLst/>
                      </a:endParaRP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r>
                        <a:rPr lang="en-US" sz="1500" dirty="0">
                          <a:effectLst/>
                        </a:rPr>
                        <a:t>Format and Aesthetic</a:t>
                      </a:r>
                    </a:p>
                    <a:p>
                      <a:pPr marL="0" marR="0">
                        <a:spcBef>
                          <a:spcPts val="0"/>
                        </a:spcBef>
                        <a:spcAft>
                          <a:spcPts val="0"/>
                        </a:spcAft>
                      </a:pPr>
                      <a:r>
                        <a:rPr lang="en-US" sz="1000" dirty="0">
                          <a:effectLst/>
                        </a:rPr>
                        <a:t>(Not Weighted in Grade)</a:t>
                      </a:r>
                    </a:p>
                  </a:txBody>
                  <a:tcPr marL="38680" marR="38680" marT="0" marB="0"/>
                </a:tc>
                <a:tc>
                  <a:txBody>
                    <a:bodyPr/>
                    <a:lstStyle/>
                    <a:p>
                      <a:pPr marL="0" marR="0">
                        <a:spcBef>
                          <a:spcPts val="0"/>
                        </a:spcBef>
                        <a:spcAft>
                          <a:spcPts val="0"/>
                        </a:spcAft>
                      </a:pPr>
                      <a:r>
                        <a:rPr lang="en-US" sz="1500" dirty="0">
                          <a:effectLst/>
                        </a:rPr>
                        <a:t>Article is not appealing to look at. Format is awkward and hard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simple and there are no images or links of relevance. Format is awkward but easier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includes photos and links that are relevant to the topic. Format is easy to follow.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easy to read and enjoyable to look at. Format is easy to follow and interesting to the eye. Article includes photos and links that are relevant to the topic.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4029566469"/>
                  </a:ext>
                </a:extLst>
              </a:tr>
              <a:tr h="943791">
                <a:tc>
                  <a:txBody>
                    <a:bodyPr/>
                    <a:lstStyle/>
                    <a:p>
                      <a:pPr marL="0" marR="0">
                        <a:spcBef>
                          <a:spcPts val="0"/>
                        </a:spcBef>
                        <a:spcAft>
                          <a:spcPts val="0"/>
                        </a:spcAft>
                      </a:pPr>
                      <a:r>
                        <a:rPr lang="en-US" sz="1500" dirty="0">
                          <a:effectLst/>
                        </a:rPr>
                        <a:t>Grammar and Sentence Structure</a:t>
                      </a:r>
                    </a:p>
                    <a:p>
                      <a:pPr marL="0" marR="0">
                        <a:spcBef>
                          <a:spcPts val="0"/>
                        </a:spcBef>
                        <a:spcAft>
                          <a:spcPts val="0"/>
                        </a:spcAft>
                      </a:pPr>
                      <a:r>
                        <a:rPr lang="en-US" sz="1000" dirty="0">
                          <a:effectLst/>
                        </a:rPr>
                        <a:t>(Not Heavily Weighted in Grade)</a:t>
                      </a: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Article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r>
                        <a:rPr lang="en-US" sz="1500" dirty="0">
                          <a:effectLst/>
                        </a:rPr>
                        <a:t>Relevance of Information </a:t>
                      </a:r>
                    </a:p>
                  </a:txBody>
                  <a:tcPr marL="38680" marR="38680" marT="0" marB="0"/>
                </a:tc>
                <a:tc>
                  <a:txBody>
                    <a:bodyPr/>
                    <a:lstStyle/>
                    <a:p>
                      <a:pPr marL="0" marR="0">
                        <a:spcBef>
                          <a:spcPts val="0"/>
                        </a:spcBef>
                        <a:spcAft>
                          <a:spcPts val="0"/>
                        </a:spcAft>
                      </a:pPr>
                      <a:r>
                        <a:rPr lang="en-US" sz="1500" dirty="0">
                          <a:effectLst/>
                        </a:rPr>
                        <a:t>The information cited in the article has no relevance to the blog topic.</a:t>
                      </a:r>
                    </a:p>
                    <a:p>
                      <a:pPr marL="0" marR="0">
                        <a:spcBef>
                          <a:spcPts val="0"/>
                        </a:spcBef>
                        <a:spcAft>
                          <a:spcPts val="0"/>
                        </a:spcAft>
                      </a:pPr>
                      <a:br>
                        <a:rPr lang="en-US" sz="1500" dirty="0">
                          <a:effectLst/>
                        </a:rPr>
                      </a:br>
                      <a:r>
                        <a:rPr lang="en-US" sz="1500" dirty="0">
                          <a:effectLst/>
                        </a:rPr>
                        <a:t>Claims are not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has some relevance to the blog topic.</a:t>
                      </a:r>
                    </a:p>
                    <a:p>
                      <a:pPr marL="0" marR="0">
                        <a:spcBef>
                          <a:spcPts val="0"/>
                        </a:spcBef>
                        <a:spcAft>
                          <a:spcPts val="0"/>
                        </a:spcAft>
                      </a:pPr>
                      <a:br>
                        <a:rPr lang="en-US" sz="1500" dirty="0">
                          <a:effectLst/>
                        </a:rPr>
                      </a:br>
                      <a:r>
                        <a:rPr lang="en-US" sz="1500" dirty="0">
                          <a:effectLst/>
                        </a:rPr>
                        <a:t>Claims are somewhat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somewhat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is relevant to the blog topic.</a:t>
                      </a:r>
                    </a:p>
                    <a:p>
                      <a:pPr marL="0" marR="0">
                        <a:spcBef>
                          <a:spcPts val="0"/>
                        </a:spcBef>
                        <a:spcAft>
                          <a:spcPts val="0"/>
                        </a:spcAft>
                      </a:pPr>
                      <a:br>
                        <a:rPr lang="en-US" sz="1500" dirty="0">
                          <a:effectLst/>
                        </a:rPr>
                      </a:br>
                      <a:r>
                        <a:rPr lang="en-US" sz="1500" dirty="0">
                          <a:effectLst/>
                        </a:rPr>
                        <a:t>Claims are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valid and reliable. </a:t>
                      </a:r>
                    </a:p>
                  </a:txBody>
                  <a:tcPr marL="38680" marR="38680" marT="0" marB="0"/>
                </a:tc>
                <a:tc>
                  <a:txBody>
                    <a:bodyPr/>
                    <a:lstStyle/>
                    <a:p>
                      <a:pPr marL="0" marR="0">
                        <a:spcBef>
                          <a:spcPts val="0"/>
                        </a:spcBef>
                        <a:spcAft>
                          <a:spcPts val="0"/>
                        </a:spcAft>
                      </a:pPr>
                      <a:r>
                        <a:rPr lang="en-US" sz="1500" dirty="0">
                          <a:effectLst/>
                        </a:rPr>
                        <a:t>The information cited in the article is completely on point with the blog topic.</a:t>
                      </a:r>
                    </a:p>
                    <a:p>
                      <a:pPr marL="0" marR="0">
                        <a:spcBef>
                          <a:spcPts val="0"/>
                        </a:spcBef>
                        <a:spcAft>
                          <a:spcPts val="0"/>
                        </a:spcAft>
                      </a:pPr>
                      <a:br>
                        <a:rPr lang="en-US" sz="1500" dirty="0">
                          <a:effectLst/>
                        </a:rPr>
                      </a:br>
                      <a:r>
                        <a:rPr lang="en-US" sz="1500" dirty="0">
                          <a:effectLst/>
                        </a:rPr>
                        <a:t>Claims are backed up by a variety of excellent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all completely valid and reliable. </a:t>
                      </a: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r>
                        <a:rPr lang="en-US" sz="1500" dirty="0">
                          <a:effectLst/>
                        </a:rPr>
                        <a:t>Resources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Two or less reliable/valid external sources are referenced.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Three </a:t>
                      </a:r>
                      <a:r>
                        <a:rPr lang="en-US" sz="1500">
                          <a:effectLst/>
                          <a:latin typeface="Calibri" panose="020F0502020204030204" pitchFamily="34" charset="0"/>
                          <a:ea typeface="Calibri" panose="020F0502020204030204" pitchFamily="34" charset="0"/>
                          <a:cs typeface="Times New Roman" panose="02020603050405020304" pitchFamily="18" charset="0"/>
                        </a:rPr>
                        <a:t>to five </a:t>
                      </a:r>
                      <a:r>
                        <a:rPr lang="en-US" sz="1500" dirty="0">
                          <a:effectLst/>
                          <a:latin typeface="Calibri" panose="020F0502020204030204" pitchFamily="34" charset="0"/>
                          <a:ea typeface="Calibri" panose="020F0502020204030204" pitchFamily="34" charset="0"/>
                          <a:cs typeface="Times New Roman" panose="02020603050405020304" pitchFamily="18" charset="0"/>
                        </a:rPr>
                        <a:t>reliable/valid external source is referenced.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Six or seven reliable/valid external sources are referenced.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Eight or more reliable/valid external sources are referenced. </a:t>
                      </a:r>
                    </a:p>
                  </a:txBody>
                  <a:tcPr marL="38680" marR="38680" marT="0" marB="0"/>
                </a:tc>
                <a:extLst>
                  <a:ext uri="{0D108BD9-81ED-4DB2-BD59-A6C34878D82A}">
                    <a16:rowId xmlns:a16="http://schemas.microsoft.com/office/drawing/2014/main" val="1002663901"/>
                  </a:ext>
                </a:extLst>
              </a:tr>
            </a:tbl>
          </a:graphicData>
        </a:graphic>
      </p:graphicFrame>
    </p:spTree>
    <p:extLst>
      <p:ext uri="{BB962C8B-B14F-4D97-AF65-F5344CB8AC3E}">
        <p14:creationId xmlns:p14="http://schemas.microsoft.com/office/powerpoint/2010/main" val="354531862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2756</TotalTime>
  <Words>917</Words>
  <Application>Microsoft Macintosh PowerPoint</Application>
  <PresentationFormat>Widescreen</PresentationFormat>
  <Paragraphs>126</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Calibri Light</vt:lpstr>
      <vt:lpstr>Retrospect</vt:lpstr>
      <vt:lpstr>Food and Culture</vt:lpstr>
      <vt:lpstr>Blog Posts (Essays about Food and Culture) </vt:lpstr>
      <vt:lpstr>Blog Topics</vt:lpstr>
      <vt:lpstr>Blog Topics</vt:lpstr>
      <vt:lpstr>Blog Topics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244</cp:revision>
  <cp:lastPrinted>2017-07-26T18:23:54Z</cp:lastPrinted>
  <dcterms:created xsi:type="dcterms:W3CDTF">2016-01-27T06:10:50Z</dcterms:created>
  <dcterms:modified xsi:type="dcterms:W3CDTF">2022-01-25T04:19:28Z</dcterms:modified>
</cp:coreProperties>
</file>