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3"/>
  </p:notesMasterIdLst>
  <p:sldIdLst>
    <p:sldId id="256" r:id="rId2"/>
    <p:sldId id="318" r:id="rId3"/>
    <p:sldId id="328" r:id="rId4"/>
    <p:sldId id="321" r:id="rId5"/>
    <p:sldId id="294" r:id="rId6"/>
    <p:sldId id="327" r:id="rId7"/>
    <p:sldId id="266" r:id="rId8"/>
    <p:sldId id="376" r:id="rId9"/>
    <p:sldId id="377" r:id="rId10"/>
    <p:sldId id="370" r:id="rId11"/>
    <p:sldId id="32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Chevrier" initials="EC" lastIdx="1" clrIdx="0">
    <p:extLst>
      <p:ext uri="{19B8F6BF-5375-455C-9EA6-DF929625EA0E}">
        <p15:presenceInfo xmlns:p15="http://schemas.microsoft.com/office/powerpoint/2012/main" userId="371976d59e4c74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autoAdjust="0"/>
    <p:restoredTop sz="94660"/>
  </p:normalViewPr>
  <p:slideViewPr>
    <p:cSldViewPr snapToGrid="0">
      <p:cViewPr varScale="1">
        <p:scale>
          <a:sx n="114" d="100"/>
          <a:sy n="114" d="100"/>
        </p:scale>
        <p:origin x="3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6C669-C598-FB42-B782-FE02A079FFEE}" type="datetimeFigureOut">
              <a:rPr lang="en-US" smtClean="0"/>
              <a:t>2/10/22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699B1-C4A8-6140-8726-BA883941134D}" type="slidenum">
              <a:rPr lang="en-US" smtClean="0"/>
              <a:t>‹#›</a:t>
            </a:fld>
            <a:endParaRPr lang="en-US"/>
          </a:p>
        </p:txBody>
      </p:sp>
    </p:spTree>
    <p:extLst>
      <p:ext uri="{BB962C8B-B14F-4D97-AF65-F5344CB8AC3E}">
        <p14:creationId xmlns:p14="http://schemas.microsoft.com/office/powerpoint/2010/main" val="128767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699B1-C4A8-6140-8726-BA883941134D}" type="slidenum">
              <a:rPr lang="en-US" smtClean="0"/>
              <a:t>11</a:t>
            </a:fld>
            <a:endParaRPr lang="en-US"/>
          </a:p>
        </p:txBody>
      </p:sp>
    </p:spTree>
    <p:extLst>
      <p:ext uri="{BB962C8B-B14F-4D97-AF65-F5344CB8AC3E}">
        <p14:creationId xmlns:p14="http://schemas.microsoft.com/office/powerpoint/2010/main" val="283977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2022-02-10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2022-02-10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2022-02-10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2022-02-10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2022-02-10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2022-02-10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2022-02-10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2022-02-10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2022-02-10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afconcordia.ca/application-port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and Sustainability</a:t>
            </a:r>
            <a:endParaRPr lang="en-CA" dirty="0"/>
          </a:p>
        </p:txBody>
      </p:sp>
      <p:sp>
        <p:nvSpPr>
          <p:cNvPr id="3" name="Subtitle 2"/>
          <p:cNvSpPr>
            <a:spLocks noGrp="1"/>
          </p:cNvSpPr>
          <p:nvPr>
            <p:ph type="subTitle" idx="1"/>
          </p:nvPr>
        </p:nvSpPr>
        <p:spPr/>
        <p:txBody>
          <a:bodyPr>
            <a:normAutofit/>
          </a:bodyPr>
          <a:lstStyle/>
          <a:p>
            <a:r>
              <a:rPr lang="en-CA" dirty="0"/>
              <a:t>Community </a:t>
            </a:r>
            <a:r>
              <a:rPr lang="en-CA"/>
              <a:t>Service Learning Project </a:t>
            </a:r>
            <a:r>
              <a:rPr lang="en-CA" dirty="0"/>
              <a:t>Proposal</a:t>
            </a:r>
          </a:p>
          <a:p>
            <a:r>
              <a:rPr lang="en-CA" dirty="0"/>
              <a:t>Erik Chevrier</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8CE27C5-B74E-43E6-BD51-AE7ED81F17C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39451" y="905933"/>
            <a:ext cx="6545101" cy="5039728"/>
          </a:xfrm>
          <a:prstGeom prst="rect">
            <a:avLst/>
          </a:prstGeom>
        </p:spPr>
      </p:pic>
    </p:spTree>
    <p:extLst>
      <p:ext uri="{BB962C8B-B14F-4D97-AF65-F5344CB8AC3E}">
        <p14:creationId xmlns:p14="http://schemas.microsoft.com/office/powerpoint/2010/main" val="109867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FCC2AF-CF38-43A6-8440-430E8B715CA9}"/>
              </a:ext>
            </a:extLst>
          </p:cNvPr>
          <p:cNvGraphicFramePr>
            <a:graphicFrameLocks noGrp="1"/>
          </p:cNvGraphicFramePr>
          <p:nvPr>
            <p:ph idx="4294967295"/>
            <p:extLst>
              <p:ext uri="{D42A27DB-BD31-4B8C-83A1-F6EECF244321}">
                <p14:modId xmlns:p14="http://schemas.microsoft.com/office/powerpoint/2010/main" val="1640544952"/>
              </p:ext>
            </p:extLst>
          </p:nvPr>
        </p:nvGraphicFramePr>
        <p:xfrm>
          <a:off x="0" y="-1"/>
          <a:ext cx="12192000" cy="16377559"/>
        </p:xfrm>
        <a:graphic>
          <a:graphicData uri="http://schemas.openxmlformats.org/drawingml/2006/table">
            <a:tbl>
              <a:tblPr firstRow="1" firstCol="1" bandRow="1">
                <a:tableStyleId>{5C22544A-7EE6-4342-B048-85BDC9FD1C3A}</a:tableStyleId>
              </a:tblPr>
              <a:tblGrid>
                <a:gridCol w="2438400">
                  <a:extLst>
                    <a:ext uri="{9D8B030D-6E8A-4147-A177-3AD203B41FA5}">
                      <a16:colId xmlns:a16="http://schemas.microsoft.com/office/drawing/2014/main" val="4226346328"/>
                    </a:ext>
                  </a:extLst>
                </a:gridCol>
                <a:gridCol w="2438400">
                  <a:extLst>
                    <a:ext uri="{9D8B030D-6E8A-4147-A177-3AD203B41FA5}">
                      <a16:colId xmlns:a16="http://schemas.microsoft.com/office/drawing/2014/main" val="2107181673"/>
                    </a:ext>
                  </a:extLst>
                </a:gridCol>
                <a:gridCol w="2438400">
                  <a:extLst>
                    <a:ext uri="{9D8B030D-6E8A-4147-A177-3AD203B41FA5}">
                      <a16:colId xmlns:a16="http://schemas.microsoft.com/office/drawing/2014/main" val="392681824"/>
                    </a:ext>
                  </a:extLst>
                </a:gridCol>
                <a:gridCol w="2438400">
                  <a:extLst>
                    <a:ext uri="{9D8B030D-6E8A-4147-A177-3AD203B41FA5}">
                      <a16:colId xmlns:a16="http://schemas.microsoft.com/office/drawing/2014/main" val="3258894611"/>
                    </a:ext>
                  </a:extLst>
                </a:gridCol>
                <a:gridCol w="2438400">
                  <a:extLst>
                    <a:ext uri="{9D8B030D-6E8A-4147-A177-3AD203B41FA5}">
                      <a16:colId xmlns:a16="http://schemas.microsoft.com/office/drawing/2014/main" val="2442212841"/>
                    </a:ext>
                  </a:extLst>
                </a:gridCol>
              </a:tblGrid>
              <a:tr h="157298">
                <a:tc>
                  <a:txBody>
                    <a:bodyPr/>
                    <a:lstStyle/>
                    <a:p>
                      <a:pPr marL="0" marR="0">
                        <a:spcBef>
                          <a:spcPts val="0"/>
                        </a:spcBef>
                        <a:spcAft>
                          <a:spcPts val="0"/>
                        </a:spcAft>
                      </a:pPr>
                      <a:r>
                        <a:rPr lang="en-US" sz="1500" dirty="0">
                          <a:effectLst/>
                        </a:rPr>
                        <a:t>Category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D</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C</a:t>
                      </a:r>
                    </a:p>
                  </a:txBody>
                  <a:tcPr marL="38680" marR="38680" marT="0" marB="0"/>
                </a:tc>
                <a:tc>
                  <a:txBody>
                    <a:bodyPr/>
                    <a:lstStyle/>
                    <a:p>
                      <a:pPr marL="0" marR="0">
                        <a:spcBef>
                          <a:spcPts val="0"/>
                        </a:spcBef>
                        <a:spcAft>
                          <a:spcPts val="0"/>
                        </a:spcAft>
                      </a:pPr>
                      <a:r>
                        <a:rPr lang="en-US" sz="1500">
                          <a:effectLst/>
                        </a:rPr>
                        <a:t>B</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a:effectLst/>
                        </a:rPr>
                        <a:t>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extLst>
                  <a:ext uri="{0D108BD9-81ED-4DB2-BD59-A6C34878D82A}">
                    <a16:rowId xmlns:a16="http://schemas.microsoft.com/office/drawing/2014/main" val="1442857339"/>
                  </a:ext>
                </a:extLst>
              </a:tr>
              <a:tr h="1887584">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Clarity of Ideas</a:t>
                      </a:r>
                    </a:p>
                  </a:txBody>
                  <a:tcPr marL="38680" marR="38680" marT="0" marB="0"/>
                </a:tc>
                <a:tc>
                  <a:txBody>
                    <a:bodyPr/>
                    <a:lstStyle/>
                    <a:p>
                      <a:pPr marL="0" marR="0">
                        <a:spcBef>
                          <a:spcPts val="0"/>
                        </a:spcBef>
                        <a:spcAft>
                          <a:spcPts val="0"/>
                        </a:spcAft>
                      </a:pPr>
                      <a:r>
                        <a:rPr lang="en-US" sz="1500" dirty="0">
                          <a:effectLst/>
                        </a:rPr>
                        <a:t>Proposal is not clear, concise and specific. </a:t>
                      </a:r>
                    </a:p>
                    <a:p>
                      <a:pPr marL="0" marR="0">
                        <a:spcBef>
                          <a:spcPts val="0"/>
                        </a:spcBef>
                        <a:spcAft>
                          <a:spcPts val="0"/>
                        </a:spcAft>
                      </a:pPr>
                      <a:endParaRPr lang="en-US" sz="1500" dirty="0">
                        <a:effectLst/>
                      </a:endParaRPr>
                    </a:p>
                    <a:p>
                      <a:pPr marL="0" marR="0">
                        <a:spcBef>
                          <a:spcPts val="0"/>
                        </a:spcBef>
                        <a:spcAft>
                          <a:spcPts val="0"/>
                        </a:spcAft>
                      </a:pPr>
                      <a:r>
                        <a:rPr lang="en-US" sz="1500" dirty="0">
                          <a:effectLst/>
                        </a:rPr>
                        <a:t>Ideas are not well developed. </a:t>
                      </a:r>
                    </a:p>
                  </a:txBody>
                  <a:tcPr marL="38680" marR="38680" marT="0" marB="0"/>
                </a:tc>
                <a:tc>
                  <a:txBody>
                    <a:bodyPr/>
                    <a:lstStyle/>
                    <a:p>
                      <a:pPr marL="0" marR="0">
                        <a:spcBef>
                          <a:spcPts val="0"/>
                        </a:spcBef>
                        <a:spcAft>
                          <a:spcPts val="0"/>
                        </a:spcAft>
                      </a:pPr>
                      <a:r>
                        <a:rPr lang="en-US" sz="1500" dirty="0">
                          <a:effectLst/>
                        </a:rPr>
                        <a:t>Proposal is somewhat clear, concise and specific. </a:t>
                      </a:r>
                    </a:p>
                    <a:p>
                      <a:pPr marL="0" marR="0">
                        <a:spcBef>
                          <a:spcPts val="0"/>
                        </a:spcBef>
                        <a:spcAft>
                          <a:spcPts val="0"/>
                        </a:spcAft>
                      </a:pPr>
                      <a:endParaRPr lang="en-US" sz="1500" dirty="0">
                        <a:effectLst/>
                      </a:endParaRPr>
                    </a:p>
                    <a:p>
                      <a:pPr marL="0" marR="0">
                        <a:spcBef>
                          <a:spcPts val="0"/>
                        </a:spcBef>
                        <a:spcAft>
                          <a:spcPts val="0"/>
                        </a:spcAft>
                      </a:pPr>
                      <a:r>
                        <a:rPr lang="en-US" sz="1500" dirty="0">
                          <a:effectLst/>
                        </a:rPr>
                        <a:t>Ideas are somewhat developed. </a:t>
                      </a:r>
                    </a:p>
                  </a:txBody>
                  <a:tcPr marL="38680" marR="38680" marT="0" marB="0"/>
                </a:tc>
                <a:tc>
                  <a:txBody>
                    <a:bodyPr/>
                    <a:lstStyle/>
                    <a:p>
                      <a:pPr marL="0" marR="0">
                        <a:spcBef>
                          <a:spcPts val="0"/>
                        </a:spcBef>
                        <a:spcAft>
                          <a:spcPts val="0"/>
                        </a:spcAft>
                      </a:pPr>
                      <a:r>
                        <a:rPr lang="en-US" sz="1500" dirty="0">
                          <a:effectLst/>
                        </a:rPr>
                        <a:t>Proposal is clear, concise and specific. </a:t>
                      </a:r>
                    </a:p>
                    <a:p>
                      <a:pPr marL="0" marR="0">
                        <a:spcBef>
                          <a:spcPts val="0"/>
                        </a:spcBef>
                        <a:spcAft>
                          <a:spcPts val="0"/>
                        </a:spcAft>
                      </a:pPr>
                      <a:endParaRPr lang="en-US" sz="1500" dirty="0">
                        <a:effectLst/>
                      </a:endParaRPr>
                    </a:p>
                    <a:p>
                      <a:pPr marL="0" marR="0">
                        <a:spcBef>
                          <a:spcPts val="0"/>
                        </a:spcBef>
                        <a:spcAft>
                          <a:spcPts val="0"/>
                        </a:spcAft>
                      </a:pPr>
                      <a:r>
                        <a:rPr lang="en-US" sz="1500" dirty="0">
                          <a:effectLst/>
                        </a:rPr>
                        <a:t>Ideas are well developed.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rPr>
                        <a:t>Proposal is  extremely clear, concise and specific. </a:t>
                      </a:r>
                    </a:p>
                    <a:p>
                      <a:pPr marL="0" marR="0">
                        <a:spcBef>
                          <a:spcPts val="0"/>
                        </a:spcBef>
                        <a:spcAft>
                          <a:spcPts val="0"/>
                        </a:spcAft>
                      </a:pPr>
                      <a:endParaRPr lang="en-US" sz="1500" dirty="0">
                        <a:effectLst/>
                      </a:endParaRPr>
                    </a:p>
                    <a:p>
                      <a:pPr marL="0" marR="0">
                        <a:spcBef>
                          <a:spcPts val="0"/>
                        </a:spcBef>
                        <a:spcAft>
                          <a:spcPts val="0"/>
                        </a:spcAft>
                      </a:pPr>
                      <a:r>
                        <a:rPr lang="en-US" sz="1500" dirty="0">
                          <a:effectLst/>
                        </a:rPr>
                        <a:t>Ideas are exceptionally well developed.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txBody>
                  <a:tcPr marL="38680" marR="38680" marT="0" marB="0"/>
                </a:tc>
                <a:extLst>
                  <a:ext uri="{0D108BD9-81ED-4DB2-BD59-A6C34878D82A}">
                    <a16:rowId xmlns:a16="http://schemas.microsoft.com/office/drawing/2014/main" val="651724473"/>
                  </a:ext>
                </a:extLst>
              </a:tr>
              <a:tr h="1887584">
                <a:tc>
                  <a:txBody>
                    <a:bodyPr/>
                    <a:lstStyle/>
                    <a:p>
                      <a:pPr marL="0" marR="0">
                        <a:spcBef>
                          <a:spcPts val="0"/>
                        </a:spcBef>
                        <a:spcAft>
                          <a:spcPts val="0"/>
                        </a:spcAft>
                      </a:pPr>
                      <a:r>
                        <a:rPr lang="en-US" sz="1500" dirty="0">
                          <a:effectLst/>
                        </a:rPr>
                        <a:t>Clarity of Written Proposal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rPr>
                        <a:t>Format is awkward and hard to follow. </a:t>
                      </a:r>
                    </a:p>
                    <a:p>
                      <a:pPr marL="0" marR="0">
                        <a:spcBef>
                          <a:spcPts val="0"/>
                        </a:spcBef>
                        <a:spcAft>
                          <a:spcPts val="0"/>
                        </a:spcAft>
                      </a:pPr>
                      <a:endParaRPr lang="en-US" sz="1500" dirty="0">
                        <a:effectLst/>
                      </a:endParaRPr>
                    </a:p>
                    <a:p>
                      <a:pPr marL="0" marR="0">
                        <a:spcBef>
                          <a:spcPts val="0"/>
                        </a:spcBef>
                        <a:spcAft>
                          <a:spcPts val="0"/>
                        </a:spcAft>
                      </a:pPr>
                      <a:r>
                        <a:rPr lang="en-US" sz="1500" dirty="0">
                          <a:effectLst/>
                        </a:rPr>
                        <a:t>Proposal does not flow well. </a:t>
                      </a:r>
                    </a:p>
                    <a:p>
                      <a:pPr marL="0" marR="0">
                        <a:spcBef>
                          <a:spcPts val="0"/>
                        </a:spcBef>
                        <a:spcAft>
                          <a:spcPts val="0"/>
                        </a:spcAft>
                      </a:pPr>
                      <a:endParaRPr lang="en-US" sz="1500" dirty="0">
                        <a:effectLst/>
                      </a:endParaRPr>
                    </a:p>
                    <a:p>
                      <a:pPr marL="0" marR="0">
                        <a:spcBef>
                          <a:spcPts val="0"/>
                        </a:spcBef>
                        <a:spcAft>
                          <a:spcPts val="0"/>
                        </a:spcAft>
                      </a:pPr>
                      <a:r>
                        <a:rPr lang="en-US" sz="1500" dirty="0">
                          <a:effectLst/>
                        </a:rPr>
                        <a:t>Proposal is not structured well. </a:t>
                      </a:r>
                    </a:p>
                  </a:txBody>
                  <a:tcPr marL="38680" marR="38680" marT="0" marB="0"/>
                </a:tc>
                <a:tc>
                  <a:txBody>
                    <a:bodyPr/>
                    <a:lstStyle/>
                    <a:p>
                      <a:pPr marL="0" marR="0">
                        <a:spcBef>
                          <a:spcPts val="0"/>
                        </a:spcBef>
                        <a:spcAft>
                          <a:spcPts val="0"/>
                        </a:spcAft>
                      </a:pPr>
                      <a:r>
                        <a:rPr lang="en-US" sz="1500" dirty="0">
                          <a:effectLst/>
                        </a:rPr>
                        <a:t>Format is awkward but easier to follow.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Proposal flows somewhat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Proposal is structured somewhat well. </a:t>
                      </a:r>
                    </a:p>
                  </a:txBody>
                  <a:tcPr marL="38680" marR="38680" marT="0" marB="0"/>
                </a:tc>
                <a:tc>
                  <a:txBody>
                    <a:bodyPr/>
                    <a:lstStyle/>
                    <a:p>
                      <a:pPr marL="0" marR="0">
                        <a:spcBef>
                          <a:spcPts val="0"/>
                        </a:spcBef>
                        <a:spcAft>
                          <a:spcPts val="0"/>
                        </a:spcAft>
                      </a:pPr>
                      <a:r>
                        <a:rPr lang="en-US" sz="1500" dirty="0">
                          <a:effectLst/>
                        </a:rPr>
                        <a:t>Format is easy to follow.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rPr>
                        <a:t>Proposal</a:t>
                      </a:r>
                      <a:r>
                        <a:rPr lang="en-US" sz="1500" dirty="0">
                          <a:effectLst/>
                          <a:latin typeface="Calibri" panose="020F0502020204030204" pitchFamily="34" charset="0"/>
                          <a:ea typeface="Calibri" panose="020F0502020204030204" pitchFamily="34" charset="0"/>
                          <a:cs typeface="Times New Roman" panose="02020603050405020304" pitchFamily="18" charset="0"/>
                        </a:rPr>
                        <a:t> flows well.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Proposal structured well.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rPr>
                        <a:t>Format is easy to follow and interesting to read. </a:t>
                      </a:r>
                    </a:p>
                    <a:p>
                      <a:pPr marL="0" marR="0">
                        <a:spcBef>
                          <a:spcPts val="0"/>
                        </a:spcBef>
                        <a:spcAft>
                          <a:spcPts val="0"/>
                        </a:spcAft>
                      </a:pPr>
                      <a:endParaRPr lang="en-US" sz="15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Proposal flows extremely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The structure of the proposal is outstanding. </a:t>
                      </a:r>
                    </a:p>
                  </a:txBody>
                  <a:tcPr marL="38680" marR="38680" marT="0" marB="0"/>
                </a:tc>
                <a:extLst>
                  <a:ext uri="{0D108BD9-81ED-4DB2-BD59-A6C34878D82A}">
                    <a16:rowId xmlns:a16="http://schemas.microsoft.com/office/drawing/2014/main" val="3154476115"/>
                  </a:ext>
                </a:extLst>
              </a:tr>
              <a:tr h="1258389">
                <a:tc>
                  <a:txBody>
                    <a:bodyPr/>
                    <a:lstStyle/>
                    <a:p>
                      <a:pPr marL="0" marR="0">
                        <a:spcBef>
                          <a:spcPts val="0"/>
                        </a:spcBef>
                        <a:spcAft>
                          <a:spcPts val="0"/>
                        </a:spcAft>
                      </a:pPr>
                      <a:r>
                        <a:rPr lang="en-US" sz="1500" dirty="0">
                          <a:effectLst/>
                        </a:rPr>
                        <a:t>Quality of Ideas</a:t>
                      </a:r>
                    </a:p>
                  </a:txBody>
                  <a:tcPr marL="38680" marR="38680" marT="0" marB="0"/>
                </a:tc>
                <a:tc>
                  <a:txBody>
                    <a:bodyPr/>
                    <a:lstStyle/>
                    <a:p>
                      <a:pPr marL="0" marR="0">
                        <a:spcBef>
                          <a:spcPts val="0"/>
                        </a:spcBef>
                        <a:spcAft>
                          <a:spcPts val="0"/>
                        </a:spcAft>
                      </a:pPr>
                      <a:r>
                        <a:rPr lang="en-US" sz="1500" dirty="0">
                          <a:effectLst/>
                        </a:rPr>
                        <a:t>Proposal does not address key issues relating to economic restructuring, as discussed in class or via the readings.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idea needs to be reworked.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Proposal projects no impact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Provides a superficial overview of the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txBody>
                  <a:tcPr marL="38680" marR="38680" marT="0" marB="0"/>
                </a:tc>
                <a:tc>
                  <a:txBody>
                    <a:bodyPr/>
                    <a:lstStyle/>
                    <a:p>
                      <a:pPr marL="0" marR="0">
                        <a:spcBef>
                          <a:spcPts val="0"/>
                        </a:spcBef>
                        <a:spcAft>
                          <a:spcPts val="0"/>
                        </a:spcAft>
                      </a:pPr>
                      <a:r>
                        <a:rPr lang="en-US" sz="1500" dirty="0">
                          <a:effectLst/>
                        </a:rPr>
                        <a:t>Proposal slightly address key issues relating to economic restructuring , as discussed in class or via the readings.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idea is acceptable but should be slightly tweaked.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Proposal projects a slight impact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Provides an overview of the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txBody>
                  <a:tcPr marL="38680" marR="38680" marT="0" marB="0"/>
                </a:tc>
                <a:tc>
                  <a:txBody>
                    <a:bodyPr/>
                    <a:lstStyle/>
                    <a:p>
                      <a:pPr marL="0" marR="0">
                        <a:spcBef>
                          <a:spcPts val="0"/>
                        </a:spcBef>
                        <a:spcAft>
                          <a:spcPts val="0"/>
                        </a:spcAft>
                      </a:pPr>
                      <a:r>
                        <a:rPr lang="en-US" sz="1500" dirty="0">
                          <a:effectLst/>
                        </a:rPr>
                        <a:t>Proposal address key issues relating to economic restructuring, as discussed in class or via the readings.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idea is acceptable as is.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Proposal projects to have an impact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rPr>
                        <a:t>Provides a well researched overview of the issue. </a:t>
                      </a:r>
                    </a:p>
                  </a:txBody>
                  <a:tcPr marL="38680" marR="38680" marT="0" marB="0"/>
                </a:tc>
                <a:tc>
                  <a:txBody>
                    <a:bodyPr/>
                    <a:lstStyle/>
                    <a:p>
                      <a:pPr marL="0" marR="0">
                        <a:spcBef>
                          <a:spcPts val="0"/>
                        </a:spcBef>
                        <a:spcAft>
                          <a:spcPts val="0"/>
                        </a:spcAft>
                      </a:pPr>
                      <a:r>
                        <a:rPr lang="en-US" sz="1500" dirty="0">
                          <a:effectLst/>
                        </a:rPr>
                        <a:t>Proposal address key issues relating to economic restructuring, as discussed in class or via the readings with accuracy and precision. </a:t>
                      </a:r>
                    </a:p>
                    <a:p>
                      <a:pPr marL="0" marR="0">
                        <a:spcBef>
                          <a:spcPts val="0"/>
                        </a:spcBef>
                        <a:spcAft>
                          <a:spcPts val="0"/>
                        </a:spcAft>
                      </a:pPr>
                      <a:endParaRPr lang="en-US" sz="1500" dirty="0">
                        <a:effectLst/>
                      </a:endParaRPr>
                    </a:p>
                    <a:p>
                      <a:pPr marL="0" marR="0">
                        <a:spcBef>
                          <a:spcPts val="0"/>
                        </a:spcBef>
                        <a:spcAft>
                          <a:spcPts val="0"/>
                        </a:spcAft>
                      </a:pPr>
                      <a:r>
                        <a:rPr lang="en-US" sz="1500" dirty="0">
                          <a:effectLst/>
                        </a:rPr>
                        <a:t>Proposal projects a meaningful impact in the community. </a:t>
                      </a:r>
                    </a:p>
                    <a:p>
                      <a:pPr marL="0" marR="0">
                        <a:spcBef>
                          <a:spcPts val="0"/>
                        </a:spcBef>
                        <a:spcAft>
                          <a:spcPts val="0"/>
                        </a:spcAft>
                      </a:pPr>
                      <a:endParaRPr lang="en-US" sz="1500" dirty="0">
                        <a:effectLst/>
                      </a:endParaRPr>
                    </a:p>
                    <a:p>
                      <a:pPr marL="0" marR="0">
                        <a:spcBef>
                          <a:spcPts val="0"/>
                        </a:spcBef>
                        <a:spcAft>
                          <a:spcPts val="0"/>
                        </a:spcAft>
                      </a:pPr>
                      <a:r>
                        <a:rPr lang="en-US" sz="1500" dirty="0">
                          <a:effectLst/>
                        </a:rPr>
                        <a:t>Provides an in-depth, well researched overview of the topic.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idea is great! </a:t>
                      </a:r>
                    </a:p>
                  </a:txBody>
                  <a:tcPr marL="38680" marR="38680" marT="0" marB="0"/>
                </a:tc>
                <a:extLst>
                  <a:ext uri="{0D108BD9-81ED-4DB2-BD59-A6C34878D82A}">
                    <a16:rowId xmlns:a16="http://schemas.microsoft.com/office/drawing/2014/main" val="4029566469"/>
                  </a:ext>
                </a:extLst>
              </a:tr>
              <a:tr h="943791">
                <a:tc>
                  <a:txBody>
                    <a:bodyPr/>
                    <a:lstStyle/>
                    <a:p>
                      <a:pPr marL="0" marR="0">
                        <a:spcBef>
                          <a:spcPts val="0"/>
                        </a:spcBef>
                        <a:spcAft>
                          <a:spcPts val="0"/>
                        </a:spcAft>
                      </a:pPr>
                      <a:r>
                        <a:rPr lang="en-US" sz="1500" dirty="0">
                          <a:effectLst/>
                        </a:rPr>
                        <a:t>Grammar and Sentence Structure</a:t>
                      </a:r>
                    </a:p>
                  </a:txBody>
                  <a:tcPr marL="38680" marR="38680" marT="0" marB="0"/>
                </a:tc>
                <a:tc>
                  <a:txBody>
                    <a:bodyPr/>
                    <a:lstStyle/>
                    <a:p>
                      <a:pPr marL="0" marR="0">
                        <a:spcBef>
                          <a:spcPts val="0"/>
                        </a:spcBef>
                        <a:spcAft>
                          <a:spcPts val="0"/>
                        </a:spcAft>
                      </a:pPr>
                      <a:r>
                        <a:rPr lang="en-US" sz="1500" dirty="0">
                          <a:effectLst/>
                        </a:rPr>
                        <a:t>Multiple grammar mistakes making it difficult to read.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rPr>
                        <a:t>Several grammar mistakes but it is still clear to read.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rPr>
                        <a:t>One or two grammar mistakes but they do not impair reading experience.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rPr>
                        <a:t>No spelling or grammar mistakes. Article is easy to read and flows well.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extLst>
                  <a:ext uri="{0D108BD9-81ED-4DB2-BD59-A6C34878D82A}">
                    <a16:rowId xmlns:a16="http://schemas.microsoft.com/office/drawing/2014/main" val="1829937853"/>
                  </a:ext>
                </a:extLst>
              </a:tr>
              <a:tr h="1101090">
                <a:tc>
                  <a:txBody>
                    <a:bodyPr/>
                    <a:lstStyle/>
                    <a:p>
                      <a:pPr marL="0" marR="0">
                        <a:spcBef>
                          <a:spcPts val="0"/>
                        </a:spcBef>
                        <a:spcAft>
                          <a:spcPts val="0"/>
                        </a:spcAft>
                      </a:pPr>
                      <a:r>
                        <a:rPr lang="en-US" sz="1500" dirty="0">
                          <a:effectLst/>
                        </a:rPr>
                        <a:t>Clarity of Action Plan</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proposal does not have a clear action plan.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proposal does not outline your involvement in the project nor does it provide a clear indication of what sources you will use to gather information.</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proposal has a vague action plan.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proposal provides a vague outline your involvement in the project and a vague indication of what sources you will use to gather information.</a:t>
                      </a: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proposal has a clear action plan.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proposal provides a clear outline your involvement in the project and a clear indication of what sources you will use to gather information.</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proposal has a clear, concise, specific action plan.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proposal provides an exceptionally clear outline your involvement in the project and an exceptionally clear indication of what sources you will use to gather information.</a:t>
                      </a:r>
                    </a:p>
                  </a:txBody>
                  <a:tcPr marL="38680" marR="38680" marT="0" marB="0"/>
                </a:tc>
                <a:extLst>
                  <a:ext uri="{0D108BD9-81ED-4DB2-BD59-A6C34878D82A}">
                    <a16:rowId xmlns:a16="http://schemas.microsoft.com/office/drawing/2014/main" val="2806582"/>
                  </a:ext>
                </a:extLst>
              </a:tr>
              <a:tr h="943791">
                <a:tc>
                  <a:txBody>
                    <a:bodyPr/>
                    <a:lstStyle/>
                    <a:p>
                      <a:pPr marL="0" marR="0">
                        <a:spcBef>
                          <a:spcPts val="0"/>
                        </a:spcBef>
                        <a:spcAft>
                          <a:spcPts val="0"/>
                        </a:spcAft>
                      </a:pPr>
                      <a:r>
                        <a:rPr lang="en-US" sz="1500" dirty="0">
                          <a:effectLst/>
                        </a:rPr>
                        <a:t>Resources</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No external sources/classroom readings are referenced.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External references are not valid or reliable.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References are not used correctly. </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Only one external source/classroom reading is referenced.</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External references are somewhat valid or reliable.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500" dirty="0">
                          <a:effectLst/>
                          <a:latin typeface="Calibri" panose="020F0502020204030204" pitchFamily="34" charset="0"/>
                          <a:ea typeface="Calibri" panose="020F0502020204030204" pitchFamily="34" charset="0"/>
                          <a:cs typeface="Times New Roman" panose="02020603050405020304" pitchFamily="18" charset="0"/>
                        </a:rPr>
                        <a:t>References are used somewhat correctly. </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Two or three external sources/classroom readings  are referenced.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External references are valid and reliable.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References are used correctly. </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Four or more external sources/classroom readings are referenced.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External sources are extremely reliable, valid, useful and completely on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All references are used correctly. </a:t>
                      </a:r>
                    </a:p>
                  </a:txBody>
                  <a:tcPr marL="38680" marR="38680" marT="0" marB="0"/>
                </a:tc>
                <a:extLst>
                  <a:ext uri="{0D108BD9-81ED-4DB2-BD59-A6C34878D82A}">
                    <a16:rowId xmlns:a16="http://schemas.microsoft.com/office/drawing/2014/main" val="1002663901"/>
                  </a:ext>
                </a:extLst>
              </a:tr>
              <a:tr h="943791">
                <a:tc>
                  <a:txBody>
                    <a:bodyPr/>
                    <a:lstStyle/>
                    <a:p>
                      <a:pPr marL="0" marR="0">
                        <a:spcBef>
                          <a:spcPts val="0"/>
                        </a:spcBef>
                        <a:spcAft>
                          <a:spcPts val="0"/>
                        </a:spcAft>
                      </a:pPr>
                      <a:r>
                        <a:rPr lang="en-US" sz="1500" dirty="0">
                          <a:effectLst/>
                        </a:rPr>
                        <a:t>Analysis of Goals, Targets and objectives </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Goals, targets and objectives are not clearly identified.</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Goals, targets and objectives are  not realistic.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Key strategies to meet goals, targets, and objectives are not appropriate. </a:t>
                      </a: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Goals, targets and objectives are somewhat clearly identified.</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Goals, targets and objectives are somewhat realistic.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Key strategies to meet goals, targets, and objectives are somewhat appropriate.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Goals, targets and objectives are clearly identified.</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Goals, targets and objectives are realistic.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Key strategies to meet goals, targets, and objectives are appropriate.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tc>
                  <a:txBody>
                    <a:bodyPr/>
                    <a:lstStyle/>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Goals, targets and objectives are clearly identified and completely on point.</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Goals, targets and objectives are completely realistic and on point. </a:t>
                      </a:r>
                    </a:p>
                    <a:p>
                      <a:pPr marL="0" marR="0">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Key strategies to meet goals, targets, and objectives are completely appropriate and on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8680" marR="38680" marT="0" marB="0"/>
                </a:tc>
                <a:extLst>
                  <a:ext uri="{0D108BD9-81ED-4DB2-BD59-A6C34878D82A}">
                    <a16:rowId xmlns:a16="http://schemas.microsoft.com/office/drawing/2014/main" val="3805725889"/>
                  </a:ext>
                </a:extLst>
              </a:tr>
            </a:tbl>
          </a:graphicData>
        </a:graphic>
      </p:graphicFrame>
    </p:spTree>
    <p:extLst>
      <p:ext uri="{BB962C8B-B14F-4D97-AF65-F5344CB8AC3E}">
        <p14:creationId xmlns:p14="http://schemas.microsoft.com/office/powerpoint/2010/main" val="391346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FF87-E0EE-4580-A983-A746617E0FA6}"/>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84203461-C30D-41BD-B8CF-0202AB36D425}"/>
              </a:ext>
            </a:extLst>
          </p:cNvPr>
          <p:cNvSpPr>
            <a:spLocks noGrp="1"/>
          </p:cNvSpPr>
          <p:nvPr>
            <p:ph idx="1"/>
          </p:nvPr>
        </p:nvSpPr>
        <p:spPr/>
        <p:txBody>
          <a:bodyPr>
            <a:normAutofit fontScale="92500" lnSpcReduction="10000"/>
          </a:bodyPr>
          <a:lstStyle/>
          <a:p>
            <a:r>
              <a:rPr lang="en-CA" b="1" dirty="0"/>
              <a:t>Community Service Project (20 Points): T</a:t>
            </a:r>
            <a:r>
              <a:rPr lang="en-CA" dirty="0"/>
              <a:t>his assignment aims to give students hands-on experience by participating with sustainable food initiatives. Students must form a group; however, they may choose to work on something in a group that already exists and/or create something with like-minded people outside the classroom. Students will form clusters and contribute to the project based on their area of expertise. For example, someone with great research skills could get involved with the research portion of the project, someone with media skills can build media infrastructure, someone with great interpersonal communication skills can be the mobilizer, among other tasks. Students will be evaluated based on the depth of their involvement with the project, their deliverables, clearly reporting their contribution to the project, and linking the project to the course material. </a:t>
            </a:r>
          </a:p>
          <a:p>
            <a:r>
              <a:rPr lang="en-CA" b="1" dirty="0"/>
              <a:t>Proposal (10 Points): (Due February 24th) </a:t>
            </a:r>
          </a:p>
          <a:p>
            <a:r>
              <a:rPr lang="en-CA" dirty="0"/>
              <a:t>Community Service Learning Project Proposal: Students must submit a proposal that describes the project, discuss their anticipated involvement, outline deliverables that will be performed by the student, provide a clear timeline for what they will accomplish, discuss the importance of the project and link the project to course material.</a:t>
            </a:r>
          </a:p>
        </p:txBody>
      </p:sp>
    </p:spTree>
    <p:extLst>
      <p:ext uri="{BB962C8B-B14F-4D97-AF65-F5344CB8AC3E}">
        <p14:creationId xmlns:p14="http://schemas.microsoft.com/office/powerpoint/2010/main" val="140951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1105-62B1-EF48-91E1-D364414B1D99}"/>
              </a:ext>
            </a:extLst>
          </p:cNvPr>
          <p:cNvSpPr>
            <a:spLocks noGrp="1"/>
          </p:cNvSpPr>
          <p:nvPr>
            <p:ph type="title"/>
          </p:nvPr>
        </p:nvSpPr>
        <p:spPr/>
        <p:txBody>
          <a:bodyPr/>
          <a:lstStyle/>
          <a:p>
            <a:r>
              <a:rPr lang="en-US" dirty="0"/>
              <a:t>Action-Research Possibilities</a:t>
            </a:r>
          </a:p>
        </p:txBody>
      </p:sp>
      <p:sp>
        <p:nvSpPr>
          <p:cNvPr id="3" name="Content Placeholder 2">
            <a:extLst>
              <a:ext uri="{FF2B5EF4-FFF2-40B4-BE49-F238E27FC236}">
                <a16:creationId xmlns:a16="http://schemas.microsoft.com/office/drawing/2014/main" id="{4AA9EA97-596E-084F-A174-9583B6E53226}"/>
              </a:ext>
            </a:extLst>
          </p:cNvPr>
          <p:cNvSpPr>
            <a:spLocks noGrp="1"/>
          </p:cNvSpPr>
          <p:nvPr>
            <p:ph idx="1"/>
          </p:nvPr>
        </p:nvSpPr>
        <p:spPr/>
        <p:txBody>
          <a:bodyPr>
            <a:normAutofit fontScale="55000" lnSpcReduction="20000"/>
          </a:bodyPr>
          <a:lstStyle/>
          <a:p>
            <a:r>
              <a:rPr lang="en-CA" dirty="0"/>
              <a:t>1 – Students can contribute to updating the Concordia Food Groups Research Project maps </a:t>
            </a:r>
            <a:r>
              <a:rPr lang="en-CA" dirty="0" err="1"/>
              <a:t>www.concordiafoodgroups.ca</a:t>
            </a:r>
            <a:endParaRPr lang="en-CA" dirty="0"/>
          </a:p>
          <a:p>
            <a:r>
              <a:rPr lang="en-CA" dirty="0"/>
              <a:t>2 – Students can participate in developing Coop </a:t>
            </a:r>
            <a:r>
              <a:rPr lang="en-CA" dirty="0" err="1"/>
              <a:t>CultivAction</a:t>
            </a:r>
            <a:endParaRPr lang="en-CA" dirty="0"/>
          </a:p>
          <a:p>
            <a:pPr lvl="1"/>
            <a:r>
              <a:rPr lang="en-CA" dirty="0"/>
              <a:t>Research on beneficial native plant varieties to add to the Duff-Court Farm perennial garden</a:t>
            </a:r>
          </a:p>
          <a:p>
            <a:pPr lvl="1"/>
            <a:r>
              <a:rPr lang="en-CA" dirty="0"/>
              <a:t>Annotated bibliography on benefits and limitations to urban agriculture </a:t>
            </a:r>
          </a:p>
          <a:p>
            <a:pPr lvl="1"/>
            <a:r>
              <a:rPr lang="en-CA" dirty="0"/>
              <a:t>Microgreens (only a few)</a:t>
            </a:r>
          </a:p>
          <a:p>
            <a:pPr lvl="1"/>
            <a:r>
              <a:rPr lang="en-CA" dirty="0"/>
              <a:t>Create new food initiative </a:t>
            </a:r>
          </a:p>
          <a:p>
            <a:pPr lvl="2"/>
            <a:r>
              <a:rPr lang="en-CA" dirty="0"/>
              <a:t>Kombucha </a:t>
            </a:r>
          </a:p>
          <a:p>
            <a:pPr lvl="2"/>
            <a:r>
              <a:rPr lang="en-CA" dirty="0"/>
              <a:t>Berry growing and smoothy bar</a:t>
            </a:r>
          </a:p>
          <a:p>
            <a:pPr lvl="2"/>
            <a:r>
              <a:rPr lang="en-CA" dirty="0"/>
              <a:t>Campus bakery</a:t>
            </a:r>
          </a:p>
          <a:p>
            <a:pPr lvl="2"/>
            <a:r>
              <a:rPr lang="en-CA" dirty="0"/>
              <a:t>Get the Concordia Farmers Market going again</a:t>
            </a:r>
          </a:p>
          <a:p>
            <a:pPr lvl="2"/>
            <a:r>
              <a:rPr lang="en-CA" dirty="0"/>
              <a:t>Get Campus Potager going again</a:t>
            </a:r>
          </a:p>
          <a:p>
            <a:pPr lvl="2"/>
            <a:r>
              <a:rPr lang="en-CA" dirty="0"/>
              <a:t>Waste management, compost, transformation/preservation, fermentation</a:t>
            </a:r>
          </a:p>
          <a:p>
            <a:pPr lvl="2"/>
            <a:r>
              <a:rPr lang="en-CA" dirty="0"/>
              <a:t>COVIQ Premier </a:t>
            </a:r>
            <a:r>
              <a:rPr lang="en-CA" dirty="0" err="1"/>
              <a:t>Moisson</a:t>
            </a:r>
            <a:r>
              <a:rPr lang="en-CA" dirty="0"/>
              <a:t> </a:t>
            </a:r>
          </a:p>
          <a:p>
            <a:r>
              <a:rPr lang="en-CA" dirty="0"/>
              <a:t>3 – Students can volunteer with a campus-community organization in or around Concordia.</a:t>
            </a:r>
          </a:p>
          <a:p>
            <a:pPr lvl="1"/>
            <a:r>
              <a:rPr lang="en-CA" dirty="0"/>
              <a:t>Meal Exchange/Concordia Food Coalition </a:t>
            </a:r>
          </a:p>
          <a:p>
            <a:pPr lvl="1"/>
            <a:r>
              <a:rPr lang="en-CA" dirty="0"/>
              <a:t>People’s Potato</a:t>
            </a:r>
          </a:p>
          <a:p>
            <a:pPr lvl="1"/>
            <a:r>
              <a:rPr lang="en-CA" dirty="0"/>
              <a:t>Hive Free Lunch</a:t>
            </a:r>
          </a:p>
          <a:p>
            <a:r>
              <a:rPr lang="en-CA" dirty="0"/>
              <a:t>4 – Students can find another food organization to work with in their local area. </a:t>
            </a:r>
          </a:p>
          <a:p>
            <a:r>
              <a:rPr lang="en-CA" dirty="0"/>
              <a:t>5 – Students can create a new community food initiative at Concordia University or in the community at large. </a:t>
            </a:r>
          </a:p>
          <a:p>
            <a:endParaRPr lang="en-US" dirty="0"/>
          </a:p>
        </p:txBody>
      </p:sp>
    </p:spTree>
    <p:extLst>
      <p:ext uri="{BB962C8B-B14F-4D97-AF65-F5344CB8AC3E}">
        <p14:creationId xmlns:p14="http://schemas.microsoft.com/office/powerpoint/2010/main" val="37751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3E01-D609-48BF-92DF-9B14299D59C7}"/>
              </a:ext>
            </a:extLst>
          </p:cNvPr>
          <p:cNvSpPr>
            <a:spLocks noGrp="1"/>
          </p:cNvSpPr>
          <p:nvPr>
            <p:ph type="title"/>
          </p:nvPr>
        </p:nvSpPr>
        <p:spPr/>
        <p:txBody>
          <a:bodyPr/>
          <a:lstStyle/>
          <a:p>
            <a:r>
              <a:rPr lang="en-US" dirty="0"/>
              <a:t>Action Research Proposal</a:t>
            </a:r>
            <a:endParaRPr lang="en-CA" dirty="0"/>
          </a:p>
        </p:txBody>
      </p:sp>
      <p:sp>
        <p:nvSpPr>
          <p:cNvPr id="3" name="Content Placeholder 2">
            <a:extLst>
              <a:ext uri="{FF2B5EF4-FFF2-40B4-BE49-F238E27FC236}">
                <a16:creationId xmlns:a16="http://schemas.microsoft.com/office/drawing/2014/main" id="{63061868-A4F4-477D-B70E-342B9DA30F1F}"/>
              </a:ext>
            </a:extLst>
          </p:cNvPr>
          <p:cNvSpPr>
            <a:spLocks noGrp="1"/>
          </p:cNvSpPr>
          <p:nvPr>
            <p:ph idx="1"/>
          </p:nvPr>
        </p:nvSpPr>
        <p:spPr/>
        <p:txBody>
          <a:bodyPr/>
          <a:lstStyle/>
          <a:p>
            <a:r>
              <a:rPr lang="en-US" dirty="0"/>
              <a:t>The proposal must:</a:t>
            </a:r>
          </a:p>
          <a:p>
            <a:pPr lvl="1"/>
            <a:r>
              <a:rPr lang="en-US" dirty="0"/>
              <a:t>Provide a summary of what each person plans on contributing to the project</a:t>
            </a:r>
          </a:p>
          <a:p>
            <a:pPr lvl="1"/>
            <a:r>
              <a:rPr lang="en-US" dirty="0"/>
              <a:t>Provide a summary of goals, objectives and targets you would like to achieve </a:t>
            </a:r>
          </a:p>
          <a:p>
            <a:pPr lvl="1"/>
            <a:r>
              <a:rPr lang="en-US" dirty="0"/>
              <a:t>Provide a way to evaluate whether you meet your goals, objectives and targets </a:t>
            </a:r>
          </a:p>
          <a:p>
            <a:pPr lvl="1"/>
            <a:r>
              <a:rPr lang="en-US" dirty="0"/>
              <a:t>Provide a summary of key strategies you will employ to accomplish your goals and objectives</a:t>
            </a:r>
          </a:p>
          <a:p>
            <a:pPr lvl="1"/>
            <a:r>
              <a:rPr lang="en-US" dirty="0"/>
              <a:t>Please provide a timeline of your tasks and when you will complete each task </a:t>
            </a:r>
          </a:p>
          <a:p>
            <a:pPr lvl="1"/>
            <a:r>
              <a:rPr lang="en-US" dirty="0"/>
              <a:t>Link project (or process) to readings and/or other sources</a:t>
            </a:r>
          </a:p>
          <a:p>
            <a:pPr lvl="1"/>
            <a:endParaRPr lang="en-US" dirty="0"/>
          </a:p>
          <a:p>
            <a:pPr lvl="1"/>
            <a:r>
              <a:rPr lang="en-US" dirty="0"/>
              <a:t>If you want to get funding, you may </a:t>
            </a:r>
            <a:r>
              <a:rPr lang="en-US" dirty="0">
                <a:hlinkClick r:id="rId2"/>
              </a:rPr>
              <a:t>Complete the SAF Application Form</a:t>
            </a:r>
            <a:endParaRPr lang="en-US" dirty="0"/>
          </a:p>
          <a:p>
            <a:pPr lvl="1"/>
            <a:endParaRPr lang="en-CA" dirty="0"/>
          </a:p>
        </p:txBody>
      </p:sp>
    </p:spTree>
    <p:extLst>
      <p:ext uri="{BB962C8B-B14F-4D97-AF65-F5344CB8AC3E}">
        <p14:creationId xmlns:p14="http://schemas.microsoft.com/office/powerpoint/2010/main" val="29370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F9C0-7FDA-489D-BBF0-FBB69D86C28B}"/>
              </a:ext>
            </a:extLst>
          </p:cNvPr>
          <p:cNvSpPr>
            <a:spLocks noGrp="1"/>
          </p:cNvSpPr>
          <p:nvPr>
            <p:ph type="title"/>
          </p:nvPr>
        </p:nvSpPr>
        <p:spPr/>
        <p:txBody>
          <a:bodyPr/>
          <a:lstStyle/>
          <a:p>
            <a:r>
              <a:rPr lang="en-US" dirty="0"/>
              <a:t>Importance of Action Based Research </a:t>
            </a:r>
          </a:p>
        </p:txBody>
      </p:sp>
      <p:sp>
        <p:nvSpPr>
          <p:cNvPr id="3" name="Content Placeholder 2">
            <a:extLst>
              <a:ext uri="{FF2B5EF4-FFF2-40B4-BE49-F238E27FC236}">
                <a16:creationId xmlns:a16="http://schemas.microsoft.com/office/drawing/2014/main" id="{B33F7CD9-455A-4AFA-9DE3-F27647571C5E}"/>
              </a:ext>
            </a:extLst>
          </p:cNvPr>
          <p:cNvSpPr>
            <a:spLocks noGrp="1"/>
          </p:cNvSpPr>
          <p:nvPr>
            <p:ph idx="1"/>
          </p:nvPr>
        </p:nvSpPr>
        <p:spPr/>
        <p:txBody>
          <a:bodyPr>
            <a:normAutofit/>
          </a:bodyPr>
          <a:lstStyle/>
          <a:p>
            <a:r>
              <a:rPr lang="en-US" sz="2400" dirty="0"/>
              <a:t>Why are action-based projects important? </a:t>
            </a:r>
          </a:p>
          <a:p>
            <a:pPr lvl="1"/>
            <a:r>
              <a:rPr lang="en-US" dirty="0"/>
              <a:t>It is important to challenge the problematic dominant epistemological understandings </a:t>
            </a:r>
            <a:r>
              <a:rPr lang="en-US"/>
              <a:t>of capitalism. </a:t>
            </a:r>
            <a:endParaRPr lang="en-US" dirty="0"/>
          </a:p>
          <a:p>
            <a:pPr lvl="1"/>
            <a:r>
              <a:rPr lang="en-US" dirty="0"/>
              <a:t>Instead we should produce ontological formations of the world we want by co-creating and co-recreating social relations that produce positive outcomes on people and the planet. </a:t>
            </a:r>
          </a:p>
          <a:p>
            <a:pPr lvl="1"/>
            <a:r>
              <a:rPr lang="en-US" dirty="0"/>
              <a:t>Action based learning theories incorporate students and facilitators as co-learners and co-collaborators. Together, they learn by doing. They also connect with the community. </a:t>
            </a:r>
          </a:p>
          <a:p>
            <a:pPr lvl="1"/>
            <a:endParaRPr lang="en-US" dirty="0"/>
          </a:p>
          <a:p>
            <a:r>
              <a:rPr lang="en-US" dirty="0"/>
              <a:t>Epistemology – A term meaning “theory of knowledge,” which gets at the </a:t>
            </a:r>
            <a:r>
              <a:rPr lang="en-US" i="1" dirty="0"/>
              <a:t>how we know </a:t>
            </a:r>
            <a:r>
              <a:rPr lang="en-US" dirty="0"/>
              <a:t>about the social world that lies behind all theoretical approaches. (</a:t>
            </a:r>
            <a:r>
              <a:rPr lang="en-US" sz="1100" dirty="0"/>
              <a:t>Frampton, Kinsman, Thompson, </a:t>
            </a:r>
            <a:r>
              <a:rPr lang="en-US" sz="1100" dirty="0" err="1"/>
              <a:t>Tileczek</a:t>
            </a:r>
            <a:r>
              <a:rPr lang="en-US" sz="1100" dirty="0"/>
              <a:t>, (2006)</a:t>
            </a:r>
            <a:r>
              <a:rPr lang="en-US" sz="1900" dirty="0"/>
              <a:t>)</a:t>
            </a:r>
            <a:endParaRPr lang="en-US" dirty="0"/>
          </a:p>
          <a:p>
            <a:r>
              <a:rPr lang="en-US" dirty="0"/>
              <a:t>Ontology – Assumptions relating to how the social </a:t>
            </a:r>
            <a:r>
              <a:rPr lang="en-US" i="1" dirty="0"/>
              <a:t>comes into being </a:t>
            </a:r>
            <a:r>
              <a:rPr lang="en-US" dirty="0"/>
              <a:t>that inform all theories and ways of writing the social. (</a:t>
            </a:r>
            <a:r>
              <a:rPr lang="en-US" sz="1100" dirty="0"/>
              <a:t>Frampton, Kinsman, Thompson, </a:t>
            </a:r>
            <a:r>
              <a:rPr lang="en-US" sz="1100" dirty="0" err="1"/>
              <a:t>Tileczek</a:t>
            </a:r>
            <a:r>
              <a:rPr lang="en-US" sz="1100" dirty="0"/>
              <a:t>, (2006)</a:t>
            </a:r>
            <a:r>
              <a:rPr lang="en-US" sz="1900" dirty="0"/>
              <a:t>)</a:t>
            </a:r>
            <a:endParaRPr lang="en-US" sz="1100" dirty="0"/>
          </a:p>
          <a:p>
            <a:endParaRPr lang="en-US" dirty="0"/>
          </a:p>
        </p:txBody>
      </p:sp>
    </p:spTree>
    <p:extLst>
      <p:ext uri="{BB962C8B-B14F-4D97-AF65-F5344CB8AC3E}">
        <p14:creationId xmlns:p14="http://schemas.microsoft.com/office/powerpoint/2010/main" val="193735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223A-FCCE-444C-BC44-B10F918BB245}"/>
              </a:ext>
            </a:extLst>
          </p:cNvPr>
          <p:cNvSpPr>
            <a:spLocks noGrp="1"/>
          </p:cNvSpPr>
          <p:nvPr>
            <p:ph type="title"/>
          </p:nvPr>
        </p:nvSpPr>
        <p:spPr/>
        <p:txBody>
          <a:bodyPr/>
          <a:lstStyle/>
          <a:p>
            <a:r>
              <a:rPr lang="en-US" dirty="0"/>
              <a:t>Changing the World Via Action Research</a:t>
            </a:r>
          </a:p>
        </p:txBody>
      </p:sp>
      <p:pic>
        <p:nvPicPr>
          <p:cNvPr id="5" name="Content Placeholder 4" descr="Diagram&#10;&#10;Description automatically generated">
            <a:extLst>
              <a:ext uri="{FF2B5EF4-FFF2-40B4-BE49-F238E27FC236}">
                <a16:creationId xmlns:a16="http://schemas.microsoft.com/office/drawing/2014/main" id="{DE1C196C-85E4-1048-81D4-893BBCABBE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8517" y="1846263"/>
            <a:ext cx="2755291" cy="4022725"/>
          </a:xfrm>
        </p:spPr>
      </p:pic>
    </p:spTree>
    <p:extLst>
      <p:ext uri="{BB962C8B-B14F-4D97-AF65-F5344CB8AC3E}">
        <p14:creationId xmlns:p14="http://schemas.microsoft.com/office/powerpoint/2010/main" val="100708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normAutofit/>
          </a:bodyPr>
          <a:lstStyle/>
          <a:p>
            <a:r>
              <a:rPr lang="en-US" dirty="0"/>
              <a:t>Take back the Economy </a:t>
            </a:r>
            <a:br>
              <a:rPr lang="en-US" dirty="0"/>
            </a:b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F0AC055-3386-4B11-B9FF-554B53A65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118" y="492280"/>
            <a:ext cx="6231764" cy="5873439"/>
          </a:xfrm>
          <a:prstGeom prst="rect">
            <a:avLst/>
          </a:prstGeom>
        </p:spPr>
      </p:pic>
    </p:spTree>
    <p:extLst>
      <p:ext uri="{BB962C8B-B14F-4D97-AF65-F5344CB8AC3E}">
        <p14:creationId xmlns:p14="http://schemas.microsoft.com/office/powerpoint/2010/main" val="399556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BF54C96-590A-4FD0-B687-510C651B980A}"/>
              </a:ext>
            </a:extLst>
          </p:cNvPr>
          <p:cNvGraphicFramePr>
            <a:graphicFrameLocks noGrp="1"/>
          </p:cNvGraphicFramePr>
          <p:nvPr/>
        </p:nvGraphicFramePr>
        <p:xfrm>
          <a:off x="643467" y="792681"/>
          <a:ext cx="10905067" cy="4751803"/>
        </p:xfrm>
        <a:graphic>
          <a:graphicData uri="http://schemas.openxmlformats.org/drawingml/2006/table">
            <a:tbl>
              <a:tblPr>
                <a:tableStyleId>{5C22544A-7EE6-4342-B048-85BDC9FD1C3A}</a:tableStyleId>
              </a:tblPr>
              <a:tblGrid>
                <a:gridCol w="2148013">
                  <a:extLst>
                    <a:ext uri="{9D8B030D-6E8A-4147-A177-3AD203B41FA5}">
                      <a16:colId xmlns:a16="http://schemas.microsoft.com/office/drawing/2014/main" val="2235564002"/>
                    </a:ext>
                  </a:extLst>
                </a:gridCol>
                <a:gridCol w="2101951">
                  <a:extLst>
                    <a:ext uri="{9D8B030D-6E8A-4147-A177-3AD203B41FA5}">
                      <a16:colId xmlns:a16="http://schemas.microsoft.com/office/drawing/2014/main" val="2780165252"/>
                    </a:ext>
                  </a:extLst>
                </a:gridCol>
                <a:gridCol w="2642337">
                  <a:extLst>
                    <a:ext uri="{9D8B030D-6E8A-4147-A177-3AD203B41FA5}">
                      <a16:colId xmlns:a16="http://schemas.microsoft.com/office/drawing/2014/main" val="288775186"/>
                    </a:ext>
                  </a:extLst>
                </a:gridCol>
                <a:gridCol w="2446824">
                  <a:extLst>
                    <a:ext uri="{9D8B030D-6E8A-4147-A177-3AD203B41FA5}">
                      <a16:colId xmlns:a16="http://schemas.microsoft.com/office/drawing/2014/main" val="1300924496"/>
                    </a:ext>
                  </a:extLst>
                </a:gridCol>
                <a:gridCol w="1565942">
                  <a:extLst>
                    <a:ext uri="{9D8B030D-6E8A-4147-A177-3AD203B41FA5}">
                      <a16:colId xmlns:a16="http://schemas.microsoft.com/office/drawing/2014/main" val="849083271"/>
                    </a:ext>
                  </a:extLst>
                </a:gridCol>
              </a:tblGrid>
              <a:tr h="367810">
                <a:tc gridSpan="5">
                  <a:txBody>
                    <a:bodyPr/>
                    <a:lstStyle/>
                    <a:p>
                      <a:pPr algn="ctr" fontAlgn="ctr"/>
                      <a:r>
                        <a:rPr lang="en-CA" sz="2000" u="none" strike="noStrike">
                          <a:effectLst/>
                        </a:rPr>
                        <a:t>Mapping Community Food Systems</a:t>
                      </a:r>
                      <a:endParaRPr lang="en-CA" sz="2000" b="0" i="0" u="none" strike="noStrike">
                        <a:solidFill>
                          <a:srgbClr val="000000"/>
                        </a:solidFill>
                        <a:effectLst/>
                        <a:latin typeface="Helvetica" panose="020B0604020202020204" pitchFamily="34" charset="0"/>
                      </a:endParaRPr>
                    </a:p>
                  </a:txBody>
                  <a:tcPr marL="10028" marR="10028" marT="10028"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49580158"/>
                  </a:ext>
                </a:extLst>
              </a:tr>
              <a:tr h="318118">
                <a:tc>
                  <a:txBody>
                    <a:bodyPr/>
                    <a:lstStyle/>
                    <a:p>
                      <a:pPr algn="ctr" fontAlgn="ctr"/>
                      <a:r>
                        <a:rPr lang="en-CA" sz="1600" u="none" strike="noStrike">
                          <a:effectLst/>
                        </a:rPr>
                        <a:t>PRODUCTION</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 PROCESSING</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DISTRIBUTION </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WASTE MANAGEMENT </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SUPPORT</a:t>
                      </a:r>
                      <a:endParaRPr lang="en-CA" sz="1600" b="0" i="0" u="none" strike="noStrike">
                        <a:solidFill>
                          <a:srgbClr val="000000"/>
                        </a:solidFill>
                        <a:effectLst/>
                        <a:latin typeface="Avenir Black"/>
                      </a:endParaRPr>
                    </a:p>
                  </a:txBody>
                  <a:tcPr marL="10028" marR="10028" marT="10028" marB="0" anchor="ctr"/>
                </a:tc>
                <a:extLst>
                  <a:ext uri="{0D108BD9-81ED-4DB2-BD59-A6C34878D82A}">
                    <a16:rowId xmlns:a16="http://schemas.microsoft.com/office/drawing/2014/main" val="1514108410"/>
                  </a:ext>
                </a:extLst>
              </a:tr>
              <a:tr h="318118">
                <a:tc>
                  <a:txBody>
                    <a:bodyPr/>
                    <a:lstStyle/>
                    <a:p>
                      <a:pPr algn="l" fontAlgn="ctr"/>
                      <a:r>
                        <a:rPr lang="en-CA" sz="1600" u="none" strike="noStrike">
                          <a:effectLst/>
                        </a:rPr>
                        <a:t>Food</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Cook</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Market</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Compost - Soil Building</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Funding</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981079388"/>
                  </a:ext>
                </a:extLst>
              </a:tr>
              <a:tr h="318118">
                <a:tc>
                  <a:txBody>
                    <a:bodyPr/>
                    <a:lstStyle/>
                    <a:p>
                      <a:pPr algn="l" fontAlgn="ctr"/>
                      <a:r>
                        <a:rPr lang="en-CA" sz="1600" u="none" strike="noStrike">
                          <a:effectLst/>
                        </a:rPr>
                        <a:t>Tools</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Prepare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Redistribution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Water saving - Irrigation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Space</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241723913"/>
                  </a:ext>
                </a:extLst>
              </a:tr>
              <a:tr h="566577">
                <a:tc>
                  <a:txBody>
                    <a:bodyPr/>
                    <a:lstStyle/>
                    <a:p>
                      <a:pPr algn="l" fontAlgn="ctr"/>
                      <a:r>
                        <a:rPr lang="en-CA" sz="1600" u="none" strike="noStrike">
                          <a:effectLst/>
                        </a:rPr>
                        <a:t>Knowledge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Ferment</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Reciprocity</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Seed Saving - Seed Sewing</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Labour</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899717595"/>
                  </a:ext>
                </a:extLst>
              </a:tr>
              <a:tr h="318118">
                <a:tc>
                  <a:txBody>
                    <a:bodyPr/>
                    <a:lstStyle/>
                    <a:p>
                      <a:pPr algn="l" fontAlgn="ctr"/>
                      <a:r>
                        <a:rPr lang="en-CA" sz="1600" u="none" strike="noStrike">
                          <a:effectLst/>
                        </a:rPr>
                        <a:t>Social Capital</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Preserve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Self/community provisioning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Re-purpose food</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68492397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Transform</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66978927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Freeze/store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34840240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Dehydrate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955862912"/>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Can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4294722008"/>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570296804"/>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969010604"/>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150672667"/>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2183990338"/>
                  </a:ext>
                </a:extLst>
              </a:tr>
            </a:tbl>
          </a:graphicData>
        </a:graphic>
      </p:graphicFrame>
    </p:spTree>
    <p:extLst>
      <p:ext uri="{BB962C8B-B14F-4D97-AF65-F5344CB8AC3E}">
        <p14:creationId xmlns:p14="http://schemas.microsoft.com/office/powerpoint/2010/main" val="413387452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2560</TotalTime>
  <Words>1545</Words>
  <Application>Microsoft Macintosh PowerPoint</Application>
  <PresentationFormat>Widescreen</PresentationFormat>
  <Paragraphs>242</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Avenir Black</vt:lpstr>
      <vt:lpstr>Avenir Next</vt:lpstr>
      <vt:lpstr>Calibri</vt:lpstr>
      <vt:lpstr>Calibri Light</vt:lpstr>
      <vt:lpstr>Helvetica</vt:lpstr>
      <vt:lpstr>Retrospect</vt:lpstr>
      <vt:lpstr>Food and Sustainability</vt:lpstr>
      <vt:lpstr>Assignments</vt:lpstr>
      <vt:lpstr>Action-Research Possibilities</vt:lpstr>
      <vt:lpstr>Action Research Proposal</vt:lpstr>
      <vt:lpstr>Importance of Action Based Research </vt:lpstr>
      <vt:lpstr>Changing the World Via Action Research</vt:lpstr>
      <vt:lpstr>Take back the Economy  Gibson-Graham, J.K., Cameron, J., Healy, S. (2013) Take Back the Economy: An Ethical Guide for Transforming Communities, University of Minnesota Press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257</cp:revision>
  <dcterms:created xsi:type="dcterms:W3CDTF">2016-08-29T02:04:56Z</dcterms:created>
  <dcterms:modified xsi:type="dcterms:W3CDTF">2022-02-10T19:48:43Z</dcterms:modified>
</cp:coreProperties>
</file>