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7" r:id="rId2"/>
    <p:sldId id="285" r:id="rId3"/>
    <p:sldId id="362" r:id="rId4"/>
    <p:sldId id="325" r:id="rId5"/>
    <p:sldId id="279" r:id="rId6"/>
    <p:sldId id="290" r:id="rId7"/>
    <p:sldId id="289" r:id="rId8"/>
    <p:sldId id="291" r:id="rId9"/>
    <p:sldId id="281" r:id="rId10"/>
    <p:sldId id="326" r:id="rId11"/>
    <p:sldId id="323" r:id="rId12"/>
    <p:sldId id="324" r:id="rId13"/>
    <p:sldId id="271" r:id="rId14"/>
    <p:sldId id="268" r:id="rId15"/>
    <p:sldId id="266" r:id="rId16"/>
    <p:sldId id="267" r:id="rId17"/>
    <p:sldId id="269" r:id="rId18"/>
    <p:sldId id="371" r:id="rId19"/>
    <p:sldId id="328" r:id="rId20"/>
    <p:sldId id="327" r:id="rId21"/>
    <p:sldId id="373" r:id="rId2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4" autoAdjust="0"/>
    <p:restoredTop sz="94660"/>
  </p:normalViewPr>
  <p:slideViewPr>
    <p:cSldViewPr snapToGrid="0">
      <p:cViewPr varScale="1">
        <p:scale>
          <a:sx n="112" d="100"/>
          <a:sy n="112" d="100"/>
        </p:scale>
        <p:origin x="440" y="192"/>
      </p:cViewPr>
      <p:guideLst/>
    </p:cSldViewPr>
  </p:slideViewPr>
  <p:notesTextViewPr>
    <p:cViewPr>
      <p:scale>
        <a:sx n="1" d="1"/>
        <a:sy n="1" d="1"/>
      </p:scale>
      <p:origin x="0" y="0"/>
    </p:cViewPr>
  </p:notesTextViewPr>
  <p:sorterViewPr>
    <p:cViewPr>
      <p:scale>
        <a:sx n="100" d="100"/>
        <a:sy n="100" d="100"/>
      </p:scale>
      <p:origin x="0" y="-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B9395BF-A852-48DF-B5B0-CDF00B6C9969}" type="datetimeFigureOut">
              <a:rPr lang="en-CA" smtClean="0"/>
              <a:t>2022-02-14</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BE443DF-6AB8-4D5A-83B3-1D81857E7211}" type="slidenum">
              <a:rPr lang="en-CA" smtClean="0"/>
              <a:t>‹#›</a:t>
            </a:fld>
            <a:endParaRPr lang="en-CA"/>
          </a:p>
        </p:txBody>
      </p:sp>
    </p:spTree>
    <p:extLst>
      <p:ext uri="{BB962C8B-B14F-4D97-AF65-F5344CB8AC3E}">
        <p14:creationId xmlns:p14="http://schemas.microsoft.com/office/powerpoint/2010/main" val="326205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2/14/22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2/14/22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2/14/22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0" y="2157414"/>
            <a:ext cx="11855451" cy="854075"/>
          </a:xfrm>
        </p:spPr>
        <p:txBody>
          <a:bodyPr/>
          <a:lstStyle/>
          <a:p>
            <a:r>
              <a:rPr lang="en-US"/>
              <a:t>Click to edit Master title style</a:t>
            </a:r>
            <a:endParaRPr lang="en-CA"/>
          </a:p>
        </p:txBody>
      </p:sp>
      <p:sp>
        <p:nvSpPr>
          <p:cNvPr id="3" name="Date Placeholder 2"/>
          <p:cNvSpPr>
            <a:spLocks noGrp="1"/>
          </p:cNvSpPr>
          <p:nvPr>
            <p:ph type="dt" idx="10"/>
          </p:nvPr>
        </p:nvSpPr>
        <p:spPr>
          <a:xfrm>
            <a:off x="8773585" y="188913"/>
            <a:ext cx="2813049" cy="342900"/>
          </a:xfrm>
        </p:spPr>
        <p:txBody>
          <a:bodyPr/>
          <a:lstStyle>
            <a:lvl1pPr>
              <a:defRPr/>
            </a:lvl1pPr>
          </a:lstStyle>
          <a:p>
            <a:r>
              <a:rPr lang="en-CA" altLang="en-US"/>
              <a:t>13-1-31</a:t>
            </a:r>
          </a:p>
        </p:txBody>
      </p:sp>
      <p:sp>
        <p:nvSpPr>
          <p:cNvPr id="4" name="Slide Number Placeholder 3"/>
          <p:cNvSpPr>
            <a:spLocks noGrp="1"/>
          </p:cNvSpPr>
          <p:nvPr>
            <p:ph type="sldNum" idx="11"/>
          </p:nvPr>
        </p:nvSpPr>
        <p:spPr>
          <a:xfrm>
            <a:off x="11719985" y="6569075"/>
            <a:ext cx="577849" cy="342900"/>
          </a:xfrm>
        </p:spPr>
        <p:txBody>
          <a:bodyPr/>
          <a:lstStyle>
            <a:lvl1pPr>
              <a:defRPr/>
            </a:lvl1pPr>
          </a:lstStyle>
          <a:p>
            <a:fld id="{B0E33AC2-D8C5-4515-AD00-E08C681A12E2}" type="slidenum">
              <a:rPr lang="en-CA" altLang="en-US"/>
              <a:pPr/>
              <a:t>‹#›</a:t>
            </a:fld>
            <a:endParaRPr lang="en-CA" altLang="en-US"/>
          </a:p>
        </p:txBody>
      </p:sp>
    </p:spTree>
    <p:extLst>
      <p:ext uri="{BB962C8B-B14F-4D97-AF65-F5344CB8AC3E}">
        <p14:creationId xmlns:p14="http://schemas.microsoft.com/office/powerpoint/2010/main" val="490365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2/14/22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2/14/22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2/14/22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2/14/22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2/14/22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2/14/22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2/14/22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2/14/22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2/14/22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s://www.youtube.com/playlist?list=PLxeXiLu4E6R_zHJnnt8-Wlu_TpEUBcKxA"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youtube.com/watch?v=VM7Dt28znoQ"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postcapitalistpossibilities.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Advertising and the Consumer Culture </a:t>
            </a:r>
          </a:p>
        </p:txBody>
      </p:sp>
      <p:sp>
        <p:nvSpPr>
          <p:cNvPr id="3" name="Subtitle 2"/>
          <p:cNvSpPr>
            <a:spLocks noGrp="1"/>
          </p:cNvSpPr>
          <p:nvPr>
            <p:ph type="subTitle" idx="1"/>
          </p:nvPr>
        </p:nvSpPr>
        <p:spPr/>
        <p:txBody>
          <a:bodyPr>
            <a:normAutofit fontScale="85000" lnSpcReduction="20000"/>
          </a:bodyPr>
          <a:lstStyle/>
          <a:p>
            <a:r>
              <a:rPr lang="en-US" dirty="0"/>
              <a:t>Advertising and the economy</a:t>
            </a:r>
          </a:p>
          <a:p>
            <a:r>
              <a:rPr lang="en-CA" dirty="0"/>
              <a:t>Erik Chevrier</a:t>
            </a:r>
          </a:p>
          <a:p>
            <a:r>
              <a:rPr lang="en-CA" dirty="0"/>
              <a:t>February 15</a:t>
            </a:r>
            <a:r>
              <a:rPr lang="en-CA" baseline="30000" dirty="0"/>
              <a:t>th</a:t>
            </a:r>
            <a:r>
              <a:rPr lang="en-CA"/>
              <a:t>, 2022</a:t>
            </a:r>
            <a:endParaRPr lang="en-CA" dirty="0"/>
          </a:p>
        </p:txBody>
      </p:sp>
    </p:spTree>
    <p:extLst>
      <p:ext uri="{BB962C8B-B14F-4D97-AF65-F5344CB8AC3E}">
        <p14:creationId xmlns:p14="http://schemas.microsoft.com/office/powerpoint/2010/main" val="2581282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F7550-6A45-4390-818E-E845C662920A}"/>
              </a:ext>
            </a:extLst>
          </p:cNvPr>
          <p:cNvSpPr>
            <a:spLocks noGrp="1"/>
          </p:cNvSpPr>
          <p:nvPr>
            <p:ph type="title"/>
          </p:nvPr>
        </p:nvSpPr>
        <p:spPr/>
        <p:txBody>
          <a:bodyPr>
            <a:normAutofit/>
          </a:bodyPr>
          <a:lstStyle/>
          <a:p>
            <a:r>
              <a:rPr lang="en-US" dirty="0"/>
              <a:t>What is Political Economy?</a:t>
            </a:r>
            <a:br>
              <a:rPr lang="en-US" dirty="0"/>
            </a:br>
            <a:r>
              <a:rPr lang="en-US" sz="2000" dirty="0"/>
              <a:t>Holm (2017) Advertising, Capitalism and Ideology </a:t>
            </a:r>
            <a:endParaRPr lang="en-US" dirty="0"/>
          </a:p>
        </p:txBody>
      </p:sp>
      <p:sp>
        <p:nvSpPr>
          <p:cNvPr id="3" name="Content Placeholder 2">
            <a:extLst>
              <a:ext uri="{FF2B5EF4-FFF2-40B4-BE49-F238E27FC236}">
                <a16:creationId xmlns:a16="http://schemas.microsoft.com/office/drawing/2014/main" id="{153462BE-7ACF-4A3A-9B1A-9113F09A9659}"/>
              </a:ext>
            </a:extLst>
          </p:cNvPr>
          <p:cNvSpPr>
            <a:spLocks noGrp="1"/>
          </p:cNvSpPr>
          <p:nvPr>
            <p:ph idx="1"/>
          </p:nvPr>
        </p:nvSpPr>
        <p:spPr/>
        <p:txBody>
          <a:bodyPr/>
          <a:lstStyle/>
          <a:p>
            <a:r>
              <a:rPr lang="en-US" dirty="0"/>
              <a:t>Political economy:</a:t>
            </a:r>
          </a:p>
          <a:p>
            <a:pPr lvl="1"/>
            <a:r>
              <a:rPr lang="en-US" dirty="0"/>
              <a:t>The study of how economic relations inform and are informed by other aspects of society and culture.</a:t>
            </a:r>
          </a:p>
          <a:p>
            <a:pPr lvl="1"/>
            <a:r>
              <a:rPr lang="en-US" dirty="0"/>
              <a:t>Economics influences not just the buying and selling of goods but also the wider and seemingly unrelated aspects of our society. </a:t>
            </a:r>
          </a:p>
          <a:p>
            <a:pPr lvl="1"/>
            <a:r>
              <a:rPr lang="en-US" dirty="0"/>
              <a:t>One central methodology in media studies, whereby scholars seek to understand the textual forms, social influence, and political role of the media through the study of the economics of the media. </a:t>
            </a:r>
          </a:p>
          <a:p>
            <a:pPr lvl="1"/>
            <a:r>
              <a:rPr lang="en-US" dirty="0"/>
              <a:t>Political economy looks at society as a totality – not different units like economics, culture, religion, sports, science, etc. </a:t>
            </a:r>
          </a:p>
          <a:p>
            <a:pPr lvl="1"/>
            <a:endParaRPr lang="en-US" dirty="0"/>
          </a:p>
        </p:txBody>
      </p:sp>
    </p:spTree>
    <p:extLst>
      <p:ext uri="{BB962C8B-B14F-4D97-AF65-F5344CB8AC3E}">
        <p14:creationId xmlns:p14="http://schemas.microsoft.com/office/powerpoint/2010/main" val="580077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5D475-9448-473A-A052-0E0B19DD3064}"/>
              </a:ext>
            </a:extLst>
          </p:cNvPr>
          <p:cNvSpPr>
            <a:spLocks noGrp="1"/>
          </p:cNvSpPr>
          <p:nvPr>
            <p:ph type="title"/>
          </p:nvPr>
        </p:nvSpPr>
        <p:spPr/>
        <p:txBody>
          <a:bodyPr>
            <a:normAutofit/>
          </a:bodyPr>
          <a:lstStyle/>
          <a:p>
            <a:r>
              <a:rPr lang="en-US" dirty="0"/>
              <a:t>Aristotle </a:t>
            </a:r>
            <a:r>
              <a:rPr lang="en-CA" sz="1050" dirty="0"/>
              <a:t>Aristotle. Aristotle in 23 Volumes, Vol. 21, translated by H. Rackham. Cambridge, MA, Harvard University Press; London, William Heinemann Ltd. 1944. </a:t>
            </a:r>
            <a:endParaRPr lang="en-US" dirty="0"/>
          </a:p>
        </p:txBody>
      </p:sp>
      <p:sp>
        <p:nvSpPr>
          <p:cNvPr id="3" name="Content Placeholder 2">
            <a:extLst>
              <a:ext uri="{FF2B5EF4-FFF2-40B4-BE49-F238E27FC236}">
                <a16:creationId xmlns:a16="http://schemas.microsoft.com/office/drawing/2014/main" id="{2F5509F7-DB9C-493C-8274-1007E88AA362}"/>
              </a:ext>
            </a:extLst>
          </p:cNvPr>
          <p:cNvSpPr>
            <a:spLocks noGrp="1"/>
          </p:cNvSpPr>
          <p:nvPr>
            <p:ph idx="1"/>
          </p:nvPr>
        </p:nvSpPr>
        <p:spPr/>
        <p:txBody>
          <a:bodyPr/>
          <a:lstStyle/>
          <a:p>
            <a:r>
              <a:rPr lang="en-CA" sz="2400" b="1" dirty="0"/>
              <a:t>Chrematistics </a:t>
            </a:r>
            <a:r>
              <a:rPr lang="en-CA" dirty="0"/>
              <a:t>– art of acquisition – limitless accumulation unnatural and problematic</a:t>
            </a:r>
          </a:p>
          <a:p>
            <a:r>
              <a:rPr lang="en-CA" sz="2400" b="1" dirty="0"/>
              <a:t>Oikonomia </a:t>
            </a:r>
            <a:r>
              <a:rPr lang="en-CA" dirty="0"/>
              <a:t>– management of the household – true form of an economy</a:t>
            </a:r>
            <a:endParaRPr lang="en-US" dirty="0"/>
          </a:p>
        </p:txBody>
      </p:sp>
    </p:spTree>
    <p:extLst>
      <p:ext uri="{BB962C8B-B14F-4D97-AF65-F5344CB8AC3E}">
        <p14:creationId xmlns:p14="http://schemas.microsoft.com/office/powerpoint/2010/main" val="3760190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73AE6-F8D3-436D-A233-D4177CB5950A}"/>
              </a:ext>
            </a:extLst>
          </p:cNvPr>
          <p:cNvSpPr>
            <a:spLocks noGrp="1"/>
          </p:cNvSpPr>
          <p:nvPr>
            <p:ph type="title"/>
          </p:nvPr>
        </p:nvSpPr>
        <p:spPr/>
        <p:txBody>
          <a:bodyPr/>
          <a:lstStyle/>
          <a:p>
            <a:r>
              <a:rPr lang="en-US" dirty="0"/>
              <a:t>Karl Marx</a:t>
            </a:r>
            <a:r>
              <a:rPr lang="en-CA" sz="1800" i="1" dirty="0"/>
              <a:t>Marx, K. Capital Volume 1, Penguin Classics. </a:t>
            </a:r>
            <a:endParaRPr lang="en-US" dirty="0"/>
          </a:p>
        </p:txBody>
      </p:sp>
      <p:sp>
        <p:nvSpPr>
          <p:cNvPr id="3" name="Content Placeholder 2">
            <a:extLst>
              <a:ext uri="{FF2B5EF4-FFF2-40B4-BE49-F238E27FC236}">
                <a16:creationId xmlns:a16="http://schemas.microsoft.com/office/drawing/2014/main" id="{466BB645-B8A7-449F-8236-362FC2A2DD1D}"/>
              </a:ext>
            </a:extLst>
          </p:cNvPr>
          <p:cNvSpPr>
            <a:spLocks noGrp="1"/>
          </p:cNvSpPr>
          <p:nvPr>
            <p:ph idx="1"/>
          </p:nvPr>
        </p:nvSpPr>
        <p:spPr/>
        <p:txBody>
          <a:bodyPr/>
          <a:lstStyle/>
          <a:p>
            <a:r>
              <a:rPr lang="en-US" sz="2400" b="1" dirty="0"/>
              <a:t>C – C </a:t>
            </a:r>
            <a:r>
              <a:rPr lang="en-US" dirty="0"/>
              <a:t>– </a:t>
            </a:r>
            <a:r>
              <a:rPr lang="en-US" sz="1800" dirty="0"/>
              <a:t>Basic barter </a:t>
            </a:r>
            <a:br>
              <a:rPr lang="en-US" dirty="0"/>
            </a:br>
            <a:r>
              <a:rPr lang="en-US" sz="2400" b="1" dirty="0"/>
              <a:t>C – M – C </a:t>
            </a:r>
            <a:r>
              <a:rPr lang="en-US" dirty="0"/>
              <a:t>– </a:t>
            </a:r>
            <a:r>
              <a:rPr lang="en-US" sz="1800" dirty="0"/>
              <a:t>The way classical economists viewed basic barter with money</a:t>
            </a:r>
            <a:br>
              <a:rPr lang="en-US" sz="1800" dirty="0"/>
            </a:br>
            <a:r>
              <a:rPr lang="en-US" sz="2400" b="1" dirty="0"/>
              <a:t>M – C – M’ </a:t>
            </a:r>
            <a:r>
              <a:rPr lang="en-US" dirty="0"/>
              <a:t>– </a:t>
            </a:r>
            <a:r>
              <a:rPr lang="en-US" sz="1800" dirty="0"/>
              <a:t>What really happens when barter systems incorporate money – Limitless accumulation</a:t>
            </a:r>
            <a:br>
              <a:rPr lang="en-US" dirty="0"/>
            </a:br>
            <a:r>
              <a:rPr lang="en-US" sz="2400" b="1" dirty="0"/>
              <a:t>M – M’ </a:t>
            </a:r>
            <a:r>
              <a:rPr lang="en-US" dirty="0"/>
              <a:t>– Usury capital system – Limitless accumulation</a:t>
            </a:r>
          </a:p>
        </p:txBody>
      </p:sp>
    </p:spTree>
    <p:extLst>
      <p:ext uri="{BB962C8B-B14F-4D97-AF65-F5344CB8AC3E}">
        <p14:creationId xmlns:p14="http://schemas.microsoft.com/office/powerpoint/2010/main" val="3714932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A256F-4087-4CA0-B7C9-504E1233BC3B}"/>
              </a:ext>
            </a:extLst>
          </p:cNvPr>
          <p:cNvSpPr>
            <a:spLocks noGrp="1"/>
          </p:cNvSpPr>
          <p:nvPr>
            <p:ph type="title"/>
          </p:nvPr>
        </p:nvSpPr>
        <p:spPr/>
        <p:txBody>
          <a:bodyPr>
            <a:normAutofit/>
          </a:bodyPr>
          <a:lstStyle/>
          <a:p>
            <a:r>
              <a:rPr lang="en-US" dirty="0"/>
              <a:t>Karl Polanyi</a:t>
            </a:r>
            <a:r>
              <a:rPr lang="en-CA" sz="1200" i="1" dirty="0"/>
              <a:t>Polanyi, K. (2001) The Great Transformation; The Political and Economic Origins of Our Time, Beacon Press</a:t>
            </a:r>
            <a:endParaRPr lang="en-US" dirty="0"/>
          </a:p>
        </p:txBody>
      </p:sp>
      <p:sp>
        <p:nvSpPr>
          <p:cNvPr id="3" name="Content Placeholder 2">
            <a:extLst>
              <a:ext uri="{FF2B5EF4-FFF2-40B4-BE49-F238E27FC236}">
                <a16:creationId xmlns:a16="http://schemas.microsoft.com/office/drawing/2014/main" id="{E838CA5E-D9C7-4CC7-812C-C345CC79F2EB}"/>
              </a:ext>
            </a:extLst>
          </p:cNvPr>
          <p:cNvSpPr>
            <a:spLocks noGrp="1"/>
          </p:cNvSpPr>
          <p:nvPr>
            <p:ph idx="1"/>
          </p:nvPr>
        </p:nvSpPr>
        <p:spPr/>
        <p:txBody>
          <a:bodyPr/>
          <a:lstStyle/>
          <a:p>
            <a:r>
              <a:rPr lang="en-US" dirty="0"/>
              <a:t>Types of economic practices:</a:t>
            </a:r>
          </a:p>
          <a:p>
            <a:pPr lvl="1"/>
            <a:r>
              <a:rPr lang="en-US" dirty="0"/>
              <a:t>Markets (exchange)</a:t>
            </a:r>
          </a:p>
          <a:p>
            <a:pPr lvl="1"/>
            <a:r>
              <a:rPr lang="en-US" dirty="0"/>
              <a:t>Household economy</a:t>
            </a:r>
          </a:p>
          <a:p>
            <a:pPr lvl="1"/>
            <a:r>
              <a:rPr lang="en-US" dirty="0"/>
              <a:t>Redistribution</a:t>
            </a:r>
          </a:p>
          <a:p>
            <a:pPr lvl="1"/>
            <a:r>
              <a:rPr lang="en-US" dirty="0"/>
              <a:t>Reciprocity</a:t>
            </a:r>
          </a:p>
        </p:txBody>
      </p:sp>
    </p:spTree>
    <p:extLst>
      <p:ext uri="{BB962C8B-B14F-4D97-AF65-F5344CB8AC3E}">
        <p14:creationId xmlns:p14="http://schemas.microsoft.com/office/powerpoint/2010/main" val="2001794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09399-37A4-4DF8-97C6-A7B0EB4745CB}"/>
              </a:ext>
            </a:extLst>
          </p:cNvPr>
          <p:cNvSpPr>
            <a:spLocks noGrp="1"/>
          </p:cNvSpPr>
          <p:nvPr>
            <p:ph type="title"/>
          </p:nvPr>
        </p:nvSpPr>
        <p:spPr/>
        <p:txBody>
          <a:bodyPr>
            <a:normAutofit/>
          </a:bodyPr>
          <a:lstStyle/>
          <a:p>
            <a:r>
              <a:rPr lang="en-US" dirty="0"/>
              <a:t>Gibson Graham – Take back the Economy </a:t>
            </a:r>
            <a:r>
              <a:rPr lang="en-US" sz="1200" i="1" dirty="0"/>
              <a:t>Gibson-Graham, J.K., Cameron, J., Healy, S. (2013) Take Back the Economy: An Ethical Guide for Transforming Communities, University of Minnesota Press </a:t>
            </a:r>
            <a:endParaRPr lang="en-US" dirty="0"/>
          </a:p>
        </p:txBody>
      </p:sp>
      <p:sp>
        <p:nvSpPr>
          <p:cNvPr id="3" name="Content Placeholder 2">
            <a:extLst>
              <a:ext uri="{FF2B5EF4-FFF2-40B4-BE49-F238E27FC236}">
                <a16:creationId xmlns:a16="http://schemas.microsoft.com/office/drawing/2014/main" id="{BDE889DB-74C6-4394-9984-38EC2EF2191D}"/>
              </a:ext>
            </a:extLst>
          </p:cNvPr>
          <p:cNvSpPr>
            <a:spLocks noGrp="1"/>
          </p:cNvSpPr>
          <p:nvPr>
            <p:ph idx="1"/>
          </p:nvPr>
        </p:nvSpPr>
        <p:spPr/>
        <p:txBody>
          <a:bodyPr/>
          <a:lstStyle/>
          <a:p>
            <a:r>
              <a:rPr lang="en-US" dirty="0">
                <a:hlinkClick r:id="rId2"/>
              </a:rPr>
              <a:t>Katherine Gibson Interview Playlist</a:t>
            </a:r>
            <a:endParaRPr lang="en-US" dirty="0"/>
          </a:p>
        </p:txBody>
      </p:sp>
      <p:pic>
        <p:nvPicPr>
          <p:cNvPr id="7" name="Picture 6">
            <a:extLst>
              <a:ext uri="{FF2B5EF4-FFF2-40B4-BE49-F238E27FC236}">
                <a16:creationId xmlns:a16="http://schemas.microsoft.com/office/drawing/2014/main" id="{A0492EBD-E0A7-4775-9164-21D90EFE0D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6457" y="1809538"/>
            <a:ext cx="3579223" cy="4397331"/>
          </a:xfrm>
          <a:prstGeom prst="rect">
            <a:avLst/>
          </a:prstGeom>
        </p:spPr>
      </p:pic>
    </p:spTree>
    <p:extLst>
      <p:ext uri="{BB962C8B-B14F-4D97-AF65-F5344CB8AC3E}">
        <p14:creationId xmlns:p14="http://schemas.microsoft.com/office/powerpoint/2010/main" val="1901302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4DDD9-BF0C-4101-A605-8191950ABA7F}"/>
              </a:ext>
            </a:extLst>
          </p:cNvPr>
          <p:cNvSpPr>
            <a:spLocks noGrp="1"/>
          </p:cNvSpPr>
          <p:nvPr>
            <p:ph type="title"/>
          </p:nvPr>
        </p:nvSpPr>
        <p:spPr/>
        <p:txBody>
          <a:bodyPr/>
          <a:lstStyle/>
          <a:p>
            <a:r>
              <a:rPr lang="en-US" dirty="0"/>
              <a:t>Gibson Graham – Take back the Economy </a:t>
            </a:r>
            <a:r>
              <a:rPr lang="en-US" sz="1200" i="1" dirty="0"/>
              <a:t>Gibson-Graham, J.K., Cameron, J., Healy, S. (2013) Take Back the Economy: An Ethical Guide for Transforming Communities, University of Minnesota Press </a:t>
            </a:r>
            <a:endParaRPr lang="en-US" dirty="0"/>
          </a:p>
        </p:txBody>
      </p:sp>
      <p:pic>
        <p:nvPicPr>
          <p:cNvPr id="5" name="Content Placeholder 4">
            <a:extLst>
              <a:ext uri="{FF2B5EF4-FFF2-40B4-BE49-F238E27FC236}">
                <a16:creationId xmlns:a16="http://schemas.microsoft.com/office/drawing/2014/main" id="{117871B2-43AB-4F5C-B397-B1C43F612C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3162" y="1846263"/>
            <a:ext cx="8086001" cy="4022725"/>
          </a:xfrm>
        </p:spPr>
      </p:pic>
    </p:spTree>
    <p:extLst>
      <p:ext uri="{BB962C8B-B14F-4D97-AF65-F5344CB8AC3E}">
        <p14:creationId xmlns:p14="http://schemas.microsoft.com/office/powerpoint/2010/main" val="210381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87160-73FC-48C8-9177-4CB86B9EE219}"/>
              </a:ext>
            </a:extLst>
          </p:cNvPr>
          <p:cNvSpPr>
            <a:spLocks noGrp="1"/>
          </p:cNvSpPr>
          <p:nvPr>
            <p:ph type="title"/>
          </p:nvPr>
        </p:nvSpPr>
        <p:spPr/>
        <p:txBody>
          <a:bodyPr>
            <a:normAutofit fontScale="90000"/>
          </a:bodyPr>
          <a:lstStyle/>
          <a:p>
            <a:r>
              <a:rPr lang="en-US" sz="4900" dirty="0"/>
              <a:t>Envisioning Real Utopias – Erik Olin Wright</a:t>
            </a:r>
            <a:br>
              <a:rPr lang="en-US" sz="700" dirty="0"/>
            </a:br>
            <a:r>
              <a:rPr lang="en-CA" sz="1200" i="1" dirty="0"/>
              <a:t>Olin Wright, E. (2010) Envisioning Real Utopias, Verso</a:t>
            </a:r>
            <a:endParaRPr lang="en-US" sz="4400" dirty="0"/>
          </a:p>
        </p:txBody>
      </p:sp>
      <p:pic>
        <p:nvPicPr>
          <p:cNvPr id="4" name="Content Placeholder 3" descr="multiple pathways to social empowerment">
            <a:extLst>
              <a:ext uri="{FF2B5EF4-FFF2-40B4-BE49-F238E27FC236}">
                <a16:creationId xmlns:a16="http://schemas.microsoft.com/office/drawing/2014/main" id="{E49BF62C-3D41-4000-8FA1-FA86FC8094A2}"/>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4509" y="1878326"/>
            <a:ext cx="5783942" cy="4406814"/>
          </a:xfrm>
          <a:prstGeom prst="rect">
            <a:avLst/>
          </a:prstGeom>
          <a:noFill/>
          <a:ln>
            <a:noFill/>
          </a:ln>
        </p:spPr>
      </p:pic>
    </p:spTree>
    <p:extLst>
      <p:ext uri="{BB962C8B-B14F-4D97-AF65-F5344CB8AC3E}">
        <p14:creationId xmlns:p14="http://schemas.microsoft.com/office/powerpoint/2010/main" val="1163900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14">
            <a:extLst>
              <a:ext uri="{FF2B5EF4-FFF2-40B4-BE49-F238E27FC236}">
                <a16:creationId xmlns:a16="http://schemas.microsoft.com/office/drawing/2014/main" id="{25C8D2C1-DA83-420D-9635-D52CE066B5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16">
            <a:extLst>
              <a:ext uri="{FF2B5EF4-FFF2-40B4-BE49-F238E27FC236}">
                <a16:creationId xmlns:a16="http://schemas.microsoft.com/office/drawing/2014/main" id="{434F74C9-6A0B-409E-AD1C-45B58BE91B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1" name="Straight Connector 18">
            <a:extLst>
              <a:ext uri="{FF2B5EF4-FFF2-40B4-BE49-F238E27FC236}">
                <a16:creationId xmlns:a16="http://schemas.microsoft.com/office/drawing/2014/main" id="{F5486A9D-1265-4B57-91E6-68E666B978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32" name="Rectangle 20">
            <a:extLst>
              <a:ext uri="{FF2B5EF4-FFF2-40B4-BE49-F238E27FC236}">
                <a16:creationId xmlns:a16="http://schemas.microsoft.com/office/drawing/2014/main" id="{F452A527-3631-41ED-858D-3777A7D14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F0B4E9-487A-4FBC-9A57-758E3F9FD1CA}"/>
              </a:ext>
            </a:extLst>
          </p:cNvPr>
          <p:cNvSpPr>
            <a:spLocks noGrp="1"/>
          </p:cNvSpPr>
          <p:nvPr>
            <p:ph type="title"/>
          </p:nvPr>
        </p:nvSpPr>
        <p:spPr>
          <a:xfrm>
            <a:off x="6730000" y="639097"/>
            <a:ext cx="4813072" cy="3686015"/>
          </a:xfrm>
        </p:spPr>
        <p:txBody>
          <a:bodyPr vert="horz" lIns="91440" tIns="45720" rIns="91440" bIns="45720" rtlCol="0" anchor="b">
            <a:normAutofit/>
          </a:bodyPr>
          <a:lstStyle/>
          <a:p>
            <a:r>
              <a:rPr lang="en-US" sz="3200">
                <a:solidFill>
                  <a:schemeClr val="tx1">
                    <a:lumMod val="85000"/>
                    <a:lumOff val="15000"/>
                  </a:schemeClr>
                </a:solidFill>
              </a:rPr>
              <a:t>Three Systems of an Economy – John Pierce </a:t>
            </a:r>
            <a:br>
              <a:rPr lang="en-US" sz="3200">
                <a:solidFill>
                  <a:schemeClr val="tx1">
                    <a:lumMod val="85000"/>
                    <a:lumOff val="15000"/>
                  </a:schemeClr>
                </a:solidFill>
              </a:rPr>
            </a:br>
            <a:r>
              <a:rPr lang="en-US" sz="3200">
                <a:solidFill>
                  <a:schemeClr val="tx1">
                    <a:lumMod val="85000"/>
                    <a:lumOff val="15000"/>
                  </a:schemeClr>
                </a:solidFill>
              </a:rPr>
              <a:t>Pearce, J. (2009) Social Economy: Engaging as a Third System, In Amin, A. The Social Economy; International Perspectives on Economic Solidarity, p. 26. </a:t>
            </a:r>
          </a:p>
        </p:txBody>
      </p:sp>
      <p:pic>
        <p:nvPicPr>
          <p:cNvPr id="10" name="Picture 4" descr="A close up of a piece of paper&#10;&#10;Description generated with high confidence">
            <a:extLst>
              <a:ext uri="{FF2B5EF4-FFF2-40B4-BE49-F238E27FC236}">
                <a16:creationId xmlns:a16="http://schemas.microsoft.com/office/drawing/2014/main" id="{26C6740B-9987-4D66-BFF2-1CC8471A6B01}"/>
              </a:ext>
            </a:extLst>
          </p:cNvPr>
          <p:cNvPicPr/>
          <p:nvPr/>
        </p:nvPicPr>
        <p:blipFill rotWithShape="1">
          <a:blip r:embed="rId2">
            <a:extLst>
              <a:ext uri="{28A0092B-C50C-407E-A947-70E740481C1C}">
                <a14:useLocalDpi xmlns:a14="http://schemas.microsoft.com/office/drawing/2010/main" val="0"/>
              </a:ext>
            </a:extLst>
          </a:blip>
          <a:srcRect b="5781"/>
          <a:stretch/>
        </p:blipFill>
        <p:spPr bwMode="auto">
          <a:xfrm>
            <a:off x="1" y="10"/>
            <a:ext cx="6096000" cy="6857990"/>
          </a:xfrm>
          <a:prstGeom prst="rect">
            <a:avLst/>
          </a:prstGeom>
          <a:solidFill>
            <a:srgbClr val="FFFFFF">
              <a:alpha val="0"/>
            </a:srgbClr>
          </a:solidFill>
        </p:spPr>
      </p:pic>
      <p:cxnSp>
        <p:nvCxnSpPr>
          <p:cNvPr id="33" name="Straight Connector 22">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05053" y="4343400"/>
            <a:ext cx="438912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4746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639D0-4B4D-4EFA-9095-BCB4172A45F3}"/>
              </a:ext>
            </a:extLst>
          </p:cNvPr>
          <p:cNvSpPr>
            <a:spLocks noGrp="1"/>
          </p:cNvSpPr>
          <p:nvPr>
            <p:ph type="title"/>
          </p:nvPr>
        </p:nvSpPr>
        <p:spPr/>
        <p:txBody>
          <a:bodyPr/>
          <a:lstStyle/>
          <a:p>
            <a:r>
              <a:rPr lang="en-US" dirty="0"/>
              <a:t>Discussion</a:t>
            </a:r>
            <a:endParaRPr lang="en-CA" dirty="0"/>
          </a:p>
        </p:txBody>
      </p:sp>
      <p:sp>
        <p:nvSpPr>
          <p:cNvPr id="3" name="Content Placeholder 2">
            <a:extLst>
              <a:ext uri="{FF2B5EF4-FFF2-40B4-BE49-F238E27FC236}">
                <a16:creationId xmlns:a16="http://schemas.microsoft.com/office/drawing/2014/main" id="{AC459985-9CB7-4AD0-BE3D-6CC5C56B432A}"/>
              </a:ext>
            </a:extLst>
          </p:cNvPr>
          <p:cNvSpPr>
            <a:spLocks noGrp="1"/>
          </p:cNvSpPr>
          <p:nvPr>
            <p:ph idx="1"/>
          </p:nvPr>
        </p:nvSpPr>
        <p:spPr/>
        <p:txBody>
          <a:bodyPr/>
          <a:lstStyle/>
          <a:p>
            <a:r>
              <a:rPr lang="en-US" dirty="0"/>
              <a:t>How does Advertising Relate to Ideology and Capitalism? </a:t>
            </a:r>
            <a:endParaRPr lang="en-CA" dirty="0"/>
          </a:p>
        </p:txBody>
      </p:sp>
    </p:spTree>
    <p:extLst>
      <p:ext uri="{BB962C8B-B14F-4D97-AF65-F5344CB8AC3E}">
        <p14:creationId xmlns:p14="http://schemas.microsoft.com/office/powerpoint/2010/main" val="3769410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D99A2-38E8-4DE2-92CC-CAFAD6E3620D}"/>
              </a:ext>
            </a:extLst>
          </p:cNvPr>
          <p:cNvSpPr>
            <a:spLocks noGrp="1"/>
          </p:cNvSpPr>
          <p:nvPr>
            <p:ph type="title"/>
          </p:nvPr>
        </p:nvSpPr>
        <p:spPr/>
        <p:txBody>
          <a:bodyPr>
            <a:normAutofit/>
          </a:bodyPr>
          <a:lstStyle/>
          <a:p>
            <a:r>
              <a:rPr lang="en-US" dirty="0"/>
              <a:t>Advertising, Capitalism and Ideology</a:t>
            </a:r>
            <a:br>
              <a:rPr lang="en-US" dirty="0"/>
            </a:br>
            <a:r>
              <a:rPr lang="en-US" sz="2000" dirty="0"/>
              <a:t>Holm (2017) Advertising, Capitalism and Ideology </a:t>
            </a:r>
            <a:endParaRPr lang="en-US" dirty="0"/>
          </a:p>
        </p:txBody>
      </p:sp>
      <p:sp>
        <p:nvSpPr>
          <p:cNvPr id="3" name="Content Placeholder 2">
            <a:extLst>
              <a:ext uri="{FF2B5EF4-FFF2-40B4-BE49-F238E27FC236}">
                <a16:creationId xmlns:a16="http://schemas.microsoft.com/office/drawing/2014/main" id="{1542FDC9-7E50-4BF7-B682-F3F610F03250}"/>
              </a:ext>
            </a:extLst>
          </p:cNvPr>
          <p:cNvSpPr>
            <a:spLocks noGrp="1"/>
          </p:cNvSpPr>
          <p:nvPr>
            <p:ph idx="1"/>
          </p:nvPr>
        </p:nvSpPr>
        <p:spPr>
          <a:xfrm>
            <a:off x="1097280" y="1931459"/>
            <a:ext cx="10058400" cy="4340754"/>
          </a:xfrm>
        </p:spPr>
        <p:txBody>
          <a:bodyPr>
            <a:normAutofit fontScale="47500" lnSpcReduction="20000"/>
          </a:bodyPr>
          <a:lstStyle/>
          <a:p>
            <a:r>
              <a:rPr lang="en-US" dirty="0"/>
              <a:t>Marxism and Capitalism</a:t>
            </a:r>
          </a:p>
          <a:p>
            <a:r>
              <a:rPr lang="en-US" dirty="0"/>
              <a:t>Naturalizing Capitalism</a:t>
            </a:r>
          </a:p>
          <a:p>
            <a:r>
              <a:rPr lang="en-US" dirty="0"/>
              <a:t>Advertising and Ideology</a:t>
            </a:r>
          </a:p>
          <a:p>
            <a:pPr lvl="1"/>
            <a:r>
              <a:rPr lang="en-US" dirty="0"/>
              <a:t>Raymond Williams – Official art of modern capitalism</a:t>
            </a:r>
          </a:p>
          <a:p>
            <a:r>
              <a:rPr lang="en-US" dirty="0"/>
              <a:t>Advertising as Ideological State Apparatus</a:t>
            </a:r>
          </a:p>
          <a:p>
            <a:pPr lvl="1"/>
            <a:r>
              <a:rPr lang="en-US" dirty="0"/>
              <a:t>Louis Althusser – Reproduction of relations of production – Ideological state apparatus vs repressive state apparatus </a:t>
            </a:r>
          </a:p>
          <a:p>
            <a:r>
              <a:rPr lang="en-US" dirty="0"/>
              <a:t>Ideology in Practice</a:t>
            </a:r>
          </a:p>
          <a:p>
            <a:pPr lvl="1"/>
            <a:r>
              <a:rPr lang="en-US" dirty="0"/>
              <a:t>Consumption becomes how people gain control over their everyday practices and master the world around them</a:t>
            </a:r>
          </a:p>
          <a:p>
            <a:pPr lvl="1"/>
            <a:r>
              <a:rPr lang="en-US" dirty="0">
                <a:hlinkClick r:id="rId2"/>
              </a:rPr>
              <a:t>Example with Visa</a:t>
            </a:r>
            <a:endParaRPr lang="en-US" dirty="0"/>
          </a:p>
          <a:p>
            <a:pPr lvl="1"/>
            <a:r>
              <a:rPr lang="en-US" dirty="0"/>
              <a:t>Fantasy and pleasure</a:t>
            </a:r>
          </a:p>
          <a:p>
            <a:pPr lvl="1"/>
            <a:r>
              <a:rPr lang="en-US" dirty="0"/>
              <a:t>Focus on relation to consumption instead of production</a:t>
            </a:r>
          </a:p>
          <a:p>
            <a:pPr lvl="1"/>
            <a:r>
              <a:rPr lang="en-US" dirty="0"/>
              <a:t>Self-realization through consumption</a:t>
            </a:r>
          </a:p>
          <a:p>
            <a:pPr lvl="1"/>
            <a:r>
              <a:rPr lang="en-US" dirty="0"/>
              <a:t>Separate relations between consumption and production</a:t>
            </a:r>
          </a:p>
          <a:p>
            <a:r>
              <a:rPr lang="en-US" dirty="0"/>
              <a:t>Consumer Society and the Magic System</a:t>
            </a:r>
          </a:p>
          <a:p>
            <a:pPr lvl="1"/>
            <a:r>
              <a:rPr lang="en-US" dirty="0"/>
              <a:t>Raymond Williams – Not materialist enough</a:t>
            </a:r>
          </a:p>
          <a:p>
            <a:r>
              <a:rPr lang="en-US" dirty="0"/>
              <a:t>Materialism – Utility vs ‘magic system’ </a:t>
            </a:r>
          </a:p>
          <a:p>
            <a:r>
              <a:rPr lang="en-US" dirty="0"/>
              <a:t>Magic system and society of the spectacle</a:t>
            </a:r>
          </a:p>
          <a:p>
            <a:r>
              <a:rPr lang="en-US" dirty="0"/>
              <a:t>Selling Capitalism </a:t>
            </a:r>
          </a:p>
          <a:p>
            <a:pPr lvl="1"/>
            <a:r>
              <a:rPr lang="en-US" dirty="0"/>
              <a:t>Capitalist realism vs socialist realism</a:t>
            </a:r>
          </a:p>
        </p:txBody>
      </p:sp>
    </p:spTree>
    <p:extLst>
      <p:ext uri="{BB962C8B-B14F-4D97-AF65-F5344CB8AC3E}">
        <p14:creationId xmlns:p14="http://schemas.microsoft.com/office/powerpoint/2010/main" val="207381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F9194-DA33-4B21-8840-CA77D2806DCE}"/>
              </a:ext>
            </a:extLst>
          </p:cNvPr>
          <p:cNvSpPr>
            <a:spLocks noGrp="1"/>
          </p:cNvSpPr>
          <p:nvPr>
            <p:ph type="title"/>
          </p:nvPr>
        </p:nvSpPr>
        <p:spPr/>
        <p:txBody>
          <a:bodyPr/>
          <a:lstStyle/>
          <a:p>
            <a:r>
              <a:rPr lang="en-US" dirty="0"/>
              <a:t>What is Capitalism? </a:t>
            </a:r>
          </a:p>
        </p:txBody>
      </p:sp>
      <p:sp>
        <p:nvSpPr>
          <p:cNvPr id="3" name="Content Placeholder 2">
            <a:extLst>
              <a:ext uri="{FF2B5EF4-FFF2-40B4-BE49-F238E27FC236}">
                <a16:creationId xmlns:a16="http://schemas.microsoft.com/office/drawing/2014/main" id="{56A570B1-E993-4BC5-9A5B-A1F5A8C6121C}"/>
              </a:ext>
            </a:extLst>
          </p:cNvPr>
          <p:cNvSpPr>
            <a:spLocks noGrp="1"/>
          </p:cNvSpPr>
          <p:nvPr>
            <p:ph idx="1"/>
          </p:nvPr>
        </p:nvSpPr>
        <p:spPr/>
        <p:txBody>
          <a:bodyPr>
            <a:normAutofit/>
          </a:bodyPr>
          <a:lstStyle/>
          <a:p>
            <a:r>
              <a:rPr lang="en-US" dirty="0"/>
              <a:t>What features of an economic, social and political system does capitalism have? </a:t>
            </a:r>
            <a:br>
              <a:rPr lang="en-US" dirty="0"/>
            </a:br>
            <a:br>
              <a:rPr lang="en-US" dirty="0"/>
            </a:br>
            <a:br>
              <a:rPr lang="en-US" dirty="0"/>
            </a:br>
            <a:endParaRPr lang="en-US" dirty="0"/>
          </a:p>
          <a:p>
            <a:pPr marL="0" indent="0">
              <a:buNone/>
            </a:pPr>
            <a:endParaRPr lang="en-US" dirty="0"/>
          </a:p>
        </p:txBody>
      </p:sp>
    </p:spTree>
    <p:extLst>
      <p:ext uri="{BB962C8B-B14F-4D97-AF65-F5344CB8AC3E}">
        <p14:creationId xmlns:p14="http://schemas.microsoft.com/office/powerpoint/2010/main" val="3642729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9">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11">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4" name="Straight Connector 13">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5" name="Rectangle 15">
            <a:extLst>
              <a:ext uri="{FF2B5EF4-FFF2-40B4-BE49-F238E27FC236}">
                <a16:creationId xmlns:a16="http://schemas.microsoft.com/office/drawing/2014/main" id="{FA4CD5CB-D209-4D70-8CA4-629731C592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1987B4-1473-4B58-A28E-C2758B26A014}"/>
              </a:ext>
            </a:extLst>
          </p:cNvPr>
          <p:cNvSpPr>
            <a:spLocks noGrp="1"/>
          </p:cNvSpPr>
          <p:nvPr>
            <p:ph type="title"/>
          </p:nvPr>
        </p:nvSpPr>
        <p:spPr>
          <a:xfrm>
            <a:off x="8141110" y="639097"/>
            <a:ext cx="3401961" cy="3686015"/>
          </a:xfrm>
        </p:spPr>
        <p:txBody>
          <a:bodyPr vert="horz" lIns="91440" tIns="45720" rIns="91440" bIns="45720" rtlCol="0" anchor="b">
            <a:normAutofit/>
          </a:bodyPr>
          <a:lstStyle/>
          <a:p>
            <a:r>
              <a:rPr lang="en-US" sz="4600">
                <a:solidFill>
                  <a:schemeClr val="tx1">
                    <a:lumMod val="85000"/>
                    <a:lumOff val="15000"/>
                  </a:schemeClr>
                </a:solidFill>
              </a:rPr>
              <a:t>What is Ideology?</a:t>
            </a:r>
            <a:br>
              <a:rPr lang="en-US" sz="4600">
                <a:solidFill>
                  <a:schemeClr val="tx1">
                    <a:lumMod val="85000"/>
                    <a:lumOff val="15000"/>
                  </a:schemeClr>
                </a:solidFill>
              </a:rPr>
            </a:br>
            <a:r>
              <a:rPr lang="en-US" sz="4600">
                <a:solidFill>
                  <a:schemeClr val="tx1">
                    <a:lumMod val="85000"/>
                    <a:lumOff val="15000"/>
                  </a:schemeClr>
                </a:solidFill>
              </a:rPr>
              <a:t>Holm (2017) Advertising, Capitalism and Ideology </a:t>
            </a:r>
          </a:p>
        </p:txBody>
      </p:sp>
      <p:pic>
        <p:nvPicPr>
          <p:cNvPr id="5" name="Content Placeholder 4" descr="A close up of a card&#10;&#10;Description generated with high confidence">
            <a:extLst>
              <a:ext uri="{FF2B5EF4-FFF2-40B4-BE49-F238E27FC236}">
                <a16:creationId xmlns:a16="http://schemas.microsoft.com/office/drawing/2014/main" id="{E9AFEFBB-F8C2-4FC2-A47C-E4F2CF65D576}"/>
              </a:ext>
            </a:extLst>
          </p:cNvPr>
          <p:cNvPicPr>
            <a:picLocks noGrp="1" noChangeAspect="1"/>
          </p:cNvPicPr>
          <p:nvPr>
            <p:ph idx="1"/>
          </p:nvPr>
        </p:nvPicPr>
        <p:blipFill>
          <a:blip r:embed="rId2"/>
          <a:stretch>
            <a:fillRect/>
          </a:stretch>
        </p:blipFill>
        <p:spPr>
          <a:xfrm>
            <a:off x="633999" y="1128055"/>
            <a:ext cx="6912217" cy="4078208"/>
          </a:xfrm>
          <a:prstGeom prst="rect">
            <a:avLst/>
          </a:prstGeom>
        </p:spPr>
      </p:pic>
      <p:cxnSp>
        <p:nvCxnSpPr>
          <p:cNvPr id="26" name="Straight Connector 17">
            <a:extLst>
              <a:ext uri="{FF2B5EF4-FFF2-40B4-BE49-F238E27FC236}">
                <a16:creationId xmlns:a16="http://schemas.microsoft.com/office/drawing/2014/main" id="{5C6A2BAE-B461-4B55-8E1F-0722ABDD13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B4C27B90-DF2B-4D00-BA07-18ED774CD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a:extLst>
              <a:ext uri="{FF2B5EF4-FFF2-40B4-BE49-F238E27FC236}">
                <a16:creationId xmlns:a16="http://schemas.microsoft.com/office/drawing/2014/main" id="{593ACC25-C262-417A-8AA9-0641C772B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17909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6CED5-076A-4BFC-973A-FF732641D806}"/>
              </a:ext>
            </a:extLst>
          </p:cNvPr>
          <p:cNvSpPr>
            <a:spLocks noGrp="1"/>
          </p:cNvSpPr>
          <p:nvPr>
            <p:ph type="title"/>
          </p:nvPr>
        </p:nvSpPr>
        <p:spPr/>
        <p:txBody>
          <a:bodyPr/>
          <a:lstStyle/>
          <a:p>
            <a:r>
              <a:rPr lang="en-US" dirty="0"/>
              <a:t>Learning Check</a:t>
            </a:r>
            <a:endParaRPr lang="en-CA" dirty="0"/>
          </a:p>
        </p:txBody>
      </p:sp>
      <p:sp>
        <p:nvSpPr>
          <p:cNvPr id="3" name="Content Placeholder 2">
            <a:extLst>
              <a:ext uri="{FF2B5EF4-FFF2-40B4-BE49-F238E27FC236}">
                <a16:creationId xmlns:a16="http://schemas.microsoft.com/office/drawing/2014/main" id="{F708AEC1-4DED-4516-BCAE-E7FE081F9529}"/>
              </a:ext>
            </a:extLst>
          </p:cNvPr>
          <p:cNvSpPr>
            <a:spLocks noGrp="1"/>
          </p:cNvSpPr>
          <p:nvPr>
            <p:ph idx="1"/>
          </p:nvPr>
        </p:nvSpPr>
        <p:spPr/>
        <p:txBody>
          <a:bodyPr>
            <a:normAutofit fontScale="92500" lnSpcReduction="10000"/>
          </a:bodyPr>
          <a:lstStyle/>
          <a:p>
            <a:r>
              <a:rPr lang="en-CA" dirty="0"/>
              <a:t>According to Holm: </a:t>
            </a:r>
            <a:br>
              <a:rPr lang="en-CA" dirty="0"/>
            </a:br>
            <a:r>
              <a:rPr lang="en-CA" dirty="0"/>
              <a:t>What is capitalism? What are the three definitions of capitalism (Weber, Friedman, Fulcher)? What is political economy? What is the Marxist view of capitalism? What is ideology? What is the base and superstructure and how does this relate to the logic of capitalism? How is capitalism naturalized and how does this relate to advertising and ideology? How is advertising described as an ideological state apparatus? What is the repressive state apparatus? What does ‘the magical system’ of consumer society refer to? What does Williams suggest about materialism and advertising? What does </a:t>
            </a:r>
            <a:r>
              <a:rPr lang="en-CA" dirty="0" err="1"/>
              <a:t>Debord</a:t>
            </a:r>
            <a:r>
              <a:rPr lang="en-CA" dirty="0"/>
              <a:t> mean by the ‘society of the spectacle’ and how does this relate to advertising? How does advertising sell capitalism? What is capitalist realism and socialist realism and how does this relate to advertising? </a:t>
            </a:r>
          </a:p>
          <a:p>
            <a:r>
              <a:rPr lang="en-CA" dirty="0"/>
              <a:t>According to Aristotle, what is chrematistics and oikonomia?</a:t>
            </a:r>
            <a:br>
              <a:rPr lang="en-CA" dirty="0"/>
            </a:br>
            <a:r>
              <a:rPr lang="en-CA" dirty="0"/>
              <a:t>According to Polanyi, what are four types of economic practices that are found in all societies?</a:t>
            </a:r>
            <a:br>
              <a:rPr lang="en-CA" dirty="0"/>
            </a:br>
            <a:r>
              <a:rPr lang="en-CA" dirty="0"/>
              <a:t>What does Gibson-Graham mean by a ‘diverse economy’? </a:t>
            </a:r>
            <a:br>
              <a:rPr lang="en-CA" dirty="0"/>
            </a:br>
            <a:r>
              <a:rPr lang="en-CA" dirty="0"/>
              <a:t>According to Olin Wright, what are the three powers that control the allocation of resources and production and distribution?</a:t>
            </a:r>
          </a:p>
          <a:p>
            <a:r>
              <a:rPr lang="en-CA" dirty="0"/>
              <a:t>JOHN PEARCE AND THE STATISTICS FROM OSBERG WILL NOT BE ON THE EXAM</a:t>
            </a:r>
          </a:p>
          <a:p>
            <a:endParaRPr lang="en-CA" dirty="0"/>
          </a:p>
        </p:txBody>
      </p:sp>
    </p:spTree>
    <p:extLst>
      <p:ext uri="{BB962C8B-B14F-4D97-AF65-F5344CB8AC3E}">
        <p14:creationId xmlns:p14="http://schemas.microsoft.com/office/powerpoint/2010/main" val="1624952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F9194-DA33-4B21-8840-CA77D2806DCE}"/>
              </a:ext>
            </a:extLst>
          </p:cNvPr>
          <p:cNvSpPr>
            <a:spLocks noGrp="1"/>
          </p:cNvSpPr>
          <p:nvPr>
            <p:ph type="title"/>
          </p:nvPr>
        </p:nvSpPr>
        <p:spPr/>
        <p:txBody>
          <a:bodyPr/>
          <a:lstStyle/>
          <a:p>
            <a:r>
              <a:rPr lang="en-US" dirty="0"/>
              <a:t>What is Capitalism? </a:t>
            </a:r>
          </a:p>
        </p:txBody>
      </p:sp>
      <p:sp>
        <p:nvSpPr>
          <p:cNvPr id="3" name="Content Placeholder 2">
            <a:extLst>
              <a:ext uri="{FF2B5EF4-FFF2-40B4-BE49-F238E27FC236}">
                <a16:creationId xmlns:a16="http://schemas.microsoft.com/office/drawing/2014/main" id="{56A570B1-E993-4BC5-9A5B-A1F5A8C6121C}"/>
              </a:ext>
            </a:extLst>
          </p:cNvPr>
          <p:cNvSpPr>
            <a:spLocks noGrp="1"/>
          </p:cNvSpPr>
          <p:nvPr>
            <p:ph idx="1"/>
          </p:nvPr>
        </p:nvSpPr>
        <p:spPr/>
        <p:txBody>
          <a:bodyPr>
            <a:normAutofit fontScale="70000" lnSpcReduction="20000"/>
          </a:bodyPr>
          <a:lstStyle/>
          <a:p>
            <a:r>
              <a:rPr lang="en-US" dirty="0"/>
              <a:t>Markets</a:t>
            </a:r>
            <a:br>
              <a:rPr lang="en-US" dirty="0"/>
            </a:br>
            <a:r>
              <a:rPr lang="en-US" dirty="0"/>
              <a:t>Profit</a:t>
            </a:r>
            <a:br>
              <a:rPr lang="en-US" dirty="0"/>
            </a:br>
            <a:r>
              <a:rPr lang="en-US" dirty="0"/>
              <a:t>Private ownership of the means of production</a:t>
            </a:r>
            <a:br>
              <a:rPr lang="en-US" dirty="0"/>
            </a:br>
            <a:r>
              <a:rPr lang="en-US" dirty="0"/>
              <a:t>Money based system</a:t>
            </a:r>
            <a:br>
              <a:rPr lang="en-US" dirty="0"/>
            </a:br>
            <a:r>
              <a:rPr lang="en-US" dirty="0"/>
              <a:t>Financial markets</a:t>
            </a:r>
            <a:br>
              <a:rPr lang="en-US" dirty="0"/>
            </a:br>
            <a:r>
              <a:rPr lang="en-US" dirty="0"/>
              <a:t>Private property</a:t>
            </a:r>
            <a:br>
              <a:rPr lang="en-US" dirty="0"/>
            </a:br>
            <a:r>
              <a:rPr lang="en-US" dirty="0"/>
              <a:t>Alienation</a:t>
            </a:r>
            <a:br>
              <a:rPr lang="en-US" dirty="0"/>
            </a:br>
            <a:r>
              <a:rPr lang="en-US" dirty="0"/>
              <a:t>Exploitation</a:t>
            </a:r>
            <a:br>
              <a:rPr lang="en-US" dirty="0"/>
            </a:br>
            <a:r>
              <a:rPr lang="en-US" dirty="0"/>
              <a:t>Wage Labour</a:t>
            </a:r>
            <a:br>
              <a:rPr lang="en-US" dirty="0"/>
            </a:br>
            <a:r>
              <a:rPr lang="en-US" dirty="0"/>
              <a:t>Externalities</a:t>
            </a:r>
            <a:br>
              <a:rPr lang="en-US" dirty="0"/>
            </a:br>
            <a:r>
              <a:rPr lang="en-US" dirty="0"/>
              <a:t>Expendable work force</a:t>
            </a:r>
            <a:br>
              <a:rPr lang="en-US" dirty="0"/>
            </a:br>
            <a:r>
              <a:rPr lang="en-US" dirty="0"/>
              <a:t>Inequality</a:t>
            </a:r>
            <a:br>
              <a:rPr lang="en-US" dirty="0"/>
            </a:br>
            <a:r>
              <a:rPr lang="en-US" dirty="0"/>
              <a:t>Advertising</a:t>
            </a:r>
            <a:br>
              <a:rPr lang="en-US" dirty="0"/>
            </a:br>
            <a:r>
              <a:rPr lang="en-US" dirty="0"/>
              <a:t>Consumerism</a:t>
            </a:r>
            <a:br>
              <a:rPr lang="en-US" dirty="0"/>
            </a:br>
            <a:r>
              <a:rPr lang="en-US" dirty="0"/>
              <a:t>Firms</a:t>
            </a:r>
            <a:br>
              <a:rPr lang="en-US" dirty="0"/>
            </a:br>
            <a:r>
              <a:rPr lang="en-US" dirty="0"/>
              <a:t>Institutions</a:t>
            </a:r>
            <a:br>
              <a:rPr lang="en-US" dirty="0"/>
            </a:br>
            <a:r>
              <a:rPr lang="en-US" dirty="0"/>
              <a:t>Imperialism</a:t>
            </a:r>
            <a:br>
              <a:rPr lang="en-US" dirty="0"/>
            </a:br>
            <a:r>
              <a:rPr lang="en-US" dirty="0"/>
              <a:t>Colonialism</a:t>
            </a:r>
            <a:br>
              <a:rPr lang="en-US" dirty="0"/>
            </a:br>
            <a:r>
              <a:rPr lang="en-US" dirty="0"/>
              <a:t>Exchange</a:t>
            </a:r>
            <a:br>
              <a:rPr lang="en-US" dirty="0"/>
            </a:br>
            <a:r>
              <a:rPr lang="en-US" dirty="0"/>
              <a:t>Free (non-slave) labour</a:t>
            </a:r>
            <a:br>
              <a:rPr lang="en-US" dirty="0"/>
            </a:br>
            <a:r>
              <a:rPr lang="en-US" dirty="0"/>
              <a:t>Cycles and crisis </a:t>
            </a:r>
            <a:br>
              <a:rPr lang="en-US" dirty="0"/>
            </a:br>
            <a:r>
              <a:rPr lang="en-US" dirty="0"/>
              <a:t>Growth</a:t>
            </a:r>
            <a:br>
              <a:rPr lang="en-US" dirty="0"/>
            </a:br>
            <a:r>
              <a:rPr lang="en-US" dirty="0"/>
              <a:t>Competition</a:t>
            </a:r>
          </a:p>
          <a:p>
            <a:r>
              <a:rPr lang="en-US" dirty="0">
                <a:hlinkClick r:id="rId2"/>
              </a:rPr>
              <a:t>What does post-capitalism/anti-capitalism mean? </a:t>
            </a:r>
            <a:endParaRPr lang="en-US" dirty="0"/>
          </a:p>
        </p:txBody>
      </p:sp>
    </p:spTree>
    <p:extLst>
      <p:ext uri="{BB962C8B-B14F-4D97-AF65-F5344CB8AC3E}">
        <p14:creationId xmlns:p14="http://schemas.microsoft.com/office/powerpoint/2010/main" val="1658701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F4B3A-DFF7-4658-A95C-17F679FBDB50}"/>
              </a:ext>
            </a:extLst>
          </p:cNvPr>
          <p:cNvSpPr>
            <a:spLocks noGrp="1"/>
          </p:cNvSpPr>
          <p:nvPr>
            <p:ph type="title"/>
          </p:nvPr>
        </p:nvSpPr>
        <p:spPr/>
        <p:txBody>
          <a:bodyPr>
            <a:normAutofit/>
          </a:bodyPr>
          <a:lstStyle/>
          <a:p>
            <a:r>
              <a:rPr lang="en-US" dirty="0"/>
              <a:t>What is Capitalism?</a:t>
            </a:r>
            <a:br>
              <a:rPr lang="en-US" dirty="0"/>
            </a:br>
            <a:r>
              <a:rPr lang="en-US" sz="2000" dirty="0"/>
              <a:t>Holm (2017) Advertising, Capitalism and Ideology </a:t>
            </a:r>
            <a:endParaRPr lang="en-US" dirty="0"/>
          </a:p>
        </p:txBody>
      </p:sp>
      <p:sp>
        <p:nvSpPr>
          <p:cNvPr id="3" name="Content Placeholder 2">
            <a:extLst>
              <a:ext uri="{FF2B5EF4-FFF2-40B4-BE49-F238E27FC236}">
                <a16:creationId xmlns:a16="http://schemas.microsoft.com/office/drawing/2014/main" id="{84320951-109A-45A3-913D-D598AD569886}"/>
              </a:ext>
            </a:extLst>
          </p:cNvPr>
          <p:cNvSpPr>
            <a:spLocks noGrp="1"/>
          </p:cNvSpPr>
          <p:nvPr>
            <p:ph idx="1"/>
          </p:nvPr>
        </p:nvSpPr>
        <p:spPr/>
        <p:txBody>
          <a:bodyPr>
            <a:normAutofit lnSpcReduction="10000"/>
          </a:bodyPr>
          <a:lstStyle/>
          <a:p>
            <a:r>
              <a:rPr lang="en-US" dirty="0"/>
              <a:t>Weber’s Six Characteristics of Modern Capitalism</a:t>
            </a:r>
          </a:p>
          <a:p>
            <a:pPr lvl="1"/>
            <a:r>
              <a:rPr lang="en-US" dirty="0"/>
              <a:t>Private ownership of property</a:t>
            </a:r>
          </a:p>
          <a:p>
            <a:pPr lvl="1"/>
            <a:r>
              <a:rPr lang="en-US" dirty="0"/>
              <a:t>Free trade in markets</a:t>
            </a:r>
          </a:p>
          <a:p>
            <a:pPr lvl="1"/>
            <a:r>
              <a:rPr lang="en-US" dirty="0"/>
              <a:t>Rational accounting practices</a:t>
            </a:r>
          </a:p>
          <a:p>
            <a:pPr lvl="1"/>
            <a:r>
              <a:rPr lang="en-US" dirty="0"/>
              <a:t>Predictable and consistent legal systems</a:t>
            </a:r>
          </a:p>
          <a:p>
            <a:pPr lvl="1"/>
            <a:r>
              <a:rPr lang="en-US" dirty="0"/>
              <a:t>Free (non-slave) labour</a:t>
            </a:r>
          </a:p>
          <a:p>
            <a:pPr lvl="1"/>
            <a:r>
              <a:rPr lang="en-US" dirty="0"/>
              <a:t>A formal system for partial ownership of business and property</a:t>
            </a:r>
          </a:p>
          <a:p>
            <a:pPr lvl="2"/>
            <a:r>
              <a:rPr lang="en-US" dirty="0"/>
              <a:t>Other mentions: Profit, trade, exchange. </a:t>
            </a:r>
          </a:p>
          <a:p>
            <a:r>
              <a:rPr lang="en-US" dirty="0"/>
              <a:t>Milton Friedman – Capitalism is the organization of the bulk of economic activity through private enterprise operating in a free market. </a:t>
            </a:r>
          </a:p>
          <a:p>
            <a:r>
              <a:rPr lang="en-US" dirty="0"/>
              <a:t>James Fulcher – Capitalism is essentially the investment of money in the expectation of making a profit. Capitalism requires the circulation of capital. It also is a system that produces profits. </a:t>
            </a:r>
          </a:p>
          <a:p>
            <a:pPr lvl="1"/>
            <a:endParaRPr lang="en-US" dirty="0"/>
          </a:p>
        </p:txBody>
      </p:sp>
    </p:spTree>
    <p:extLst>
      <p:ext uri="{BB962C8B-B14F-4D97-AF65-F5344CB8AC3E}">
        <p14:creationId xmlns:p14="http://schemas.microsoft.com/office/powerpoint/2010/main" val="4094242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Content Placeholder 4">
            <a:extLst>
              <a:ext uri="{FF2B5EF4-FFF2-40B4-BE49-F238E27FC236}">
                <a16:creationId xmlns:a16="http://schemas.microsoft.com/office/drawing/2014/main" id="{BA037967-3181-43DB-B157-CA434F3F9AE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r="-1" b="5688"/>
          <a:stretch/>
        </p:blipFill>
        <p:spPr>
          <a:xfrm>
            <a:off x="633999" y="854388"/>
            <a:ext cx="6275667" cy="5149223"/>
          </a:xfrm>
          <a:prstGeom prst="rect">
            <a:avLst/>
          </a:prstGeom>
        </p:spPr>
      </p:pic>
      <p:sp>
        <p:nvSpPr>
          <p:cNvPr id="2" name="Title 1">
            <a:extLst>
              <a:ext uri="{FF2B5EF4-FFF2-40B4-BE49-F238E27FC236}">
                <a16:creationId xmlns:a16="http://schemas.microsoft.com/office/drawing/2014/main" id="{B396BB14-7F99-47A1-8FA8-F75247C7163A}"/>
              </a:ext>
            </a:extLst>
          </p:cNvPr>
          <p:cNvSpPr>
            <a:spLocks noGrp="1"/>
          </p:cNvSpPr>
          <p:nvPr>
            <p:ph type="title"/>
          </p:nvPr>
        </p:nvSpPr>
        <p:spPr>
          <a:xfrm>
            <a:off x="8096885" y="640080"/>
            <a:ext cx="3659246" cy="2926080"/>
          </a:xfrm>
        </p:spPr>
        <p:txBody>
          <a:bodyPr vert="horz" lIns="91440" tIns="45720" rIns="91440" bIns="45720" rtlCol="0" anchor="b">
            <a:normAutofit/>
          </a:bodyPr>
          <a:lstStyle/>
          <a:p>
            <a:r>
              <a:rPr lang="en-US" sz="4400" dirty="0">
                <a:solidFill>
                  <a:srgbClr val="FFFFFF"/>
                </a:solidFill>
              </a:rPr>
              <a:t>Real Hourly Wages</a:t>
            </a:r>
            <a:br>
              <a:rPr lang="en-US" sz="4400" dirty="0">
                <a:solidFill>
                  <a:srgbClr val="FFFFFF"/>
                </a:solidFill>
              </a:rPr>
            </a:br>
            <a:r>
              <a:rPr lang="en-US" sz="1600" dirty="0" err="1"/>
              <a:t>Osberg</a:t>
            </a:r>
            <a:r>
              <a:rPr lang="en-US" sz="1600" dirty="0"/>
              <a:t>, L. (2018) The Age of Increasing Inequality – The Astonishing Rise of Canada’s 1%, James Lorimer and Company.</a:t>
            </a:r>
            <a:endParaRPr lang="en-US" sz="1600" dirty="0">
              <a:solidFill>
                <a:srgbClr val="FFFFFF"/>
              </a:solidFill>
            </a:endParaRPr>
          </a:p>
        </p:txBody>
      </p:sp>
    </p:spTree>
    <p:extLst>
      <p:ext uri="{BB962C8B-B14F-4D97-AF65-F5344CB8AC3E}">
        <p14:creationId xmlns:p14="http://schemas.microsoft.com/office/powerpoint/2010/main" val="2919240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4">
            <a:extLst>
              <a:ext uri="{FF2B5EF4-FFF2-40B4-BE49-F238E27FC236}">
                <a16:creationId xmlns:a16="http://schemas.microsoft.com/office/drawing/2014/main" id="{CA1A91F2-C1DF-4A9A-833D-30365CC95D1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3999" y="1020713"/>
            <a:ext cx="6275667" cy="4816574"/>
          </a:xfrm>
          <a:prstGeom prst="rect">
            <a:avLst/>
          </a:prstGeom>
        </p:spPr>
      </p:pic>
      <p:sp>
        <p:nvSpPr>
          <p:cNvPr id="2" name="Title 1">
            <a:extLst>
              <a:ext uri="{FF2B5EF4-FFF2-40B4-BE49-F238E27FC236}">
                <a16:creationId xmlns:a16="http://schemas.microsoft.com/office/drawing/2014/main" id="{CCB5402A-8E4B-43F9-BFDE-611D345C334B}"/>
              </a:ext>
            </a:extLst>
          </p:cNvPr>
          <p:cNvSpPr>
            <a:spLocks noGrp="1"/>
          </p:cNvSpPr>
          <p:nvPr>
            <p:ph type="title"/>
          </p:nvPr>
        </p:nvSpPr>
        <p:spPr>
          <a:xfrm>
            <a:off x="8096885" y="640080"/>
            <a:ext cx="3659246" cy="2926080"/>
          </a:xfrm>
        </p:spPr>
        <p:txBody>
          <a:bodyPr vert="horz" lIns="91440" tIns="45720" rIns="91440" bIns="45720" rtlCol="0" anchor="b">
            <a:normAutofit/>
          </a:bodyPr>
          <a:lstStyle/>
          <a:p>
            <a:r>
              <a:rPr lang="en-US" sz="4400" dirty="0">
                <a:solidFill>
                  <a:srgbClr val="FFFFFF"/>
                </a:solidFill>
              </a:rPr>
              <a:t>Real vs Market Income</a:t>
            </a:r>
            <a:br>
              <a:rPr lang="en-US" sz="4400" dirty="0">
                <a:solidFill>
                  <a:srgbClr val="FFFFFF"/>
                </a:solidFill>
              </a:rPr>
            </a:br>
            <a:r>
              <a:rPr lang="en-US" sz="1600" dirty="0" err="1"/>
              <a:t>Osberg</a:t>
            </a:r>
            <a:r>
              <a:rPr lang="en-US" sz="1600" dirty="0"/>
              <a:t>, L. (2018) The Age of Increasing Inequality – The Astonishing Rise of Canada’s 1%, James Lorimer and Company. </a:t>
            </a:r>
            <a:br>
              <a:rPr lang="en-US" dirty="0"/>
            </a:br>
            <a:endParaRPr lang="en-US" sz="4400" dirty="0">
              <a:solidFill>
                <a:srgbClr val="FFFFFF"/>
              </a:solidFill>
            </a:endParaRPr>
          </a:p>
        </p:txBody>
      </p:sp>
    </p:spTree>
    <p:extLst>
      <p:ext uri="{BB962C8B-B14F-4D97-AF65-F5344CB8AC3E}">
        <p14:creationId xmlns:p14="http://schemas.microsoft.com/office/powerpoint/2010/main" val="1579926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Content Placeholder 4" descr="A close up of text on a white background&#10;&#10;Description generated with high confidence">
            <a:extLst>
              <a:ext uri="{FF2B5EF4-FFF2-40B4-BE49-F238E27FC236}">
                <a16:creationId xmlns:a16="http://schemas.microsoft.com/office/drawing/2014/main" id="{48AD8700-645D-4654-85EC-60E0F8B48E0C}"/>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701" r="2" b="1131"/>
          <a:stretch/>
        </p:blipFill>
        <p:spPr>
          <a:xfrm>
            <a:off x="700580" y="640080"/>
            <a:ext cx="6142504" cy="5577840"/>
          </a:xfrm>
          <a:prstGeom prst="rect">
            <a:avLst/>
          </a:prstGeom>
        </p:spPr>
      </p:pic>
      <p:sp>
        <p:nvSpPr>
          <p:cNvPr id="2" name="Title 1">
            <a:extLst>
              <a:ext uri="{FF2B5EF4-FFF2-40B4-BE49-F238E27FC236}">
                <a16:creationId xmlns:a16="http://schemas.microsoft.com/office/drawing/2014/main" id="{ACF1C99F-EA5E-41C9-AEB8-9DB53F6E15E6}"/>
              </a:ext>
            </a:extLst>
          </p:cNvPr>
          <p:cNvSpPr>
            <a:spLocks noGrp="1"/>
          </p:cNvSpPr>
          <p:nvPr>
            <p:ph type="title"/>
          </p:nvPr>
        </p:nvSpPr>
        <p:spPr>
          <a:xfrm>
            <a:off x="8096885" y="640080"/>
            <a:ext cx="3659246" cy="2926080"/>
          </a:xfrm>
        </p:spPr>
        <p:txBody>
          <a:bodyPr vert="horz" lIns="91440" tIns="45720" rIns="91440" bIns="45720" rtlCol="0" anchor="b">
            <a:normAutofit/>
          </a:bodyPr>
          <a:lstStyle/>
          <a:p>
            <a:r>
              <a:rPr lang="en-US" sz="4400" dirty="0">
                <a:solidFill>
                  <a:srgbClr val="FFFFFF"/>
                </a:solidFill>
              </a:rPr>
              <a:t>Real Income</a:t>
            </a:r>
            <a:br>
              <a:rPr lang="en-US" sz="4400" dirty="0">
                <a:solidFill>
                  <a:srgbClr val="FFFFFF"/>
                </a:solidFill>
              </a:rPr>
            </a:br>
            <a:r>
              <a:rPr lang="en-US" sz="1600" dirty="0" err="1"/>
              <a:t>Osberg</a:t>
            </a:r>
            <a:r>
              <a:rPr lang="en-US" sz="1600" dirty="0"/>
              <a:t>, L. (2018) The Age of Increasing Inequality – The Astonishing Rise of Canada’s 1%, James Lorimer and Company.</a:t>
            </a:r>
            <a:endParaRPr lang="en-US" sz="1600" dirty="0">
              <a:solidFill>
                <a:srgbClr val="FFFFFF"/>
              </a:solidFill>
            </a:endParaRPr>
          </a:p>
        </p:txBody>
      </p:sp>
    </p:spTree>
    <p:extLst>
      <p:ext uri="{BB962C8B-B14F-4D97-AF65-F5344CB8AC3E}">
        <p14:creationId xmlns:p14="http://schemas.microsoft.com/office/powerpoint/2010/main" val="1208259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4" descr="A close up of text on a white background&#10;&#10;Description generated with very high confidence">
            <a:extLst>
              <a:ext uri="{FF2B5EF4-FFF2-40B4-BE49-F238E27FC236}">
                <a16:creationId xmlns:a16="http://schemas.microsoft.com/office/drawing/2014/main" id="{FA382AC4-3CC0-45DC-93BE-1C7C8D5A12F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5018" r="-1" b="-1"/>
          <a:stretch/>
        </p:blipFill>
        <p:spPr>
          <a:xfrm>
            <a:off x="700558" y="640080"/>
            <a:ext cx="6142549" cy="5577840"/>
          </a:xfrm>
          <a:prstGeom prst="rect">
            <a:avLst/>
          </a:prstGeom>
        </p:spPr>
      </p:pic>
      <p:sp>
        <p:nvSpPr>
          <p:cNvPr id="2" name="Title 1">
            <a:extLst>
              <a:ext uri="{FF2B5EF4-FFF2-40B4-BE49-F238E27FC236}">
                <a16:creationId xmlns:a16="http://schemas.microsoft.com/office/drawing/2014/main" id="{DD50F587-2D1D-4A19-A36C-15854C739943}"/>
              </a:ext>
            </a:extLst>
          </p:cNvPr>
          <p:cNvSpPr>
            <a:spLocks noGrp="1"/>
          </p:cNvSpPr>
          <p:nvPr>
            <p:ph type="title"/>
          </p:nvPr>
        </p:nvSpPr>
        <p:spPr>
          <a:xfrm>
            <a:off x="8096885" y="640080"/>
            <a:ext cx="3659246" cy="2926080"/>
          </a:xfrm>
        </p:spPr>
        <p:txBody>
          <a:bodyPr vert="horz" lIns="91440" tIns="45720" rIns="91440" bIns="45720" rtlCol="0" anchor="b">
            <a:normAutofit/>
          </a:bodyPr>
          <a:lstStyle/>
          <a:p>
            <a:r>
              <a:rPr lang="en-US" sz="4400" dirty="0">
                <a:solidFill>
                  <a:srgbClr val="FFFFFF"/>
                </a:solidFill>
              </a:rPr>
              <a:t>Average Wage</a:t>
            </a:r>
            <a:br>
              <a:rPr lang="en-US" sz="4400" dirty="0">
                <a:solidFill>
                  <a:srgbClr val="FFFFFF"/>
                </a:solidFill>
              </a:rPr>
            </a:br>
            <a:r>
              <a:rPr lang="en-US" sz="1600" dirty="0" err="1"/>
              <a:t>Osberg</a:t>
            </a:r>
            <a:r>
              <a:rPr lang="en-US" sz="1600" dirty="0"/>
              <a:t>, L. (2018) The Age of Increasing Inequality – The Astonishing Rise of Canada’s 1%, James Lorimer and Company.</a:t>
            </a:r>
            <a:endParaRPr lang="en-US" sz="1600" dirty="0">
              <a:solidFill>
                <a:srgbClr val="FFFFFF"/>
              </a:solidFill>
            </a:endParaRPr>
          </a:p>
        </p:txBody>
      </p:sp>
    </p:spTree>
    <p:extLst>
      <p:ext uri="{BB962C8B-B14F-4D97-AF65-F5344CB8AC3E}">
        <p14:creationId xmlns:p14="http://schemas.microsoft.com/office/powerpoint/2010/main" val="4116939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4" descr="A screenshot of a cell phone&#10;&#10;Description automatically generated">
            <a:extLst>
              <a:ext uri="{FF2B5EF4-FFF2-40B4-BE49-F238E27FC236}">
                <a16:creationId xmlns:a16="http://schemas.microsoft.com/office/drawing/2014/main" id="{7AF92D71-B75D-44CF-AE0A-68A69C47A7C7}"/>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r="1282" b="3"/>
          <a:stretch/>
        </p:blipFill>
        <p:spPr>
          <a:xfrm>
            <a:off x="633999" y="854425"/>
            <a:ext cx="6275667" cy="5149149"/>
          </a:xfrm>
          <a:prstGeom prst="rect">
            <a:avLst/>
          </a:prstGeom>
        </p:spPr>
      </p:pic>
      <p:sp>
        <p:nvSpPr>
          <p:cNvPr id="2" name="Title 1">
            <a:extLst>
              <a:ext uri="{FF2B5EF4-FFF2-40B4-BE49-F238E27FC236}">
                <a16:creationId xmlns:a16="http://schemas.microsoft.com/office/drawing/2014/main" id="{840959AD-5752-4718-95BF-AC26D54B789D}"/>
              </a:ext>
            </a:extLst>
          </p:cNvPr>
          <p:cNvSpPr>
            <a:spLocks noGrp="1"/>
          </p:cNvSpPr>
          <p:nvPr>
            <p:ph type="title"/>
          </p:nvPr>
        </p:nvSpPr>
        <p:spPr>
          <a:xfrm>
            <a:off x="8096885" y="640080"/>
            <a:ext cx="3659246" cy="2926080"/>
          </a:xfrm>
        </p:spPr>
        <p:txBody>
          <a:bodyPr vert="horz" lIns="91440" tIns="45720" rIns="91440" bIns="45720" rtlCol="0" anchor="b">
            <a:normAutofit fontScale="90000"/>
          </a:bodyPr>
          <a:lstStyle/>
          <a:p>
            <a:r>
              <a:rPr lang="en-US" sz="4400" dirty="0">
                <a:solidFill>
                  <a:srgbClr val="FFFFFF"/>
                </a:solidFill>
              </a:rPr>
              <a:t>Growth Rates of Real Market Incomes</a:t>
            </a:r>
            <a:br>
              <a:rPr lang="en-US" sz="4400" dirty="0">
                <a:solidFill>
                  <a:srgbClr val="FFFFFF"/>
                </a:solidFill>
              </a:rPr>
            </a:br>
            <a:r>
              <a:rPr lang="en-US" sz="1600" dirty="0" err="1"/>
              <a:t>Osberg</a:t>
            </a:r>
            <a:r>
              <a:rPr lang="en-US" sz="1600" dirty="0"/>
              <a:t>, L. (2018) The Age of Increasing Inequality – The Astonishing Rise of Canada’s 1%, James Lorimer and Company.</a:t>
            </a:r>
            <a:br>
              <a:rPr lang="en-US" sz="4400" dirty="0">
                <a:solidFill>
                  <a:srgbClr val="FFFFFF"/>
                </a:solidFill>
              </a:rPr>
            </a:br>
            <a:endParaRPr lang="en-US" sz="4400" dirty="0">
              <a:solidFill>
                <a:srgbClr val="FFFFFF"/>
              </a:solidFill>
            </a:endParaRPr>
          </a:p>
        </p:txBody>
      </p:sp>
    </p:spTree>
    <p:extLst>
      <p:ext uri="{BB962C8B-B14F-4D97-AF65-F5344CB8AC3E}">
        <p14:creationId xmlns:p14="http://schemas.microsoft.com/office/powerpoint/2010/main" val="325130651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1810</TotalTime>
  <Words>1183</Words>
  <Application>Microsoft Macintosh PowerPoint</Application>
  <PresentationFormat>Widescreen</PresentationFormat>
  <Paragraphs>74</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Calibri</vt:lpstr>
      <vt:lpstr>Calibri Light</vt:lpstr>
      <vt:lpstr>Retrospect</vt:lpstr>
      <vt:lpstr>Advertising and the Consumer Culture </vt:lpstr>
      <vt:lpstr>What is Capitalism? </vt:lpstr>
      <vt:lpstr>What is Capitalism? </vt:lpstr>
      <vt:lpstr>What is Capitalism? Holm (2017) Advertising, Capitalism and Ideology </vt:lpstr>
      <vt:lpstr>Real Hourly Wages Osberg, L. (2018) The Age of Increasing Inequality – The Astonishing Rise of Canada’s 1%, James Lorimer and Company.</vt:lpstr>
      <vt:lpstr>Real vs Market Income Osberg, L. (2018) The Age of Increasing Inequality – The Astonishing Rise of Canada’s 1%, James Lorimer and Company.  </vt:lpstr>
      <vt:lpstr>Real Income Osberg, L. (2018) The Age of Increasing Inequality – The Astonishing Rise of Canada’s 1%, James Lorimer and Company.</vt:lpstr>
      <vt:lpstr>Average Wage Osberg, L. (2018) The Age of Increasing Inequality – The Astonishing Rise of Canada’s 1%, James Lorimer and Company.</vt:lpstr>
      <vt:lpstr>Growth Rates of Real Market Incomes Osberg, L. (2018) The Age of Increasing Inequality – The Astonishing Rise of Canada’s 1%, James Lorimer and Company. </vt:lpstr>
      <vt:lpstr>What is Political Economy? Holm (2017) Advertising, Capitalism and Ideology </vt:lpstr>
      <vt:lpstr>Aristotle Aristotle. Aristotle in 23 Volumes, Vol. 21, translated by H. Rackham. Cambridge, MA, Harvard University Press; London, William Heinemann Ltd. 1944. </vt:lpstr>
      <vt:lpstr>Karl MarxMarx, K. Capital Volume 1, Penguin Classics. </vt:lpstr>
      <vt:lpstr>Karl PolanyiPolanyi, K. (2001) The Great Transformation; The Political and Economic Origins of Our Time, Beacon Press</vt:lpstr>
      <vt:lpstr>Gibson Graham – Take back the Economy Gibson-Graham, J.K., Cameron, J., Healy, S. (2013) Take Back the Economy: An Ethical Guide for Transforming Communities, University of Minnesota Press </vt:lpstr>
      <vt:lpstr>Gibson Graham – Take back the Economy Gibson-Graham, J.K., Cameron, J., Healy, S. (2013) Take Back the Economy: An Ethical Guide for Transforming Communities, University of Minnesota Press </vt:lpstr>
      <vt:lpstr>Envisioning Real Utopias – Erik Olin Wright Olin Wright, E. (2010) Envisioning Real Utopias, Verso</vt:lpstr>
      <vt:lpstr>Three Systems of an Economy – John Pierce  Pearce, J. (2009) Social Economy: Engaging as a Third System, In Amin, A. The Social Economy; International Perspectives on Economic Solidarity, p. 26. </vt:lpstr>
      <vt:lpstr>Discussion</vt:lpstr>
      <vt:lpstr>Advertising, Capitalism and Ideology Holm (2017) Advertising, Capitalism and Ideology </vt:lpstr>
      <vt:lpstr>What is Ideology? Holm (2017) Advertising, Capitalism and Ideology </vt:lpstr>
      <vt:lpstr>Learning Check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Chevrier</dc:creator>
  <cp:lastModifiedBy>Erik Chevrier</cp:lastModifiedBy>
  <cp:revision>237</cp:revision>
  <cp:lastPrinted>2017-07-26T18:23:54Z</cp:lastPrinted>
  <dcterms:created xsi:type="dcterms:W3CDTF">2016-01-27T06:10:50Z</dcterms:created>
  <dcterms:modified xsi:type="dcterms:W3CDTF">2022-02-14T23:31:43Z</dcterms:modified>
</cp:coreProperties>
</file>