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7" r:id="rId2"/>
    <p:sldId id="297" r:id="rId3"/>
    <p:sldId id="298" r:id="rId4"/>
    <p:sldId id="299" r:id="rId5"/>
    <p:sldId id="300" r:id="rId6"/>
    <p:sldId id="301" r:id="rId7"/>
    <p:sldId id="302" r:id="rId8"/>
    <p:sldId id="303" r:id="rId9"/>
    <p:sldId id="304" r:id="rId10"/>
    <p:sldId id="305" r:id="rId11"/>
    <p:sldId id="306" r:id="rId12"/>
    <p:sldId id="308"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p:cViewPr varScale="1">
        <p:scale>
          <a:sx n="112" d="100"/>
          <a:sy n="112" d="100"/>
        </p:scale>
        <p:origin x="440" y="192"/>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2022-02-14</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2/14/22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2/14/22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2/14/22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2/14/22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2/14/22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the Consumer Culture </a:t>
            </a:r>
          </a:p>
        </p:txBody>
      </p:sp>
      <p:sp>
        <p:nvSpPr>
          <p:cNvPr id="3" name="Subtitle 2"/>
          <p:cNvSpPr>
            <a:spLocks noGrp="1"/>
          </p:cNvSpPr>
          <p:nvPr>
            <p:ph type="subTitle" idx="1"/>
          </p:nvPr>
        </p:nvSpPr>
        <p:spPr/>
        <p:txBody>
          <a:bodyPr>
            <a:normAutofit fontScale="85000" lnSpcReduction="20000"/>
          </a:bodyPr>
          <a:lstStyle/>
          <a:p>
            <a:r>
              <a:rPr lang="en-CA" dirty="0"/>
              <a:t>History of Advertising and Consumer Culture</a:t>
            </a:r>
          </a:p>
          <a:p>
            <a:r>
              <a:rPr lang="en-CA" dirty="0"/>
              <a:t>Erik Chevrier</a:t>
            </a:r>
          </a:p>
          <a:p>
            <a:r>
              <a:rPr lang="en-CA"/>
              <a:t>February 15, 2022</a:t>
            </a:r>
            <a:endParaRPr lang="en-CA" dirty="0"/>
          </a:p>
        </p:txBody>
      </p:sp>
    </p:spTree>
    <p:extLst>
      <p:ext uri="{BB962C8B-B14F-4D97-AF65-F5344CB8AC3E}">
        <p14:creationId xmlns:p14="http://schemas.microsoft.com/office/powerpoint/2010/main" val="258128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7" name="Straight Connector 16">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9" name="Rectangle 18">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241230-BBBA-475C-8205-262AEE12B1AB}"/>
              </a:ext>
            </a:extLst>
          </p:cNvPr>
          <p:cNvSpPr>
            <a:spLocks noGrp="1"/>
          </p:cNvSpPr>
          <p:nvPr>
            <p:ph type="title"/>
          </p:nvPr>
        </p:nvSpPr>
        <p:spPr>
          <a:xfrm>
            <a:off x="5289754" y="639097"/>
            <a:ext cx="6253317" cy="3686015"/>
          </a:xfrm>
        </p:spPr>
        <p:txBody>
          <a:bodyPr vert="horz" lIns="91440" tIns="45720" rIns="91440" bIns="45720" rtlCol="0" anchor="b">
            <a:normAutofit/>
          </a:bodyPr>
          <a:lstStyle/>
          <a:p>
            <a:r>
              <a:rPr lang="en-US" sz="8000">
                <a:solidFill>
                  <a:schemeClr val="tx1">
                    <a:lumMod val="85000"/>
                    <a:lumOff val="15000"/>
                  </a:schemeClr>
                </a:solidFill>
              </a:rPr>
              <a:t>Think Small Ad Volkswagen</a:t>
            </a:r>
          </a:p>
        </p:txBody>
      </p:sp>
      <p:sp>
        <p:nvSpPr>
          <p:cNvPr id="7" name="Content Placeholder 6">
            <a:extLst>
              <a:ext uri="{FF2B5EF4-FFF2-40B4-BE49-F238E27FC236}">
                <a16:creationId xmlns:a16="http://schemas.microsoft.com/office/drawing/2014/main" id="{61AC18AA-D0BE-4580-AA0E-1E1FC58A5B18}"/>
              </a:ext>
            </a:extLst>
          </p:cNvPr>
          <p:cNvSpPr>
            <a:spLocks noGrp="1"/>
          </p:cNvSpPr>
          <p:nvPr>
            <p:ph idx="1"/>
          </p:nvPr>
        </p:nvSpPr>
        <p:spPr>
          <a:xfrm>
            <a:off x="5289753" y="4455621"/>
            <a:ext cx="6269347" cy="1238616"/>
          </a:xfrm>
        </p:spPr>
        <p:txBody>
          <a:bodyPr vert="horz" lIns="91440" tIns="45720" rIns="91440" bIns="45720" rtlCol="0">
            <a:normAutofit/>
          </a:bodyPr>
          <a:lstStyle/>
          <a:p>
            <a:pPr marL="0" indent="0">
              <a:buNone/>
            </a:pPr>
            <a:r>
              <a:rPr lang="en-US" sz="2400" cap="all" spc="200">
                <a:solidFill>
                  <a:schemeClr val="tx1">
                    <a:lumMod val="85000"/>
                    <a:lumOff val="15000"/>
                  </a:schemeClr>
                </a:solidFill>
                <a:latin typeface="+mj-lt"/>
              </a:rPr>
              <a:t>Bill Bernbach (BBD) </a:t>
            </a:r>
          </a:p>
        </p:txBody>
      </p:sp>
      <p:pic>
        <p:nvPicPr>
          <p:cNvPr id="8" name="Content Placeholder 4" descr="A close up of a piece of paper&#10;&#10;Description generated with high confidence">
            <a:extLst>
              <a:ext uri="{FF2B5EF4-FFF2-40B4-BE49-F238E27FC236}">
                <a16:creationId xmlns:a16="http://schemas.microsoft.com/office/drawing/2014/main" id="{9E6F09C3-FAD0-4C57-A112-3385EF170F1E}"/>
              </a:ext>
            </a:extLst>
          </p:cNvPr>
          <p:cNvPicPr>
            <a:picLocks noChangeAspect="1"/>
          </p:cNvPicPr>
          <p:nvPr/>
        </p:nvPicPr>
        <p:blipFill>
          <a:blip r:embed="rId2"/>
          <a:stretch>
            <a:fillRect/>
          </a:stretch>
        </p:blipFill>
        <p:spPr>
          <a:xfrm>
            <a:off x="633999" y="623669"/>
            <a:ext cx="4001315" cy="5081034"/>
          </a:xfrm>
          <a:prstGeom prst="rect">
            <a:avLst/>
          </a:prstGeom>
        </p:spPr>
      </p:pic>
      <p:cxnSp>
        <p:nvCxnSpPr>
          <p:cNvPr id="21" name="Straight Connector 20">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19084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5AC2D-D93A-4C36-AF0E-33E9618A40A4}"/>
              </a:ext>
            </a:extLst>
          </p:cNvPr>
          <p:cNvSpPr>
            <a:spLocks noGrp="1"/>
          </p:cNvSpPr>
          <p:nvPr>
            <p:ph type="title"/>
          </p:nvPr>
        </p:nvSpPr>
        <p:spPr/>
        <p:txBody>
          <a:bodyPr/>
          <a:lstStyle/>
          <a:p>
            <a:r>
              <a:rPr lang="en-US" dirty="0"/>
              <a:t>History of Advertising</a:t>
            </a:r>
            <a:br>
              <a:rPr lang="en-US" dirty="0"/>
            </a:br>
            <a:r>
              <a:rPr lang="en-US" sz="2400" dirty="0"/>
              <a:t>Advertising and Consumer Society (Holm, 2017)</a:t>
            </a:r>
            <a:endParaRPr lang="en-US" dirty="0"/>
          </a:p>
        </p:txBody>
      </p:sp>
      <p:sp>
        <p:nvSpPr>
          <p:cNvPr id="3" name="Content Placeholder 2">
            <a:extLst>
              <a:ext uri="{FF2B5EF4-FFF2-40B4-BE49-F238E27FC236}">
                <a16:creationId xmlns:a16="http://schemas.microsoft.com/office/drawing/2014/main" id="{C4C1C790-A48B-40BC-8F84-82AD23255881}"/>
              </a:ext>
            </a:extLst>
          </p:cNvPr>
          <p:cNvSpPr>
            <a:spLocks noGrp="1"/>
          </p:cNvSpPr>
          <p:nvPr>
            <p:ph idx="1"/>
          </p:nvPr>
        </p:nvSpPr>
        <p:spPr/>
        <p:txBody>
          <a:bodyPr>
            <a:normAutofit lnSpcReduction="10000"/>
          </a:bodyPr>
          <a:lstStyle/>
          <a:p>
            <a:r>
              <a:rPr lang="en-US" sz="2400" dirty="0"/>
              <a:t>Four Moments in advertising history</a:t>
            </a:r>
          </a:p>
          <a:p>
            <a:r>
              <a:rPr lang="en-US" dirty="0"/>
              <a:t>Fourth Moment: Digital advertising, algorithms, and data-surveillance</a:t>
            </a:r>
          </a:p>
          <a:p>
            <a:pPr lvl="1"/>
            <a:r>
              <a:rPr lang="en-US" dirty="0"/>
              <a:t>Move towards globalization</a:t>
            </a:r>
          </a:p>
          <a:p>
            <a:pPr lvl="2"/>
            <a:r>
              <a:rPr lang="en-US" dirty="0"/>
              <a:t>Mergers between companies and advertising agencies (mega agencies)</a:t>
            </a:r>
          </a:p>
          <a:p>
            <a:pPr lvl="1"/>
            <a:r>
              <a:rPr lang="en-US" dirty="0"/>
              <a:t>Online advertising</a:t>
            </a:r>
          </a:p>
          <a:p>
            <a:pPr lvl="1"/>
            <a:r>
              <a:rPr lang="en-US" dirty="0"/>
              <a:t>Search engine optimization – SEO</a:t>
            </a:r>
          </a:p>
          <a:p>
            <a:pPr lvl="2"/>
            <a:r>
              <a:rPr lang="en-US" dirty="0"/>
              <a:t>Google – AdWords (algorithms) </a:t>
            </a:r>
          </a:p>
          <a:p>
            <a:pPr lvl="1"/>
            <a:r>
              <a:rPr lang="en-US" dirty="0"/>
              <a:t>Old ad format integrated into ‘new’ media </a:t>
            </a:r>
          </a:p>
          <a:p>
            <a:pPr lvl="2"/>
            <a:r>
              <a:rPr lang="en-US" dirty="0"/>
              <a:t>Seeking new methods</a:t>
            </a:r>
          </a:p>
          <a:p>
            <a:pPr lvl="1"/>
            <a:r>
              <a:rPr lang="en-US" dirty="0"/>
              <a:t>Social media and viral ads</a:t>
            </a:r>
          </a:p>
          <a:p>
            <a:pPr lvl="2"/>
            <a:r>
              <a:rPr lang="en-US" dirty="0"/>
              <a:t>Facebook &amp; Spotify, etc. </a:t>
            </a:r>
          </a:p>
          <a:p>
            <a:pPr lvl="2"/>
            <a:r>
              <a:rPr lang="en-US" dirty="0"/>
              <a:t>Data mining</a:t>
            </a:r>
          </a:p>
          <a:p>
            <a:pPr lvl="2"/>
            <a:r>
              <a:rPr lang="en-US" dirty="0"/>
              <a:t>People share content</a:t>
            </a:r>
          </a:p>
          <a:p>
            <a:pPr lvl="2"/>
            <a:endParaRPr lang="en-US" dirty="0"/>
          </a:p>
          <a:p>
            <a:pPr lvl="1"/>
            <a:endParaRPr lang="en-US" dirty="0"/>
          </a:p>
        </p:txBody>
      </p:sp>
    </p:spTree>
    <p:extLst>
      <p:ext uri="{BB962C8B-B14F-4D97-AF65-F5344CB8AC3E}">
        <p14:creationId xmlns:p14="http://schemas.microsoft.com/office/powerpoint/2010/main" val="3613047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6D9BD-5307-4309-BA33-F3EDAEECEC3D}"/>
              </a:ext>
            </a:extLst>
          </p:cNvPr>
          <p:cNvSpPr>
            <a:spLocks noGrp="1"/>
          </p:cNvSpPr>
          <p:nvPr>
            <p:ph type="title"/>
          </p:nvPr>
        </p:nvSpPr>
        <p:spPr/>
        <p:txBody>
          <a:bodyPr/>
          <a:lstStyle/>
          <a:p>
            <a:r>
              <a:rPr lang="en-US"/>
              <a:t>Learning Check</a:t>
            </a:r>
            <a:endParaRPr lang="en-CA"/>
          </a:p>
        </p:txBody>
      </p:sp>
      <p:sp>
        <p:nvSpPr>
          <p:cNvPr id="3" name="Content Placeholder 2">
            <a:extLst>
              <a:ext uri="{FF2B5EF4-FFF2-40B4-BE49-F238E27FC236}">
                <a16:creationId xmlns:a16="http://schemas.microsoft.com/office/drawing/2014/main" id="{FB2772EB-9ACC-45B8-9F84-41112F752004}"/>
              </a:ext>
            </a:extLst>
          </p:cNvPr>
          <p:cNvSpPr>
            <a:spLocks noGrp="1"/>
          </p:cNvSpPr>
          <p:nvPr>
            <p:ph idx="1"/>
          </p:nvPr>
        </p:nvSpPr>
        <p:spPr/>
        <p:txBody>
          <a:bodyPr/>
          <a:lstStyle/>
          <a:p>
            <a:r>
              <a:rPr lang="en-CA" dirty="0"/>
              <a:t>What is particular about early capitalism, middle capitalism, and later capitalism? </a:t>
            </a:r>
            <a:br>
              <a:rPr lang="en-CA" dirty="0"/>
            </a:br>
            <a:r>
              <a:rPr lang="en-CA" dirty="0"/>
              <a:t>Describe a ‘brief history’ of advertising. </a:t>
            </a:r>
            <a:br>
              <a:rPr lang="en-CA" dirty="0"/>
            </a:br>
            <a:r>
              <a:rPr lang="en-CA" dirty="0"/>
              <a:t>Describe the history of media chart. </a:t>
            </a:r>
            <a:br>
              <a:rPr lang="en-CA" dirty="0"/>
            </a:br>
            <a:r>
              <a:rPr lang="en-CA" dirty="0"/>
              <a:t>According to Holm: What are the four moments in advertising history? What was the first advertising? What is particular about the development of industrialization and mass society (what were the four major developments)? What is particular about the beginning of consumer society and how does this relate to advertising? What is the problem with patent medicine and how did that relate to advertising? What is a full-service agency and how did this differ from traditional advertising agencies? How did advertisers search for respectability?  What does Holm mean by the fear of advertising and what caused this fear? What did the first online advertising look like? What is algorithmic advertising? What is particular about social media and viral advertising? What is the changing nature of advertising? </a:t>
            </a:r>
          </a:p>
          <a:p>
            <a:r>
              <a:rPr lang="en-CA" dirty="0"/>
              <a:t>What are examples of ads from each moment in advertising history? </a:t>
            </a:r>
          </a:p>
        </p:txBody>
      </p:sp>
    </p:spTree>
    <p:extLst>
      <p:ext uri="{BB962C8B-B14F-4D97-AF65-F5344CB8AC3E}">
        <p14:creationId xmlns:p14="http://schemas.microsoft.com/office/powerpoint/2010/main" val="3478627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28218-12C0-466C-B755-57A46EC489CF}"/>
              </a:ext>
            </a:extLst>
          </p:cNvPr>
          <p:cNvSpPr>
            <a:spLocks noGrp="1"/>
          </p:cNvSpPr>
          <p:nvPr>
            <p:ph type="title"/>
          </p:nvPr>
        </p:nvSpPr>
        <p:spPr/>
        <p:txBody>
          <a:bodyPr/>
          <a:lstStyle/>
          <a:p>
            <a:r>
              <a:rPr lang="en-CA" dirty="0">
                <a:solidFill>
                  <a:schemeClr val="tx1"/>
                </a:solidFill>
              </a:rPr>
              <a:t>Early Capitalism </a:t>
            </a:r>
            <a:br>
              <a:rPr lang="en-CA" dirty="0">
                <a:solidFill>
                  <a:schemeClr val="tx1"/>
                </a:solidFill>
              </a:rPr>
            </a:br>
            <a:r>
              <a:rPr lang="en-CA" sz="3200" dirty="0">
                <a:solidFill>
                  <a:schemeClr val="tx1"/>
                </a:solidFill>
              </a:rPr>
              <a:t>(1600 - 1800)</a:t>
            </a:r>
            <a:endParaRPr lang="en-US" dirty="0">
              <a:solidFill>
                <a:schemeClr val="tx1"/>
              </a:solidFill>
            </a:endParaRPr>
          </a:p>
        </p:txBody>
      </p:sp>
      <p:sp>
        <p:nvSpPr>
          <p:cNvPr id="3" name="Content Placeholder 2">
            <a:extLst>
              <a:ext uri="{FF2B5EF4-FFF2-40B4-BE49-F238E27FC236}">
                <a16:creationId xmlns:a16="http://schemas.microsoft.com/office/drawing/2014/main" id="{6940D37B-C02B-48A2-914E-997D9A96F998}"/>
              </a:ext>
            </a:extLst>
          </p:cNvPr>
          <p:cNvSpPr>
            <a:spLocks noGrp="1"/>
          </p:cNvSpPr>
          <p:nvPr>
            <p:ph idx="1"/>
          </p:nvPr>
        </p:nvSpPr>
        <p:spPr/>
        <p:txBody>
          <a:bodyPr>
            <a:normAutofit fontScale="77500" lnSpcReduction="20000"/>
          </a:bodyPr>
          <a:lstStyle/>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Little to no leisure time for working class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Feudal and monarchial systems being replaced by capitalism</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Expropriation of peasants from agricultural communities to cities and towns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Rampant poverty</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Mostly subsistence wages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Work mainly done by hand or with assistance from basic machines and animals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CA" dirty="0">
              <a:solidFill>
                <a:schemeClr val="tx1"/>
              </a:solidFill>
              <a:ea typeface="Arial Unicode MS" pitchFamily="2"/>
              <a:cs typeface="Arial Unicode MS" pitchFamily="2"/>
            </a:endParaRP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i="1" dirty="0">
                <a:solidFill>
                  <a:schemeClr val="tx1"/>
                </a:solidFill>
                <a:ea typeface="Arial Unicode MS" pitchFamily="2"/>
                <a:cs typeface="Arial Unicode MS" pitchFamily="2"/>
              </a:rPr>
              <a:t>People mainly consumed what they needed to survive</a:t>
            </a:r>
          </a:p>
          <a:p>
            <a:endParaRPr lang="en-US" dirty="0">
              <a:solidFill>
                <a:schemeClr val="tx1"/>
              </a:solidFill>
            </a:endParaRPr>
          </a:p>
        </p:txBody>
      </p:sp>
    </p:spTree>
    <p:extLst>
      <p:ext uri="{BB962C8B-B14F-4D97-AF65-F5344CB8AC3E}">
        <p14:creationId xmlns:p14="http://schemas.microsoft.com/office/powerpoint/2010/main" val="3322271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A74F2-55AD-48D9-B025-80029CA4CEC1}"/>
              </a:ext>
            </a:extLst>
          </p:cNvPr>
          <p:cNvSpPr>
            <a:spLocks noGrp="1"/>
          </p:cNvSpPr>
          <p:nvPr>
            <p:ph type="title"/>
          </p:nvPr>
        </p:nvSpPr>
        <p:spPr/>
        <p:txBody>
          <a:bodyPr/>
          <a:lstStyle/>
          <a:p>
            <a:r>
              <a:rPr lang="en-CA" dirty="0">
                <a:solidFill>
                  <a:schemeClr val="tx1"/>
                </a:solidFill>
              </a:rPr>
              <a:t>Middle Capitalism</a:t>
            </a:r>
            <a:br>
              <a:rPr lang="en-CA" dirty="0">
                <a:solidFill>
                  <a:schemeClr val="tx1"/>
                </a:solidFill>
              </a:rPr>
            </a:br>
            <a:r>
              <a:rPr lang="en-CA" sz="3200" dirty="0">
                <a:solidFill>
                  <a:schemeClr val="tx1"/>
                </a:solidFill>
              </a:rPr>
              <a:t>(Late 1800 - 1950)</a:t>
            </a:r>
            <a:endParaRPr lang="en-US" dirty="0">
              <a:solidFill>
                <a:schemeClr val="tx1"/>
              </a:solidFill>
            </a:endParaRPr>
          </a:p>
        </p:txBody>
      </p:sp>
      <p:sp>
        <p:nvSpPr>
          <p:cNvPr id="3" name="Content Placeholder 2">
            <a:extLst>
              <a:ext uri="{FF2B5EF4-FFF2-40B4-BE49-F238E27FC236}">
                <a16:creationId xmlns:a16="http://schemas.microsoft.com/office/drawing/2014/main" id="{09DA38E4-61B1-40ED-BD92-96E5C2F165C5}"/>
              </a:ext>
            </a:extLst>
          </p:cNvPr>
          <p:cNvSpPr>
            <a:spLocks noGrp="1"/>
          </p:cNvSpPr>
          <p:nvPr>
            <p:ph idx="1"/>
          </p:nvPr>
        </p:nvSpPr>
        <p:spPr/>
        <p:txBody>
          <a:bodyPr>
            <a:normAutofit lnSpcReduction="10000"/>
          </a:bodyPr>
          <a:lstStyle/>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Development of more advanced machinery</a:t>
            </a:r>
          </a:p>
          <a:p>
            <a:pPr>
              <a:spcAft>
                <a:spcPts val="1423"/>
              </a:spcAft>
              <a:tabLst>
                <a:tab pos="0" algn="l"/>
                <a:tab pos="447479" algn="l"/>
                <a:tab pos="896759" algn="l"/>
                <a:tab pos="1346040" algn="l"/>
                <a:tab pos="1795320" algn="l"/>
                <a:tab pos="2244600" algn="l"/>
                <a:tab pos="2693880" algn="l"/>
                <a:tab pos="3143159" algn="l"/>
                <a:tab pos="3592440" algn="l"/>
                <a:tab pos="4041719" algn="l"/>
                <a:tab pos="4491000" algn="l"/>
                <a:tab pos="4940280" algn="l"/>
                <a:tab pos="5389560" algn="l"/>
                <a:tab pos="5838480" algn="l"/>
                <a:tab pos="6287759" algn="l"/>
                <a:tab pos="6737040" algn="l"/>
                <a:tab pos="7186319" algn="l"/>
                <a:tab pos="7635600" algn="l"/>
                <a:tab pos="8084879" algn="l"/>
                <a:tab pos="8534160" algn="l"/>
                <a:tab pos="8983440" algn="l"/>
                <a:tab pos="8985240" algn="l"/>
                <a:tab pos="9434160" algn="l"/>
                <a:tab pos="9883440" algn="l"/>
                <a:tab pos="10332720" algn="l"/>
                <a:tab pos="10782000" algn="l"/>
              </a:tabLst>
            </a:pPr>
            <a:r>
              <a:rPr lang="en-CA" dirty="0">
                <a:solidFill>
                  <a:schemeClr val="tx1"/>
                </a:solidFill>
                <a:ea typeface="Arial Unicode MS" pitchFamily="2"/>
                <a:cs typeface="Arial Unicode MS" pitchFamily="2"/>
              </a:rPr>
              <a:t>Fordism &amp; the introduction of more efficient assembly line practices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Workers are better paid</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Work hours were reduced (more leisure time)</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Introduction of psychology into advertising (1920s)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CA" dirty="0">
              <a:solidFill>
                <a:schemeClr val="tx1"/>
              </a:solidFill>
              <a:ea typeface="Arial Unicode MS" pitchFamily="2"/>
              <a:cs typeface="Arial Unicode MS" pitchFamily="2"/>
            </a:endParaRP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i="1" dirty="0">
                <a:solidFill>
                  <a:schemeClr val="tx1"/>
                </a:solidFill>
                <a:ea typeface="Arial Unicode MS" pitchFamily="2"/>
                <a:cs typeface="Arial Unicode MS" pitchFamily="2"/>
              </a:rPr>
              <a:t>Workers are able to consume luxury items over and above what they need to survive</a:t>
            </a:r>
          </a:p>
          <a:p>
            <a:endParaRPr lang="en-US" dirty="0">
              <a:solidFill>
                <a:schemeClr val="tx1"/>
              </a:solidFill>
            </a:endParaRPr>
          </a:p>
        </p:txBody>
      </p:sp>
    </p:spTree>
    <p:extLst>
      <p:ext uri="{BB962C8B-B14F-4D97-AF65-F5344CB8AC3E}">
        <p14:creationId xmlns:p14="http://schemas.microsoft.com/office/powerpoint/2010/main" val="1663303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ED236-140D-4B80-B50B-CC3CB8CE51FE}"/>
              </a:ext>
            </a:extLst>
          </p:cNvPr>
          <p:cNvSpPr>
            <a:spLocks noGrp="1"/>
          </p:cNvSpPr>
          <p:nvPr>
            <p:ph type="title"/>
          </p:nvPr>
        </p:nvSpPr>
        <p:spPr/>
        <p:txBody>
          <a:bodyPr/>
          <a:lstStyle/>
          <a:p>
            <a:r>
              <a:rPr lang="en-CA" dirty="0">
                <a:solidFill>
                  <a:schemeClr val="tx1"/>
                </a:solidFill>
              </a:rPr>
              <a:t>Later Capitalism</a:t>
            </a:r>
            <a:br>
              <a:rPr lang="en-CA" dirty="0">
                <a:solidFill>
                  <a:schemeClr val="tx1"/>
                </a:solidFill>
              </a:rPr>
            </a:br>
            <a:r>
              <a:rPr lang="en-CA" sz="3200" dirty="0">
                <a:solidFill>
                  <a:schemeClr val="tx1"/>
                </a:solidFill>
              </a:rPr>
              <a:t>(1950 - today)</a:t>
            </a:r>
            <a:endParaRPr lang="en-US" dirty="0">
              <a:solidFill>
                <a:schemeClr val="tx1"/>
              </a:solidFill>
            </a:endParaRPr>
          </a:p>
        </p:txBody>
      </p:sp>
      <p:sp>
        <p:nvSpPr>
          <p:cNvPr id="3" name="Content Placeholder 2">
            <a:extLst>
              <a:ext uri="{FF2B5EF4-FFF2-40B4-BE49-F238E27FC236}">
                <a16:creationId xmlns:a16="http://schemas.microsoft.com/office/drawing/2014/main" id="{E9D70C6F-92F9-4DDD-AC5D-DAC44093A90B}"/>
              </a:ext>
            </a:extLst>
          </p:cNvPr>
          <p:cNvSpPr>
            <a:spLocks noGrp="1"/>
          </p:cNvSpPr>
          <p:nvPr>
            <p:ph idx="1"/>
          </p:nvPr>
        </p:nvSpPr>
        <p:spPr/>
        <p:txBody>
          <a:bodyPr>
            <a:normAutofit fontScale="92500" lnSpcReduction="10000"/>
          </a:bodyPr>
          <a:lstStyle/>
          <a:p>
            <a:pPr>
              <a:spcAft>
                <a:spcPts val="1423"/>
              </a:spcAft>
              <a:tabLst>
                <a:tab pos="0" algn="l"/>
                <a:tab pos="720719" algn="l"/>
                <a:tab pos="1444319" algn="l"/>
                <a:tab pos="2168280" algn="l"/>
                <a:tab pos="2892239" algn="l"/>
                <a:tab pos="3616200" algn="l"/>
                <a:tab pos="4343400" algn="l"/>
                <a:tab pos="5064120" algn="l"/>
                <a:tab pos="5787720" algn="l"/>
                <a:tab pos="6511679" algn="l"/>
                <a:tab pos="7235640" algn="l"/>
                <a:tab pos="7959600" algn="l"/>
                <a:tab pos="8083440" algn="l"/>
                <a:tab pos="8532720" algn="l"/>
                <a:tab pos="8982000" algn="l"/>
                <a:tab pos="9431280" algn="l"/>
                <a:tab pos="9880560" algn="l"/>
                <a:tab pos="10329840" algn="l"/>
                <a:tab pos="10779119" algn="l"/>
                <a:tab pos="10780560" algn="l"/>
                <a:tab pos="10782000" algn="l"/>
              </a:tabLst>
            </a:pPr>
            <a:r>
              <a:rPr lang="en-CA" dirty="0">
                <a:solidFill>
                  <a:schemeClr val="tx1"/>
                </a:solidFill>
                <a:ea typeface="Arial Unicode MS" pitchFamily="2"/>
                <a:cs typeface="Arial Unicode MS" pitchFamily="2"/>
              </a:rPr>
              <a:t>Rapid advancement of science and technology</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Built obsolescence</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Global expansion of industrialized capitalism</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Expansion of products and services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Consumption is a central part of the market</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Advanced advertising techniques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i="1" dirty="0">
                <a:solidFill>
                  <a:schemeClr val="tx1"/>
                </a:solidFill>
                <a:ea typeface="Arial Unicode MS" pitchFamily="2"/>
                <a:cs typeface="Arial Unicode MS" pitchFamily="2"/>
              </a:rPr>
              <a:t>Workers must be able to continuously consume in order for the capitalist market to function</a:t>
            </a:r>
            <a:endParaRPr lang="en-CA" dirty="0">
              <a:solidFill>
                <a:schemeClr val="tx1"/>
              </a:solidFill>
              <a:ea typeface="Arial Unicode MS" pitchFamily="2"/>
              <a:cs typeface="Arial Unicode MS" pitchFamily="2"/>
            </a:endParaRPr>
          </a:p>
          <a:p>
            <a:endParaRPr lang="en-US" dirty="0">
              <a:solidFill>
                <a:schemeClr val="tx1"/>
              </a:solidFill>
            </a:endParaRPr>
          </a:p>
        </p:txBody>
      </p:sp>
    </p:spTree>
    <p:extLst>
      <p:ext uri="{BB962C8B-B14F-4D97-AF65-F5344CB8AC3E}">
        <p14:creationId xmlns:p14="http://schemas.microsoft.com/office/powerpoint/2010/main" val="360176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DD09-5FE2-44F4-B573-4E8BE2B2B5E0}"/>
              </a:ext>
            </a:extLst>
          </p:cNvPr>
          <p:cNvSpPr>
            <a:spLocks noGrp="1"/>
          </p:cNvSpPr>
          <p:nvPr>
            <p:ph type="title"/>
          </p:nvPr>
        </p:nvSpPr>
        <p:spPr/>
        <p:txBody>
          <a:bodyPr/>
          <a:lstStyle/>
          <a:p>
            <a:r>
              <a:rPr lang="en-CA" dirty="0">
                <a:solidFill>
                  <a:schemeClr val="tx1"/>
                </a:solidFill>
              </a:rPr>
              <a:t>History of Advertising</a:t>
            </a:r>
            <a:endParaRPr lang="en-US" dirty="0">
              <a:solidFill>
                <a:schemeClr val="tx1"/>
              </a:solidFill>
            </a:endParaRPr>
          </a:p>
        </p:txBody>
      </p:sp>
      <p:sp>
        <p:nvSpPr>
          <p:cNvPr id="3" name="Content Placeholder 2">
            <a:extLst>
              <a:ext uri="{FF2B5EF4-FFF2-40B4-BE49-F238E27FC236}">
                <a16:creationId xmlns:a16="http://schemas.microsoft.com/office/drawing/2014/main" id="{68D9D524-0150-4669-B80F-8644B3087A86}"/>
              </a:ext>
            </a:extLst>
          </p:cNvPr>
          <p:cNvSpPr>
            <a:spLocks noGrp="1"/>
          </p:cNvSpPr>
          <p:nvPr>
            <p:ph idx="1"/>
          </p:nvPr>
        </p:nvSpPr>
        <p:spPr/>
        <p:txBody>
          <a:bodyPr>
            <a:noAutofit/>
          </a:bodyPr>
          <a:lstStyle/>
          <a:p>
            <a:pPr hangingPunct="0">
              <a:spcAft>
                <a:spcPts val="1287"/>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sz="2400" dirty="0">
                <a:solidFill>
                  <a:schemeClr val="tx1"/>
                </a:solidFill>
                <a:ea typeface="Arial Unicode MS" pitchFamily="2"/>
                <a:cs typeface="Arial Unicode MS" pitchFamily="2"/>
              </a:rPr>
              <a:t>Rise of modern advertising</a:t>
            </a:r>
          </a:p>
          <a:p>
            <a:pPr hangingPunct="0">
              <a:spcAft>
                <a:spcPts val="1287"/>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Begin at about late 1600 in France billboard</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1700 – Newspaper &amp; magazine &amp; Advertising agencies as brokers</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1900 – Sears &amp; Cosmopolitan Magazine</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1920 – Psychology &amp; Ed Bernays &amp; Radio</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1950 – Television &amp; motion picture</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1980 – Internet &amp; data mining</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2000 – Product integration &amp; interactive advertising</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Today – Multiple profuse convergent network (clutter)</a:t>
            </a:r>
          </a:p>
          <a:p>
            <a:endParaRPr lang="en-US" sz="2400" dirty="0">
              <a:solidFill>
                <a:schemeClr val="tx1"/>
              </a:solidFill>
            </a:endParaRPr>
          </a:p>
        </p:txBody>
      </p:sp>
    </p:spTree>
    <p:extLst>
      <p:ext uri="{BB962C8B-B14F-4D97-AF65-F5344CB8AC3E}">
        <p14:creationId xmlns:p14="http://schemas.microsoft.com/office/powerpoint/2010/main" val="1060008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A45E6-27BB-494A-B5C1-CB9FE8AD12AC}"/>
              </a:ext>
            </a:extLst>
          </p:cNvPr>
          <p:cNvSpPr>
            <a:spLocks noGrp="1"/>
          </p:cNvSpPr>
          <p:nvPr>
            <p:ph type="title"/>
          </p:nvPr>
        </p:nvSpPr>
        <p:spPr/>
        <p:txBody>
          <a:bodyPr/>
          <a:lstStyle/>
          <a:p>
            <a:r>
              <a:rPr lang="en-US" dirty="0"/>
              <a:t>History of Media</a:t>
            </a:r>
          </a:p>
        </p:txBody>
      </p:sp>
      <p:pic>
        <p:nvPicPr>
          <p:cNvPr id="5" name="Content Placeholder 4" descr="A close up of text on a black background&#10;&#10;Description generated with very high confidence">
            <a:extLst>
              <a:ext uri="{FF2B5EF4-FFF2-40B4-BE49-F238E27FC236}">
                <a16:creationId xmlns:a16="http://schemas.microsoft.com/office/drawing/2014/main" id="{C618FEC4-3960-4349-A48B-F44A2B65A3B5}"/>
              </a:ext>
            </a:extLst>
          </p:cNvPr>
          <p:cNvPicPr>
            <a:picLocks noGrp="1" noChangeAspect="1"/>
          </p:cNvPicPr>
          <p:nvPr>
            <p:ph idx="1"/>
          </p:nvPr>
        </p:nvPicPr>
        <p:blipFill>
          <a:blip r:embed="rId2"/>
          <a:stretch>
            <a:fillRect/>
          </a:stretch>
        </p:blipFill>
        <p:spPr>
          <a:xfrm>
            <a:off x="1789589" y="1835944"/>
            <a:ext cx="6574224" cy="4314825"/>
          </a:xfrm>
        </p:spPr>
      </p:pic>
    </p:spTree>
    <p:extLst>
      <p:ext uri="{BB962C8B-B14F-4D97-AF65-F5344CB8AC3E}">
        <p14:creationId xmlns:p14="http://schemas.microsoft.com/office/powerpoint/2010/main" val="2714740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5AC2D-D93A-4C36-AF0E-33E9618A40A4}"/>
              </a:ext>
            </a:extLst>
          </p:cNvPr>
          <p:cNvSpPr>
            <a:spLocks noGrp="1"/>
          </p:cNvSpPr>
          <p:nvPr>
            <p:ph type="title"/>
          </p:nvPr>
        </p:nvSpPr>
        <p:spPr/>
        <p:txBody>
          <a:bodyPr/>
          <a:lstStyle/>
          <a:p>
            <a:r>
              <a:rPr lang="en-US" dirty="0"/>
              <a:t>History of Advertising</a:t>
            </a:r>
            <a:br>
              <a:rPr lang="en-US" dirty="0"/>
            </a:br>
            <a:r>
              <a:rPr lang="en-US" sz="2400" dirty="0"/>
              <a:t>Advertising and Consumer Society (Holm, 2017)</a:t>
            </a:r>
            <a:endParaRPr lang="en-US" dirty="0"/>
          </a:p>
        </p:txBody>
      </p:sp>
      <p:sp>
        <p:nvSpPr>
          <p:cNvPr id="3" name="Content Placeholder 2">
            <a:extLst>
              <a:ext uri="{FF2B5EF4-FFF2-40B4-BE49-F238E27FC236}">
                <a16:creationId xmlns:a16="http://schemas.microsoft.com/office/drawing/2014/main" id="{C4C1C790-A48B-40BC-8F84-82AD23255881}"/>
              </a:ext>
            </a:extLst>
          </p:cNvPr>
          <p:cNvSpPr>
            <a:spLocks noGrp="1"/>
          </p:cNvSpPr>
          <p:nvPr>
            <p:ph idx="1"/>
          </p:nvPr>
        </p:nvSpPr>
        <p:spPr/>
        <p:txBody>
          <a:bodyPr>
            <a:normAutofit fontScale="85000" lnSpcReduction="20000"/>
          </a:bodyPr>
          <a:lstStyle/>
          <a:p>
            <a:r>
              <a:rPr lang="en-US" sz="2400" dirty="0"/>
              <a:t>Four Moments in advertising history</a:t>
            </a:r>
          </a:p>
          <a:p>
            <a:r>
              <a:rPr lang="en-US" dirty="0"/>
              <a:t>First Moment: Origins of industrial development</a:t>
            </a:r>
          </a:p>
          <a:p>
            <a:pPr lvl="1"/>
            <a:r>
              <a:rPr lang="en-US" dirty="0"/>
              <a:t>Pre capitalist societies had art forms but these cannot be considered advertising</a:t>
            </a:r>
          </a:p>
          <a:p>
            <a:pPr lvl="1"/>
            <a:r>
              <a:rPr lang="en-US" dirty="0"/>
              <a:t>Factors that led to the development of advertising</a:t>
            </a:r>
          </a:p>
          <a:p>
            <a:pPr lvl="2"/>
            <a:r>
              <a:rPr lang="en-US" dirty="0"/>
              <a:t>Urbanization (expropriation from agricultural communities to cities)</a:t>
            </a:r>
          </a:p>
          <a:p>
            <a:pPr lvl="2"/>
            <a:r>
              <a:rPr lang="en-US" dirty="0"/>
              <a:t>Rationalization (reformation of time and space)</a:t>
            </a:r>
          </a:p>
          <a:p>
            <a:pPr lvl="2"/>
            <a:r>
              <a:rPr lang="en-US" dirty="0"/>
              <a:t>Mass production and distribution (development of industrialization and capitalism)</a:t>
            </a:r>
          </a:p>
          <a:p>
            <a:pPr lvl="2"/>
            <a:r>
              <a:rPr lang="en-US" dirty="0"/>
              <a:t>Mass media (development and proliferation of mass media)</a:t>
            </a:r>
          </a:p>
          <a:p>
            <a:pPr lvl="2"/>
            <a:endParaRPr lang="en-US" dirty="0"/>
          </a:p>
          <a:p>
            <a:pPr lvl="1"/>
            <a:r>
              <a:rPr lang="en-US" dirty="0"/>
              <a:t>Beginning of consumer society</a:t>
            </a:r>
          </a:p>
          <a:p>
            <a:pPr lvl="2"/>
            <a:r>
              <a:rPr lang="en-US" dirty="0"/>
              <a:t>New division of labour </a:t>
            </a:r>
          </a:p>
          <a:p>
            <a:pPr lvl="2"/>
            <a:r>
              <a:rPr lang="en-US" dirty="0"/>
              <a:t>New way of understanding products</a:t>
            </a:r>
          </a:p>
          <a:p>
            <a:pPr lvl="2"/>
            <a:r>
              <a:rPr lang="en-US" dirty="0"/>
              <a:t>Increases in production needed to be matched by increases in consumption</a:t>
            </a:r>
          </a:p>
          <a:p>
            <a:pPr lvl="1"/>
            <a:r>
              <a:rPr lang="en-US" dirty="0"/>
              <a:t>People start defining themselves by their consumption</a:t>
            </a:r>
          </a:p>
          <a:p>
            <a:pPr lvl="2"/>
            <a:r>
              <a:rPr lang="en-US" dirty="0"/>
              <a:t>Purchase way to a better life</a:t>
            </a:r>
          </a:p>
          <a:p>
            <a:pPr lvl="1"/>
            <a:r>
              <a:rPr lang="en-US" dirty="0"/>
              <a:t>Promote general use of advertising</a:t>
            </a:r>
          </a:p>
          <a:p>
            <a:pPr lvl="1"/>
            <a:r>
              <a:rPr lang="en-US" dirty="0"/>
              <a:t>Advertising agencies were space brokers</a:t>
            </a:r>
          </a:p>
        </p:txBody>
      </p:sp>
    </p:spTree>
    <p:extLst>
      <p:ext uri="{BB962C8B-B14F-4D97-AF65-F5344CB8AC3E}">
        <p14:creationId xmlns:p14="http://schemas.microsoft.com/office/powerpoint/2010/main" val="2743564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5AC2D-D93A-4C36-AF0E-33E9618A40A4}"/>
              </a:ext>
            </a:extLst>
          </p:cNvPr>
          <p:cNvSpPr>
            <a:spLocks noGrp="1"/>
          </p:cNvSpPr>
          <p:nvPr>
            <p:ph type="title"/>
          </p:nvPr>
        </p:nvSpPr>
        <p:spPr/>
        <p:txBody>
          <a:bodyPr/>
          <a:lstStyle/>
          <a:p>
            <a:r>
              <a:rPr lang="en-US" dirty="0"/>
              <a:t>History of Advertising</a:t>
            </a:r>
            <a:br>
              <a:rPr lang="en-US" dirty="0"/>
            </a:br>
            <a:r>
              <a:rPr lang="en-US" sz="2400" dirty="0" err="1"/>
              <a:t>Advertising</a:t>
            </a:r>
            <a:r>
              <a:rPr lang="en-US" sz="2400" dirty="0"/>
              <a:t> and Consumer Society (Holm, 2017)</a:t>
            </a:r>
            <a:endParaRPr lang="en-US" dirty="0"/>
          </a:p>
        </p:txBody>
      </p:sp>
      <p:sp>
        <p:nvSpPr>
          <p:cNvPr id="3" name="Content Placeholder 2">
            <a:extLst>
              <a:ext uri="{FF2B5EF4-FFF2-40B4-BE49-F238E27FC236}">
                <a16:creationId xmlns:a16="http://schemas.microsoft.com/office/drawing/2014/main" id="{C4C1C790-A48B-40BC-8F84-82AD23255881}"/>
              </a:ext>
            </a:extLst>
          </p:cNvPr>
          <p:cNvSpPr>
            <a:spLocks noGrp="1"/>
          </p:cNvSpPr>
          <p:nvPr>
            <p:ph idx="1"/>
          </p:nvPr>
        </p:nvSpPr>
        <p:spPr/>
        <p:txBody>
          <a:bodyPr>
            <a:normAutofit fontScale="92500" lnSpcReduction="20000"/>
          </a:bodyPr>
          <a:lstStyle/>
          <a:p>
            <a:r>
              <a:rPr lang="en-US" sz="2400" dirty="0"/>
              <a:t>Four Moments in advertising history</a:t>
            </a:r>
          </a:p>
          <a:p>
            <a:r>
              <a:rPr lang="en-US" dirty="0"/>
              <a:t>Second Moment: Professionalism, consolidation and redemption</a:t>
            </a:r>
          </a:p>
          <a:p>
            <a:pPr lvl="1"/>
            <a:r>
              <a:rPr lang="en-US" dirty="0"/>
              <a:t>Consolidation of advertising agencies</a:t>
            </a:r>
          </a:p>
          <a:p>
            <a:pPr lvl="2"/>
            <a:r>
              <a:rPr lang="en-US" dirty="0"/>
              <a:t>Lack of professionalism, accountability and organization</a:t>
            </a:r>
          </a:p>
          <a:p>
            <a:pPr lvl="3"/>
            <a:r>
              <a:rPr lang="en-US" dirty="0"/>
              <a:t>False claims in patent medicine</a:t>
            </a:r>
          </a:p>
          <a:p>
            <a:pPr lvl="1"/>
            <a:r>
              <a:rPr lang="en-US" dirty="0"/>
              <a:t>Fear of advertising</a:t>
            </a:r>
          </a:p>
          <a:p>
            <a:pPr lvl="1"/>
            <a:r>
              <a:rPr lang="en-US" dirty="0"/>
              <a:t>Development of ‘full service’ agencies</a:t>
            </a:r>
          </a:p>
          <a:p>
            <a:pPr lvl="2"/>
            <a:r>
              <a:rPr lang="en-US" dirty="0"/>
              <a:t>Market research, creative art, space brokers – 1920s</a:t>
            </a:r>
          </a:p>
          <a:p>
            <a:pPr lvl="2"/>
            <a:r>
              <a:rPr lang="en-US" dirty="0"/>
              <a:t>More respected profession</a:t>
            </a:r>
          </a:p>
          <a:p>
            <a:pPr lvl="3"/>
            <a:r>
              <a:rPr lang="en-US" dirty="0"/>
              <a:t>N.W. Ayer and Sons</a:t>
            </a:r>
          </a:p>
          <a:p>
            <a:pPr lvl="4"/>
            <a:r>
              <a:rPr lang="en-US" dirty="0"/>
              <a:t>Factual copy</a:t>
            </a:r>
          </a:p>
          <a:p>
            <a:pPr lvl="4"/>
            <a:r>
              <a:rPr lang="en-US" dirty="0"/>
              <a:t>Research – demographics and brand preference</a:t>
            </a:r>
          </a:p>
          <a:p>
            <a:pPr lvl="3"/>
            <a:r>
              <a:rPr lang="en-US" dirty="0"/>
              <a:t>John. E. Powers </a:t>
            </a:r>
          </a:p>
          <a:p>
            <a:pPr lvl="4"/>
            <a:r>
              <a:rPr lang="en-US" dirty="0"/>
              <a:t>Plain speech &amp; fine writing is offensive</a:t>
            </a:r>
          </a:p>
          <a:p>
            <a:pPr lvl="3"/>
            <a:r>
              <a:rPr lang="en-US" dirty="0"/>
              <a:t>John E. Kennedy</a:t>
            </a:r>
          </a:p>
          <a:p>
            <a:pPr lvl="4"/>
            <a:r>
              <a:rPr lang="en-US" dirty="0"/>
              <a:t>Reason why advertising</a:t>
            </a:r>
          </a:p>
          <a:p>
            <a:pPr marL="384048" lvl="2" indent="0">
              <a:buNone/>
            </a:pPr>
            <a:endParaRPr lang="en-US" dirty="0"/>
          </a:p>
          <a:p>
            <a:endParaRPr lang="en-US" dirty="0"/>
          </a:p>
        </p:txBody>
      </p:sp>
    </p:spTree>
    <p:extLst>
      <p:ext uri="{BB962C8B-B14F-4D97-AF65-F5344CB8AC3E}">
        <p14:creationId xmlns:p14="http://schemas.microsoft.com/office/powerpoint/2010/main" val="433552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5AC2D-D93A-4C36-AF0E-33E9618A40A4}"/>
              </a:ext>
            </a:extLst>
          </p:cNvPr>
          <p:cNvSpPr>
            <a:spLocks noGrp="1"/>
          </p:cNvSpPr>
          <p:nvPr>
            <p:ph type="title"/>
          </p:nvPr>
        </p:nvSpPr>
        <p:spPr/>
        <p:txBody>
          <a:bodyPr/>
          <a:lstStyle/>
          <a:p>
            <a:r>
              <a:rPr lang="en-US" dirty="0"/>
              <a:t>History of Advertising</a:t>
            </a:r>
            <a:br>
              <a:rPr lang="en-US" dirty="0"/>
            </a:br>
            <a:r>
              <a:rPr lang="en-US" sz="2400" dirty="0" err="1"/>
              <a:t>Advertising</a:t>
            </a:r>
            <a:r>
              <a:rPr lang="en-US" sz="2400" dirty="0"/>
              <a:t> and Consumer Society (Holm, 2017)</a:t>
            </a:r>
            <a:endParaRPr lang="en-US" dirty="0"/>
          </a:p>
        </p:txBody>
      </p:sp>
      <p:sp>
        <p:nvSpPr>
          <p:cNvPr id="3" name="Content Placeholder 2">
            <a:extLst>
              <a:ext uri="{FF2B5EF4-FFF2-40B4-BE49-F238E27FC236}">
                <a16:creationId xmlns:a16="http://schemas.microsoft.com/office/drawing/2014/main" id="{C4C1C790-A48B-40BC-8F84-82AD23255881}"/>
              </a:ext>
            </a:extLst>
          </p:cNvPr>
          <p:cNvSpPr>
            <a:spLocks noGrp="1"/>
          </p:cNvSpPr>
          <p:nvPr>
            <p:ph idx="1"/>
          </p:nvPr>
        </p:nvSpPr>
        <p:spPr/>
        <p:txBody>
          <a:bodyPr>
            <a:normAutofit/>
          </a:bodyPr>
          <a:lstStyle/>
          <a:p>
            <a:r>
              <a:rPr lang="en-US" sz="2400" dirty="0"/>
              <a:t>Four Moments in advertising history</a:t>
            </a:r>
          </a:p>
          <a:p>
            <a:r>
              <a:rPr lang="en-US" dirty="0"/>
              <a:t>Third Moment: Manipulation, creativity, and globalization</a:t>
            </a:r>
          </a:p>
          <a:p>
            <a:pPr lvl="1"/>
            <a:r>
              <a:rPr lang="en-US" dirty="0"/>
              <a:t>Booming consumer culture of 1950s</a:t>
            </a:r>
          </a:p>
          <a:p>
            <a:pPr lvl="1"/>
            <a:r>
              <a:rPr lang="en-US" dirty="0"/>
              <a:t>Industry seen as repetitive, monotonous, and dull</a:t>
            </a:r>
          </a:p>
          <a:p>
            <a:pPr lvl="1"/>
            <a:r>
              <a:rPr lang="en-US" dirty="0"/>
              <a:t>Fear of advertising </a:t>
            </a:r>
          </a:p>
          <a:p>
            <a:pPr lvl="2"/>
            <a:r>
              <a:rPr lang="en-US" dirty="0"/>
              <a:t>Vince Packard – The Hidden Persuaders </a:t>
            </a:r>
          </a:p>
          <a:p>
            <a:pPr lvl="2"/>
            <a:r>
              <a:rPr lang="en-US" dirty="0"/>
              <a:t>James </a:t>
            </a:r>
            <a:r>
              <a:rPr lang="en-US" dirty="0" err="1"/>
              <a:t>Vicary</a:t>
            </a:r>
            <a:r>
              <a:rPr lang="en-US" dirty="0"/>
              <a:t> – Subliminal Advertising Fiasco</a:t>
            </a:r>
          </a:p>
          <a:p>
            <a:pPr lvl="1"/>
            <a:r>
              <a:rPr lang="en-US" dirty="0"/>
              <a:t>Creative Revolution</a:t>
            </a:r>
          </a:p>
          <a:p>
            <a:pPr lvl="1"/>
            <a:r>
              <a:rPr lang="en-US" dirty="0"/>
              <a:t>Television ads</a:t>
            </a:r>
          </a:p>
          <a:p>
            <a:pPr lvl="2"/>
            <a:r>
              <a:rPr lang="en-US" dirty="0"/>
              <a:t>Emotional ads</a:t>
            </a:r>
          </a:p>
        </p:txBody>
      </p:sp>
    </p:spTree>
    <p:extLst>
      <p:ext uri="{BB962C8B-B14F-4D97-AF65-F5344CB8AC3E}">
        <p14:creationId xmlns:p14="http://schemas.microsoft.com/office/powerpoint/2010/main" val="211224159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1731</TotalTime>
  <Words>834</Words>
  <Application>Microsoft Macintosh PowerPoint</Application>
  <PresentationFormat>Widescreen</PresentationFormat>
  <Paragraphs>98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Calibri</vt:lpstr>
      <vt:lpstr>Calibri Light</vt:lpstr>
      <vt:lpstr>Retrospect</vt:lpstr>
      <vt:lpstr>Advertising and the Consumer Culture </vt:lpstr>
      <vt:lpstr>Early Capitalism  (1600 - 1800)</vt:lpstr>
      <vt:lpstr>Middle Capitalism (Late 1800 - 1950)</vt:lpstr>
      <vt:lpstr>Later Capitalism (1950 - today)</vt:lpstr>
      <vt:lpstr>History of Advertising</vt:lpstr>
      <vt:lpstr>History of Media</vt:lpstr>
      <vt:lpstr>History of Advertising Advertising and Consumer Society (Holm, 2017)</vt:lpstr>
      <vt:lpstr>History of Advertising Advertising and Consumer Society (Holm, 2017)</vt:lpstr>
      <vt:lpstr>History of Advertising Advertising and Consumer Society (Holm, 2017)</vt:lpstr>
      <vt:lpstr>Think Small Ad Volkswagen</vt:lpstr>
      <vt:lpstr>History of Advertising Advertising and Consumer Society (Holm, 2017)</vt:lpstr>
      <vt:lpstr>Learning Check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220</cp:revision>
  <cp:lastPrinted>2017-07-26T18:23:54Z</cp:lastPrinted>
  <dcterms:created xsi:type="dcterms:W3CDTF">2016-01-27T06:10:50Z</dcterms:created>
  <dcterms:modified xsi:type="dcterms:W3CDTF">2022-02-14T23:32:40Z</dcterms:modified>
</cp:coreProperties>
</file>