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7" r:id="rId2"/>
    <p:sldId id="279" r:id="rId3"/>
    <p:sldId id="280" r:id="rId4"/>
    <p:sldId id="32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2022-01-25</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1/25/22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1/25/22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1/25/22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a:bodyPr>
          <a:lstStyle/>
          <a:p>
            <a:r>
              <a:rPr lang="en-CA" dirty="0"/>
              <a:t>Report about advertising topic</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C7F37-B3DE-4936-96CB-C1101D536981}"/>
              </a:ext>
            </a:extLst>
          </p:cNvPr>
          <p:cNvSpPr>
            <a:spLocks noGrp="1"/>
          </p:cNvSpPr>
          <p:nvPr>
            <p:ph type="title"/>
          </p:nvPr>
        </p:nvSpPr>
        <p:spPr/>
        <p:txBody>
          <a:bodyPr/>
          <a:lstStyle/>
          <a:p>
            <a:r>
              <a:rPr lang="en-US" dirty="0"/>
              <a:t>Advertising Blog</a:t>
            </a:r>
            <a:endParaRPr lang="en-CA" dirty="0"/>
          </a:p>
        </p:txBody>
      </p:sp>
      <p:sp>
        <p:nvSpPr>
          <p:cNvPr id="3" name="Content Placeholder 2">
            <a:extLst>
              <a:ext uri="{FF2B5EF4-FFF2-40B4-BE49-F238E27FC236}">
                <a16:creationId xmlns:a16="http://schemas.microsoft.com/office/drawing/2014/main" id="{53B9B280-9910-4BF9-97BA-F75319C24054}"/>
              </a:ext>
            </a:extLst>
          </p:cNvPr>
          <p:cNvSpPr>
            <a:spLocks noGrp="1"/>
          </p:cNvSpPr>
          <p:nvPr>
            <p:ph idx="1"/>
          </p:nvPr>
        </p:nvSpPr>
        <p:spPr/>
        <p:txBody>
          <a:bodyPr>
            <a:normAutofit/>
          </a:bodyPr>
          <a:lstStyle/>
          <a:p>
            <a:r>
              <a:rPr lang="en-US" dirty="0"/>
              <a:t>Students will write a blog posts of about 600 – 1000 words. The blogs must provide a critical analysis of one of the two topics below. Even though this is a blog, the topics must be properly researched and analyzed with credible (reliable/valid) references, not based on conjecture</a:t>
            </a:r>
            <a:r>
              <a:rPr lang="en-US"/>
              <a:t>. Blog </a:t>
            </a:r>
            <a:r>
              <a:rPr lang="en-US" dirty="0"/>
              <a:t>posts must critically analyze the topic in a clear, concise, informative, and interesting manner and should link the topic to the class readings. Students with video production skills can produce a video instead of a blog, however this must also be approved by me (Erik Chevrier).</a:t>
            </a:r>
          </a:p>
          <a:p>
            <a:endParaRPr lang="en-US" b="1" i="1" dirty="0"/>
          </a:p>
          <a:p>
            <a:r>
              <a:rPr lang="en-CA" b="1" i="1" dirty="0"/>
              <a:t>Due April 5th</a:t>
            </a:r>
          </a:p>
          <a:p>
            <a:endParaRPr lang="en-CA" dirty="0"/>
          </a:p>
        </p:txBody>
      </p:sp>
    </p:spTree>
    <p:extLst>
      <p:ext uri="{BB962C8B-B14F-4D97-AF65-F5344CB8AC3E}">
        <p14:creationId xmlns:p14="http://schemas.microsoft.com/office/powerpoint/2010/main" val="260224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4BEB-6716-4B56-BD1D-3EA941D4DFE5}"/>
              </a:ext>
            </a:extLst>
          </p:cNvPr>
          <p:cNvSpPr>
            <a:spLocks noGrp="1"/>
          </p:cNvSpPr>
          <p:nvPr>
            <p:ph type="title"/>
          </p:nvPr>
        </p:nvSpPr>
        <p:spPr/>
        <p:txBody>
          <a:bodyPr/>
          <a:lstStyle/>
          <a:p>
            <a:r>
              <a:rPr lang="en-US" dirty="0"/>
              <a:t>Blog Topics</a:t>
            </a:r>
            <a:endParaRPr lang="en-CA" dirty="0"/>
          </a:p>
        </p:txBody>
      </p:sp>
      <p:sp>
        <p:nvSpPr>
          <p:cNvPr id="3" name="Content Placeholder 2">
            <a:extLst>
              <a:ext uri="{FF2B5EF4-FFF2-40B4-BE49-F238E27FC236}">
                <a16:creationId xmlns:a16="http://schemas.microsoft.com/office/drawing/2014/main" id="{C405201E-02FD-4D7A-9712-44F062E2A290}"/>
              </a:ext>
            </a:extLst>
          </p:cNvPr>
          <p:cNvSpPr>
            <a:spLocks noGrp="1"/>
          </p:cNvSpPr>
          <p:nvPr>
            <p:ph idx="1"/>
          </p:nvPr>
        </p:nvSpPr>
        <p:spPr/>
        <p:txBody>
          <a:bodyPr>
            <a:normAutofit fontScale="92500" lnSpcReduction="20000"/>
          </a:bodyPr>
          <a:lstStyle/>
          <a:p>
            <a:r>
              <a:rPr lang="en-US" dirty="0"/>
              <a:t>Produce a brief research report about a topic related to advertising and consumer culture by referring to the course readings and at least five external sources. </a:t>
            </a:r>
          </a:p>
          <a:p>
            <a:r>
              <a:rPr lang="en-US" dirty="0"/>
              <a:t>Topics can include but are not restricted to: </a:t>
            </a:r>
          </a:p>
          <a:p>
            <a:pPr lvl="1"/>
            <a:r>
              <a:rPr lang="en-US" sz="1500" dirty="0"/>
              <a:t>advertising and desire; </a:t>
            </a:r>
          </a:p>
          <a:p>
            <a:pPr lvl="1"/>
            <a:r>
              <a:rPr lang="en-US" sz="1500" dirty="0"/>
              <a:t>advertising and body image; </a:t>
            </a:r>
          </a:p>
          <a:p>
            <a:pPr lvl="1"/>
            <a:r>
              <a:rPr lang="en-US" sz="1500" dirty="0"/>
              <a:t>feminist perspectives in advertising; </a:t>
            </a:r>
          </a:p>
          <a:p>
            <a:pPr lvl="1"/>
            <a:r>
              <a:rPr lang="en-US" sz="1500" dirty="0"/>
              <a:t>Indigenous perspectives in advertising; </a:t>
            </a:r>
          </a:p>
          <a:p>
            <a:pPr lvl="1"/>
            <a:r>
              <a:rPr lang="en-US" sz="1500" dirty="0"/>
              <a:t>race and advertising; </a:t>
            </a:r>
          </a:p>
          <a:p>
            <a:pPr lvl="1"/>
            <a:r>
              <a:rPr lang="en-US" sz="1500" dirty="0"/>
              <a:t>new media and advertising; </a:t>
            </a:r>
          </a:p>
          <a:p>
            <a:pPr lvl="1"/>
            <a:r>
              <a:rPr lang="en-US" sz="1500" dirty="0"/>
              <a:t>political advertising; data mining; </a:t>
            </a:r>
          </a:p>
          <a:p>
            <a:pPr lvl="1"/>
            <a:r>
              <a:rPr lang="en-US" sz="1500" dirty="0"/>
              <a:t>future of advertising; </a:t>
            </a:r>
          </a:p>
          <a:p>
            <a:pPr lvl="1"/>
            <a:r>
              <a:rPr lang="en-US" sz="1500" dirty="0"/>
              <a:t>technology and advertising; </a:t>
            </a:r>
          </a:p>
          <a:p>
            <a:pPr lvl="1"/>
            <a:r>
              <a:rPr lang="en-US" sz="1500" dirty="0"/>
              <a:t>product placement; </a:t>
            </a:r>
          </a:p>
          <a:p>
            <a:pPr lvl="1"/>
            <a:r>
              <a:rPr lang="en-US" sz="1500" dirty="0"/>
              <a:t>mise-</a:t>
            </a:r>
            <a:r>
              <a:rPr lang="en-US" sz="1500" dirty="0" err="1"/>
              <a:t>en</a:t>
            </a:r>
            <a:r>
              <a:rPr lang="en-US" sz="1500" dirty="0"/>
              <a:t>-</a:t>
            </a:r>
            <a:r>
              <a:rPr lang="en-US" sz="1500" dirty="0" err="1"/>
              <a:t>scène</a:t>
            </a:r>
            <a:r>
              <a:rPr lang="en-US" sz="1500" dirty="0"/>
              <a:t> advertising. </a:t>
            </a:r>
          </a:p>
          <a:p>
            <a:pPr lvl="1"/>
            <a:r>
              <a:rPr lang="en-US" sz="1500" i="1" dirty="0"/>
              <a:t>Students can propose other topics, but these must be approved by me</a:t>
            </a:r>
            <a:endParaRPr lang="en-CA" sz="1500" i="1" dirty="0"/>
          </a:p>
          <a:p>
            <a:r>
              <a:rPr lang="en-US" dirty="0"/>
              <a:t> </a:t>
            </a:r>
          </a:p>
          <a:p>
            <a:endParaRPr lang="en-CA" dirty="0"/>
          </a:p>
        </p:txBody>
      </p:sp>
    </p:spTree>
    <p:extLst>
      <p:ext uri="{BB962C8B-B14F-4D97-AF65-F5344CB8AC3E}">
        <p14:creationId xmlns:p14="http://schemas.microsoft.com/office/powerpoint/2010/main" val="211294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1680361567"/>
              </p:ext>
            </p:extLst>
          </p:nvPr>
        </p:nvGraphicFramePr>
        <p:xfrm>
          <a:off x="0" y="-1"/>
          <a:ext cx="12192000" cy="9490166"/>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Analysis of Subject Matter and Connection to Course Readings</a:t>
                      </a:r>
                    </a:p>
                  </a:txBody>
                  <a:tcPr marL="38680" marR="38680" marT="0" marB="0"/>
                </a:tc>
                <a:tc>
                  <a:txBody>
                    <a:bodyPr/>
                    <a:lstStyle/>
                    <a:p>
                      <a:pPr marL="0" marR="0">
                        <a:spcBef>
                          <a:spcPts val="0"/>
                        </a:spcBef>
                        <a:spcAft>
                          <a:spcPts val="0"/>
                        </a:spcAft>
                      </a:pPr>
                      <a:r>
                        <a:rPr lang="en-US" sz="1500" dirty="0">
                          <a:effectLst/>
                        </a:rPr>
                        <a:t>Superficial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Superficially connected analysis to the course readings.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Analysis not appropriate or complete. </a:t>
                      </a:r>
                    </a:p>
                  </a:txBody>
                  <a:tcPr marL="38680" marR="38680" marT="0" marB="0"/>
                </a:tc>
                <a:tc>
                  <a:txBody>
                    <a:bodyPr/>
                    <a:lstStyle/>
                    <a:p>
                      <a:pPr marL="0" marR="0">
                        <a:spcBef>
                          <a:spcPts val="0"/>
                        </a:spcBef>
                        <a:spcAft>
                          <a:spcPts val="0"/>
                        </a:spcAft>
                      </a:pPr>
                      <a:r>
                        <a:rPr lang="en-US" sz="1500" dirty="0">
                          <a:effectLst/>
                        </a:rPr>
                        <a:t>Average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some of the course readings.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somewhat appropriate and incomplete.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Great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course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appropriate and complete.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course readings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entirely on point and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not clear, concise, specific and/or interesting.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not structured well. </a:t>
                      </a:r>
                    </a:p>
                  </a:txBody>
                  <a:tcPr marL="38680" marR="38680" marT="0" marB="0"/>
                </a:tc>
                <a:tc>
                  <a:txBody>
                    <a:bodyPr/>
                    <a:lstStyle/>
                    <a:p>
                      <a:pPr marL="0" marR="0">
                        <a:spcBef>
                          <a:spcPts val="0"/>
                        </a:spcBef>
                        <a:spcAft>
                          <a:spcPts val="0"/>
                        </a:spcAft>
                      </a:pPr>
                      <a:r>
                        <a:rPr lang="en-US" sz="1500" dirty="0">
                          <a:effectLst/>
                        </a:rPr>
                        <a:t>The blog is somewhat clear, concise, specific and/or interest.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somewhat well. </a:t>
                      </a:r>
                    </a:p>
                  </a:txBody>
                  <a:tcPr marL="38680" marR="38680" marT="0" marB="0"/>
                </a:tc>
                <a:tc>
                  <a:txBody>
                    <a:bodyPr/>
                    <a:lstStyle/>
                    <a:p>
                      <a:pPr marL="0" marR="0">
                        <a:spcBef>
                          <a:spcPts val="0"/>
                        </a:spcBef>
                        <a:spcAft>
                          <a:spcPts val="0"/>
                        </a:spcAft>
                      </a:pPr>
                      <a:r>
                        <a:rPr lang="en-US" sz="1500" dirty="0">
                          <a:effectLst/>
                        </a:rPr>
                        <a:t>The blog is clear, concise, specific and interesting.</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Blog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extremely clear, concise, specific, and interesting.</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blog </a:t>
                      </a:r>
                      <a:r>
                        <a:rPr lang="en-US" sz="1500">
                          <a:effectLst/>
                        </a:rPr>
                        <a:t>is outstanding. </a:t>
                      </a: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Format and Aesthetic</a:t>
                      </a:r>
                    </a:p>
                    <a:p>
                      <a:pPr marL="0" marR="0">
                        <a:spcBef>
                          <a:spcPts val="0"/>
                        </a:spcBef>
                        <a:spcAft>
                          <a:spcPts val="0"/>
                        </a:spcAft>
                      </a:pPr>
                      <a:r>
                        <a:rPr lang="en-US" sz="1000" dirty="0">
                          <a:effectLst/>
                        </a:rPr>
                        <a:t>(Not Weighted in Grade)</a:t>
                      </a:r>
                    </a:p>
                  </a:txBody>
                  <a:tcPr marL="38680" marR="38680" marT="0" marB="0"/>
                </a:tc>
                <a:tc>
                  <a:txBody>
                    <a:bodyPr/>
                    <a:lstStyle/>
                    <a:p>
                      <a:pPr marL="0" marR="0">
                        <a:spcBef>
                          <a:spcPts val="0"/>
                        </a:spcBef>
                        <a:spcAft>
                          <a:spcPts val="0"/>
                        </a:spcAft>
                      </a:pPr>
                      <a:r>
                        <a:rPr lang="en-US" sz="1500" dirty="0">
                          <a:effectLst/>
                        </a:rPr>
                        <a:t>Article is not appealing to look at. Format is awkward and hard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simple and there are no images or links of relevance. Format is awkward but easier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includes photos and links that are relevant to the topic. Format is easy to follow.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easy to read and enjoyable to look at. Format is easy to follow and interesting to the eye. Article includes photos and links that are relevant to the topic.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Grammar and Sentence Structure</a:t>
                      </a:r>
                    </a:p>
                    <a:p>
                      <a:pPr marL="0" marR="0">
                        <a:spcBef>
                          <a:spcPts val="0"/>
                        </a:spcBef>
                        <a:spcAft>
                          <a:spcPts val="0"/>
                        </a:spcAft>
                      </a:pPr>
                      <a:r>
                        <a:rPr lang="en-US" sz="1000" dirty="0">
                          <a:effectLst/>
                        </a:rPr>
                        <a:t>(Not Heavily Weighted in Grade)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The information cited in the article has no relevance to the blog topic.</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has some relevance to the blog topic.</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somewhat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is relevant to the blog topic.</a:t>
                      </a:r>
                    </a:p>
                    <a:p>
                      <a:pPr marL="0" marR="0">
                        <a:spcBef>
                          <a:spcPts val="0"/>
                        </a:spcBef>
                        <a:spcAft>
                          <a:spcPts val="0"/>
                        </a:spcAft>
                      </a:pPr>
                      <a:br>
                        <a:rPr lang="en-US" sz="1500" dirty="0">
                          <a:effectLst/>
                        </a:rPr>
                      </a:br>
                      <a:r>
                        <a:rPr lang="en-US" sz="1500" dirty="0">
                          <a:effectLst/>
                        </a:rPr>
                        <a:t>Claims are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valid and reliable. </a:t>
                      </a:r>
                    </a:p>
                  </a:txBody>
                  <a:tcPr marL="38680" marR="38680" marT="0" marB="0"/>
                </a:tc>
                <a:tc>
                  <a:txBody>
                    <a:bodyPr/>
                    <a:lstStyle/>
                    <a:p>
                      <a:pPr marL="0" marR="0">
                        <a:spcBef>
                          <a:spcPts val="0"/>
                        </a:spcBef>
                        <a:spcAft>
                          <a:spcPts val="0"/>
                        </a:spcAft>
                      </a:pPr>
                      <a:r>
                        <a:rPr lang="en-US" sz="1500" dirty="0">
                          <a:effectLst/>
                        </a:rPr>
                        <a:t>The information cited in the article is completely on point with the blog topic.</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completely valid and reliable. </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less reliable/valid sources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Three to five reliable/valid sources is referenced.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Six or seven reliable/valid sources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Eight or more reliable/valid sources are referenced. </a:t>
                      </a: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354531862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2545</TotalTime>
  <Words>741</Words>
  <Application>Microsoft Macintosh PowerPoint</Application>
  <PresentationFormat>Widescreen</PresentationFormat>
  <Paragraphs>103</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Calibri Light</vt:lpstr>
      <vt:lpstr>Retrospect</vt:lpstr>
      <vt:lpstr>Advertising and the Consumer Culture </vt:lpstr>
      <vt:lpstr>Advertising Blog</vt:lpstr>
      <vt:lpstr>Blog Topics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234</cp:revision>
  <cp:lastPrinted>2017-07-26T18:23:54Z</cp:lastPrinted>
  <dcterms:created xsi:type="dcterms:W3CDTF">2016-01-27T06:10:50Z</dcterms:created>
  <dcterms:modified xsi:type="dcterms:W3CDTF">2022-01-25T17:21:53Z</dcterms:modified>
</cp:coreProperties>
</file>