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341" r:id="rId2"/>
    <p:sldId id="365" r:id="rId3"/>
    <p:sldId id="324" r:id="rId4"/>
    <p:sldId id="354" r:id="rId5"/>
    <p:sldId id="360" r:id="rId6"/>
    <p:sldId id="311" r:id="rId7"/>
    <p:sldId id="356" r:id="rId8"/>
    <p:sldId id="375" r:id="rId9"/>
    <p:sldId id="312" r:id="rId10"/>
    <p:sldId id="357" r:id="rId11"/>
    <p:sldId id="355" r:id="rId12"/>
    <p:sldId id="361" r:id="rId13"/>
    <p:sldId id="376" r:id="rId14"/>
    <p:sldId id="362" r:id="rId15"/>
    <p:sldId id="259" r:id="rId16"/>
    <p:sldId id="364" r:id="rId17"/>
    <p:sldId id="363" r:id="rId18"/>
    <p:sldId id="374" r:id="rId19"/>
    <p:sldId id="307" r:id="rId20"/>
    <p:sldId id="383" r:id="rId21"/>
    <p:sldId id="384" r:id="rId22"/>
    <p:sldId id="263" r:id="rId23"/>
    <p:sldId id="385" r:id="rId24"/>
    <p:sldId id="34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avidharvey.org/reading-capita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8hoyO72NOg" TargetMode="External"/><Relationship Id="rId7" Type="http://schemas.openxmlformats.org/officeDocument/2006/relationships/hyperlink" Target="https://www.youtube.com/watch?v=8FGGlSvt0U4" TargetMode="External"/><Relationship Id="rId2" Type="http://schemas.openxmlformats.org/officeDocument/2006/relationships/hyperlink" Target="https://www.wto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NvW-uGBTSk" TargetMode="External"/><Relationship Id="rId5" Type="http://schemas.openxmlformats.org/officeDocument/2006/relationships/hyperlink" Target="https://www.youtube.com/watch?v=qE-VMfVG4e8" TargetMode="External"/><Relationship Id="rId4" Type="http://schemas.openxmlformats.org/officeDocument/2006/relationships/hyperlink" Target="https://www.youtube.com/watch?v=oPKoSrc99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OP2V_np2c0" TargetMode="External"/><Relationship Id="rId2" Type="http://schemas.openxmlformats.org/officeDocument/2006/relationships/hyperlink" Target="https://wid.worl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2gO4DKVpa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3536220" TargetMode="External"/><Relationship Id="rId2" Type="http://schemas.openxmlformats.org/officeDocument/2006/relationships/hyperlink" Target="https://www.youtube.com/watch?v=ER5ZZk5at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cN2aHclw3I" TargetMode="External"/><Relationship Id="rId5" Type="http://schemas.openxmlformats.org/officeDocument/2006/relationships/hyperlink" Target="https://www.youtube.com/watch?v=ovKw6YjqSfM" TargetMode="External"/><Relationship Id="rId4" Type="http://schemas.openxmlformats.org/officeDocument/2006/relationships/hyperlink" Target="https://realfoodmedia.org/video/heros-sanctuar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lobal.kfc.com/our-valu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global.kfc.com/our-valu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01F9-449A-4D4B-A6D4-0E7DE42B5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and Sustainability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3EAE3-5C95-4600-9344-0B44DA5698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Food Commodities and Capitalism</a:t>
            </a:r>
            <a:br>
              <a:rPr lang="en-US" dirty="0"/>
            </a:br>
            <a:r>
              <a:rPr lang="en-US" dirty="0"/>
              <a:t>Erik Chevrier</a:t>
            </a:r>
            <a:br>
              <a:rPr lang="en-US"/>
            </a:br>
            <a:r>
              <a:rPr lang="en-US"/>
              <a:t>March 10, 2022</a:t>
            </a:r>
            <a:br>
              <a:rPr lang="en-US" dirty="0"/>
            </a:br>
            <a:r>
              <a:rPr lang="en-US" dirty="0"/>
              <a:t>www.erikchevrier.ca</a:t>
            </a:r>
          </a:p>
        </p:txBody>
      </p:sp>
    </p:spTree>
    <p:extLst>
      <p:ext uri="{BB962C8B-B14F-4D97-AF65-F5344CB8AC3E}">
        <p14:creationId xmlns:p14="http://schemas.microsoft.com/office/powerpoint/2010/main" val="405911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54A57-4454-4103-9E95-D2018E5A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Value of a Food Commodity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3D03A3D-42BA-4742-93E0-B4E139CE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30593"/>
          <a:stretch/>
        </p:blipFill>
        <p:spPr>
          <a:xfrm>
            <a:off x="635457" y="857736"/>
            <a:ext cx="10916463" cy="33850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602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BA061-A21D-432D-A5C0-34AA03C0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0566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Value of a Food Commodity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  <a:hlinkClick r:id="rId2"/>
              </a:rPr>
              <a:t>Visit David Harvey’s Website and/or Read Capital Volume 1</a:t>
            </a:r>
            <a:endParaRPr lang="en-CA" sz="3600" dirty="0">
              <a:solidFill>
                <a:srgbClr val="FFFFFF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D21E685-6E46-480D-A442-9BF92EDF1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947700"/>
            <a:ext cx="6798082" cy="49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8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54A57-4454-4103-9E95-D2018E5A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Value of a Food Commodity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3D03A3D-42BA-4742-93E0-B4E139CE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30593"/>
          <a:stretch/>
        </p:blipFill>
        <p:spPr>
          <a:xfrm>
            <a:off x="635457" y="857736"/>
            <a:ext cx="10916463" cy="33850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004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6CAD-9120-8247-91EC-05734D42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8BCD-A140-E941-9AA6-3E3C1D143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Holt-</a:t>
            </a:r>
            <a:r>
              <a:rPr lang="en-US" dirty="0" err="1"/>
              <a:t>Giménez</a:t>
            </a:r>
            <a:r>
              <a:rPr lang="en-US" dirty="0"/>
              <a:t> suggest about food being a special commodity? </a:t>
            </a:r>
          </a:p>
          <a:p>
            <a:r>
              <a:rPr lang="en-US" dirty="0"/>
              <a:t>How can we build a rights framework around food when it is treated as a commodity?</a:t>
            </a:r>
          </a:p>
          <a:p>
            <a:r>
              <a:rPr lang="en-US" dirty="0"/>
              <a:t>What are the conditions of food </a:t>
            </a:r>
            <a:r>
              <a:rPr lang="en-US" dirty="0" err="1"/>
              <a:t>labour</a:t>
            </a:r>
            <a:r>
              <a:rPr lang="en-US" dirty="0"/>
              <a:t> today and in the past? </a:t>
            </a:r>
          </a:p>
          <a:p>
            <a:r>
              <a:rPr lang="en-US" dirty="0"/>
              <a:t>How can we provide meaningful </a:t>
            </a:r>
            <a:r>
              <a:rPr lang="en-US" dirty="0" err="1"/>
              <a:t>labour</a:t>
            </a:r>
            <a:r>
              <a:rPr lang="en-US" dirty="0"/>
              <a:t> to farmers and not prevent people from eating?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4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1DB0-1C2E-4EE7-8D42-5F4BF374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</a:t>
            </a:r>
            <a:r>
              <a:rPr lang="en-US" dirty="0" err="1"/>
              <a:t>Labour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D781-764E-46D5-8818-D65F8F899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Reproduction of the worker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Relative vs Absolute Surplus Value</a:t>
            </a:r>
          </a:p>
          <a:p>
            <a:endParaRPr lang="en-US" dirty="0"/>
          </a:p>
          <a:p>
            <a:r>
              <a:rPr lang="en-US" dirty="0"/>
              <a:t>Low prices = Low wages</a:t>
            </a:r>
          </a:p>
          <a:p>
            <a:endParaRPr lang="en-US" dirty="0"/>
          </a:p>
          <a:p>
            <a:r>
              <a:rPr lang="en-US" dirty="0"/>
              <a:t>Subsistence farming</a:t>
            </a:r>
          </a:p>
        </p:txBody>
      </p:sp>
    </p:spTree>
    <p:extLst>
      <p:ext uri="{BB962C8B-B14F-4D97-AF65-F5344CB8AC3E}">
        <p14:creationId xmlns:p14="http://schemas.microsoft.com/office/powerpoint/2010/main" val="3798298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CD79-5634-4B2E-8D8D-D8AEE862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Privatization of Food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1F958-FE77-495F-ADB1-0382DCD8F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8780"/>
          </a:xfrm>
        </p:spPr>
        <p:txBody>
          <a:bodyPr>
            <a:normAutofit/>
          </a:bodyPr>
          <a:lstStyle/>
          <a:p>
            <a:r>
              <a:rPr lang="en-US" sz="2600" dirty="0"/>
              <a:t>GATT – General Agreement on Tariffs and Trade – 1947 – 1994</a:t>
            </a:r>
          </a:p>
          <a:p>
            <a:r>
              <a:rPr lang="en-CA" sz="2600" dirty="0"/>
              <a:t>TRIPS Agreement </a:t>
            </a:r>
          </a:p>
          <a:p>
            <a:r>
              <a:rPr lang="en-US" sz="2600" dirty="0">
                <a:hlinkClick r:id="rId2"/>
              </a:rPr>
              <a:t>World Trade Organization</a:t>
            </a:r>
            <a:r>
              <a:rPr lang="en-US" sz="2600" dirty="0"/>
              <a:t> – 1995</a:t>
            </a:r>
          </a:p>
          <a:p>
            <a:endParaRPr lang="en-CA" sz="2600" dirty="0"/>
          </a:p>
          <a:p>
            <a:pPr marL="201168" lvl="1" indent="0">
              <a:buNone/>
            </a:pPr>
            <a:r>
              <a:rPr lang="en-US" sz="2600" i="1" dirty="0">
                <a:hlinkClick r:id="rId3"/>
              </a:rPr>
              <a:t>Vernon Hugh Bowman</a:t>
            </a:r>
            <a:endParaRPr lang="en-US" sz="2600" i="1" dirty="0"/>
          </a:p>
          <a:p>
            <a:pPr marL="201168" lvl="1" indent="0">
              <a:buNone/>
            </a:pPr>
            <a:r>
              <a:rPr lang="en-US" sz="2600" i="1" dirty="0">
                <a:hlinkClick r:id="rId4"/>
              </a:rPr>
              <a:t>Percy Schmeiser</a:t>
            </a:r>
            <a:endParaRPr lang="en-US" sz="2600" i="1" dirty="0"/>
          </a:p>
          <a:p>
            <a:pPr marL="201168" lvl="1" indent="0">
              <a:buNone/>
            </a:pPr>
            <a:r>
              <a:rPr lang="en-US" sz="2600" i="1" dirty="0">
                <a:hlinkClick r:id="rId5"/>
              </a:rPr>
              <a:t>Percy Schmeiser on Democracy Now</a:t>
            </a:r>
            <a:endParaRPr lang="en-US" sz="2600" i="1" dirty="0"/>
          </a:p>
          <a:p>
            <a:pPr marL="201168" lvl="1" indent="0">
              <a:buNone/>
            </a:pPr>
            <a:r>
              <a:rPr lang="en-US" sz="2600" i="1" dirty="0">
                <a:hlinkClick r:id="rId6"/>
              </a:rPr>
              <a:t>Monsanto vs Farmers </a:t>
            </a:r>
            <a:endParaRPr lang="en-US" sz="2600" i="1" dirty="0"/>
          </a:p>
          <a:p>
            <a:pPr marL="201168" lvl="1" indent="0">
              <a:buNone/>
            </a:pPr>
            <a:r>
              <a:rPr lang="en-US" sz="2600" i="1" dirty="0">
                <a:hlinkClick r:id="rId7"/>
              </a:rPr>
              <a:t>The World According to Monsanto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8320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757E-7A5F-4F5B-8D50-86CE6578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Capitalist Food System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69896-5E66-45B0-9F12-3B5971CD2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Rooted in Political Economy</a:t>
            </a:r>
          </a:p>
          <a:p>
            <a:r>
              <a:rPr lang="en-US" dirty="0"/>
              <a:t>Feudalism</a:t>
            </a:r>
          </a:p>
          <a:p>
            <a:r>
              <a:rPr lang="en-US" dirty="0"/>
              <a:t>Industrial Revolution</a:t>
            </a:r>
          </a:p>
          <a:p>
            <a:pPr lvl="1"/>
            <a:r>
              <a:rPr lang="en-US" dirty="0"/>
              <a:t>Creating enclosures </a:t>
            </a:r>
          </a:p>
          <a:p>
            <a:pPr lvl="1"/>
            <a:r>
              <a:rPr lang="en-US" dirty="0"/>
              <a:t>Separation from livelihood</a:t>
            </a:r>
          </a:p>
          <a:p>
            <a:pPr lvl="1"/>
            <a:r>
              <a:rPr lang="en-US" dirty="0"/>
              <a:t>Corn Laws 1815 (UK)</a:t>
            </a:r>
          </a:p>
          <a:p>
            <a:pPr lvl="1"/>
            <a:r>
              <a:rPr lang="en-US" dirty="0"/>
              <a:t>Mercantilism </a:t>
            </a:r>
          </a:p>
          <a:p>
            <a:pPr lvl="1"/>
            <a:r>
              <a:rPr lang="en-US" dirty="0"/>
              <a:t>Primitive Accumulation</a:t>
            </a:r>
          </a:p>
          <a:p>
            <a:pPr lvl="1"/>
            <a:r>
              <a:rPr lang="en-US" dirty="0"/>
              <a:t>Colonialism </a:t>
            </a:r>
          </a:p>
          <a:p>
            <a:pPr lvl="1"/>
            <a:r>
              <a:rPr lang="en-US" dirty="0"/>
              <a:t>Slavery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29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98C1-49FC-4B30-80DB-CF06452B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Regimes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000E9-87D4-42C9-BB5E-30D3C41F9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First Regime – Colonialism</a:t>
            </a:r>
            <a:endParaRPr lang="en-CA" dirty="0"/>
          </a:p>
          <a:p>
            <a:pPr lvl="1"/>
            <a:r>
              <a:rPr lang="en-CA" dirty="0"/>
              <a:t>Regulation – uphold private property</a:t>
            </a:r>
          </a:p>
          <a:p>
            <a:pPr lvl="1"/>
            <a:r>
              <a:rPr lang="en-CA" dirty="0"/>
              <a:t>Dispossession – of land and resources</a:t>
            </a:r>
          </a:p>
          <a:p>
            <a:pPr lvl="1"/>
            <a:r>
              <a:rPr lang="en-CA" dirty="0"/>
              <a:t>Exploitation – of labourers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Technological development </a:t>
            </a:r>
          </a:p>
          <a:p>
            <a:pPr lvl="1"/>
            <a:r>
              <a:rPr lang="en-CA" dirty="0"/>
              <a:t>Market expansion</a:t>
            </a:r>
          </a:p>
          <a:p>
            <a:r>
              <a:rPr lang="en-US" dirty="0"/>
              <a:t>Second Regime – Post-War </a:t>
            </a:r>
            <a:endParaRPr lang="en-CA" dirty="0"/>
          </a:p>
          <a:p>
            <a:pPr lvl="1"/>
            <a:r>
              <a:rPr lang="en-CA" dirty="0"/>
              <a:t>Over production</a:t>
            </a:r>
          </a:p>
          <a:p>
            <a:pPr lvl="1"/>
            <a:r>
              <a:rPr lang="en-CA" dirty="0"/>
              <a:t>New Deal (in USA)</a:t>
            </a:r>
          </a:p>
          <a:p>
            <a:pPr lvl="1"/>
            <a:r>
              <a:rPr lang="en-CA" dirty="0"/>
              <a:t>Parity (for farmers)</a:t>
            </a:r>
          </a:p>
          <a:p>
            <a:pPr lvl="1"/>
            <a:r>
              <a:rPr lang="en-CA" dirty="0"/>
              <a:t>Migrant labourers</a:t>
            </a:r>
          </a:p>
          <a:p>
            <a:pPr lvl="1"/>
            <a:r>
              <a:rPr lang="en-CA" dirty="0"/>
              <a:t>Green Revolution</a:t>
            </a:r>
          </a:p>
          <a:p>
            <a:r>
              <a:rPr lang="en-US" dirty="0"/>
              <a:t>Corporate Food Regime – Late 70’s Onwards</a:t>
            </a:r>
            <a:endParaRPr lang="en-CA" dirty="0"/>
          </a:p>
          <a:p>
            <a:pPr lvl="1"/>
            <a:r>
              <a:rPr lang="en-CA" dirty="0"/>
              <a:t>Profit</a:t>
            </a:r>
          </a:p>
          <a:p>
            <a:pPr lvl="1"/>
            <a:r>
              <a:rPr lang="en-CA" dirty="0"/>
              <a:t>Neo-liberalism</a:t>
            </a:r>
          </a:p>
          <a:p>
            <a:pPr lvl="1"/>
            <a:r>
              <a:rPr lang="en-CA" dirty="0"/>
              <a:t>Monopolies</a:t>
            </a:r>
          </a:p>
          <a:p>
            <a:pPr lvl="1"/>
            <a:r>
              <a:rPr lang="en-CA" dirty="0"/>
              <a:t>Corporations</a:t>
            </a:r>
          </a:p>
          <a:p>
            <a:pPr lvl="1"/>
            <a:r>
              <a:rPr lang="en-CA" dirty="0"/>
              <a:t>Globalization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2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B125-7458-3346-BA5D-6654E034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Inequality Updates!!!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F9386-FC38-B74E-8BFE-81A077459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World Inequality Index</a:t>
            </a:r>
            <a:endParaRPr lang="en-US" dirty="0"/>
          </a:p>
          <a:p>
            <a:endParaRPr lang="en-US" dirty="0"/>
          </a:p>
          <a:p>
            <a:r>
              <a:rPr lang="en-US" dirty="0"/>
              <a:t>Videos</a:t>
            </a:r>
          </a:p>
          <a:p>
            <a:r>
              <a:rPr lang="en-CA" dirty="0">
                <a:hlinkClick r:id="rId3"/>
              </a:rPr>
              <a:t>Crises of Capitalism</a:t>
            </a:r>
            <a:endParaRPr lang="en-CA" dirty="0"/>
          </a:p>
          <a:p>
            <a:r>
              <a:rPr lang="en-CA" dirty="0">
                <a:hlinkClick r:id="rId4"/>
              </a:rPr>
              <a:t>Beware, Fellow Plutocrats, the Pitchforks are Coming</a:t>
            </a:r>
            <a:endParaRPr lang="en-CA" dirty="0"/>
          </a:p>
          <a:p>
            <a:endParaRPr lang="en-C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33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7A5FB-21ED-40D3-9F7A-B7D545B1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Food Regimes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(Wittman, 2011)</a:t>
            </a:r>
          </a:p>
        </p:txBody>
      </p:sp>
      <p:pic>
        <p:nvPicPr>
          <p:cNvPr id="6" name="Content Placeholder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5E6E443-FC8F-734C-B3C6-B005D1D59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906" y="640081"/>
            <a:ext cx="6876402" cy="50541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171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BCCB-458D-AE48-AC12-8E40A385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D756-6B4B-8D41-945E-1D81096BF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What is capitalism?</a:t>
            </a:r>
          </a:p>
        </p:txBody>
      </p:sp>
    </p:spTree>
    <p:extLst>
      <p:ext uri="{BB962C8B-B14F-4D97-AF65-F5344CB8AC3E}">
        <p14:creationId xmlns:p14="http://schemas.microsoft.com/office/powerpoint/2010/main" val="371775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5ABE4-D8EE-5F47-B2E1-CC18A8947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6" y="1009455"/>
            <a:ext cx="10337292" cy="483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09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8A15873-F973-F34F-AF3C-3573F01CA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50" y="905933"/>
            <a:ext cx="7073303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0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DA52-B695-4F25-A276-6303DFA9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Back the Economy – Commons Toolkit </a:t>
            </a:r>
            <a:br>
              <a:rPr lang="en-US" dirty="0"/>
            </a:br>
            <a:r>
              <a:rPr lang="en-US" sz="1200" i="1" dirty="0"/>
              <a:t>Gibson-Graham, J.K., Cameron, J., Healy, S. (2013) Take Back the Economy: An Ethical Guide for Transforming Communities, University of Minnesota Press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080E-617E-4A8D-882E-37206660F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Types of commons:</a:t>
            </a:r>
          </a:p>
          <a:p>
            <a:pPr lvl="1"/>
            <a:r>
              <a:rPr lang="en-US" b="1" dirty="0"/>
              <a:t>Biophysical</a:t>
            </a:r>
            <a:r>
              <a:rPr lang="en-US" dirty="0"/>
              <a:t> – Exist naturally – i.e. rocks, soil, air, etc. </a:t>
            </a:r>
          </a:p>
          <a:p>
            <a:pPr lvl="1"/>
            <a:r>
              <a:rPr lang="en-US" b="1" dirty="0"/>
              <a:t>Cultural</a:t>
            </a:r>
            <a:r>
              <a:rPr lang="en-US" dirty="0"/>
              <a:t> – Things shared by members of the same culture – i.e. language, musical heritage, symbols</a:t>
            </a:r>
          </a:p>
          <a:p>
            <a:pPr lvl="1"/>
            <a:r>
              <a:rPr lang="en-US" b="1" dirty="0"/>
              <a:t>Social</a:t>
            </a:r>
            <a:r>
              <a:rPr lang="en-US" dirty="0"/>
              <a:t> – Things shared between members of a social system – i.e. education, health, political systems </a:t>
            </a:r>
          </a:p>
          <a:p>
            <a:pPr lvl="1"/>
            <a:r>
              <a:rPr lang="en-US" b="1" dirty="0"/>
              <a:t>Knowledge</a:t>
            </a:r>
            <a:r>
              <a:rPr lang="en-US" dirty="0"/>
              <a:t> – Things people know – i.e. Indigenous ecological knowledge, scientific achievements</a:t>
            </a:r>
          </a:p>
          <a:p>
            <a:r>
              <a:rPr lang="en-US" dirty="0"/>
              <a:t>Ways to assess commons. To be a commons: </a:t>
            </a:r>
          </a:p>
          <a:p>
            <a:pPr lvl="1"/>
            <a:r>
              <a:rPr lang="en-US" b="1" dirty="0"/>
              <a:t>Access</a:t>
            </a:r>
            <a:r>
              <a:rPr lang="en-US" dirty="0"/>
              <a:t> – Must be shared widely </a:t>
            </a:r>
          </a:p>
          <a:p>
            <a:pPr lvl="1"/>
            <a:r>
              <a:rPr lang="en-US" b="1" dirty="0"/>
              <a:t>Use</a:t>
            </a:r>
            <a:r>
              <a:rPr lang="en-US" dirty="0"/>
              <a:t> – Must be negotiated by a community</a:t>
            </a:r>
          </a:p>
          <a:p>
            <a:pPr lvl="1"/>
            <a:r>
              <a:rPr lang="en-US" b="1" dirty="0"/>
              <a:t>Benefit</a:t>
            </a:r>
            <a:r>
              <a:rPr lang="en-US" dirty="0"/>
              <a:t> – Must be distributed to the community and possibly beyond</a:t>
            </a:r>
          </a:p>
          <a:p>
            <a:pPr lvl="1"/>
            <a:r>
              <a:rPr lang="en-US" b="1" dirty="0"/>
              <a:t>Care</a:t>
            </a:r>
            <a:r>
              <a:rPr lang="en-US" dirty="0"/>
              <a:t> – Must be performed by community members</a:t>
            </a:r>
          </a:p>
          <a:p>
            <a:pPr lvl="1"/>
            <a:r>
              <a:rPr lang="en-US" b="1" dirty="0"/>
              <a:t>Responsibility</a:t>
            </a:r>
            <a:r>
              <a:rPr lang="en-US" dirty="0"/>
              <a:t> – Must be assumed by the community</a:t>
            </a:r>
          </a:p>
          <a:p>
            <a:pPr lvl="1"/>
            <a:r>
              <a:rPr lang="en-US" b="1" dirty="0"/>
              <a:t>Property</a:t>
            </a:r>
            <a:r>
              <a:rPr lang="en-US" dirty="0"/>
              <a:t> – Must be collectively owned private property, state owned property and/or open access property</a:t>
            </a:r>
          </a:p>
        </p:txBody>
      </p:sp>
    </p:spTree>
    <p:extLst>
      <p:ext uri="{BB962C8B-B14F-4D97-AF65-F5344CB8AC3E}">
        <p14:creationId xmlns:p14="http://schemas.microsoft.com/office/powerpoint/2010/main" val="4210858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A22A-27AA-C847-A7A9-3F0F7CD2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CBCC7-0F89-4E47-BF4E-9EB8AC2EB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‘re-common’ food?</a:t>
            </a:r>
          </a:p>
          <a:p>
            <a:r>
              <a:rPr lang="en-US" dirty="0"/>
              <a:t>How can we eliminate food insecurity? </a:t>
            </a:r>
          </a:p>
          <a:p>
            <a:r>
              <a:rPr lang="en-US" dirty="0"/>
              <a:t>How can we begin to decommodification of land and food? </a:t>
            </a:r>
          </a:p>
          <a:p>
            <a:r>
              <a:rPr lang="en-US" dirty="0"/>
              <a:t>How can farms be part of a social economy?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23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B63D-B4C8-4ECC-B53A-D6FBB913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BAC5D-67FC-463B-B566-E3B4DBCA8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Vandana Shiva – Ted Talk</a:t>
            </a:r>
            <a:endParaRPr lang="en-US" dirty="0"/>
          </a:p>
          <a:p>
            <a:r>
              <a:rPr lang="en-CA" dirty="0">
                <a:hlinkClick r:id="rId3"/>
              </a:rPr>
              <a:t>Hero’s </a:t>
            </a:r>
            <a:r>
              <a:rPr lang="en-CA" dirty="0">
                <a:hlinkClick r:id="rId4"/>
              </a:rPr>
              <a:t>Sanctuary</a:t>
            </a:r>
            <a:endParaRPr lang="en-CA" dirty="0">
              <a:hlinkClick r:id="rId5"/>
            </a:endParaRPr>
          </a:p>
          <a:p>
            <a:r>
              <a:rPr lang="en-US" dirty="0">
                <a:hlinkClick r:id="rId6"/>
              </a:rPr>
              <a:t>Vandana Shiva on Food Sovereignty at Concordia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9194-DA33-4B21-8840-CA77D280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Capitalism?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570B1-E993-4BC5-9A5B-A1F5A8C61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Markets</a:t>
            </a:r>
            <a:br>
              <a:rPr lang="en-US" dirty="0"/>
            </a:br>
            <a:r>
              <a:rPr lang="en-US" dirty="0"/>
              <a:t>Profit</a:t>
            </a:r>
            <a:br>
              <a:rPr lang="en-US" dirty="0"/>
            </a:br>
            <a:r>
              <a:rPr lang="en-US" dirty="0"/>
              <a:t>Private ownership of the means of production</a:t>
            </a:r>
            <a:br>
              <a:rPr lang="en-US" dirty="0"/>
            </a:br>
            <a:r>
              <a:rPr lang="en-US" dirty="0"/>
              <a:t>Money based system</a:t>
            </a:r>
            <a:br>
              <a:rPr lang="en-US" dirty="0"/>
            </a:br>
            <a:r>
              <a:rPr lang="en-US" dirty="0"/>
              <a:t>Financial markets</a:t>
            </a:r>
            <a:br>
              <a:rPr lang="en-US" dirty="0"/>
            </a:br>
            <a:r>
              <a:rPr lang="en-US" dirty="0"/>
              <a:t>Private property</a:t>
            </a:r>
            <a:br>
              <a:rPr lang="en-US" dirty="0"/>
            </a:br>
            <a:r>
              <a:rPr lang="en-US" dirty="0"/>
              <a:t>Alienation</a:t>
            </a:r>
            <a:br>
              <a:rPr lang="en-US" dirty="0"/>
            </a:br>
            <a:r>
              <a:rPr lang="en-US" dirty="0"/>
              <a:t>Exploitation</a:t>
            </a:r>
            <a:br>
              <a:rPr lang="en-US" dirty="0"/>
            </a:br>
            <a:r>
              <a:rPr lang="en-US" dirty="0"/>
              <a:t>Wage Labour</a:t>
            </a:r>
            <a:br>
              <a:rPr lang="en-US" dirty="0"/>
            </a:br>
            <a:r>
              <a:rPr lang="en-US" dirty="0"/>
              <a:t>Externalities</a:t>
            </a:r>
            <a:br>
              <a:rPr lang="en-US" dirty="0"/>
            </a:br>
            <a:r>
              <a:rPr lang="en-US" dirty="0"/>
              <a:t>Expendable work force</a:t>
            </a:r>
            <a:br>
              <a:rPr lang="en-US" dirty="0"/>
            </a:br>
            <a:r>
              <a:rPr lang="en-US" dirty="0"/>
              <a:t>Inequality</a:t>
            </a:r>
            <a:br>
              <a:rPr lang="en-US" dirty="0"/>
            </a:br>
            <a:r>
              <a:rPr lang="en-US" dirty="0"/>
              <a:t>Advertising</a:t>
            </a:r>
            <a:br>
              <a:rPr lang="en-US" dirty="0"/>
            </a:br>
            <a:r>
              <a:rPr lang="en-US" dirty="0"/>
              <a:t>Consumerism</a:t>
            </a:r>
            <a:br>
              <a:rPr lang="en-US" dirty="0"/>
            </a:br>
            <a:r>
              <a:rPr lang="en-US" dirty="0"/>
              <a:t>Firms</a:t>
            </a:r>
            <a:br>
              <a:rPr lang="en-US" dirty="0"/>
            </a:br>
            <a:r>
              <a:rPr lang="en-US" dirty="0"/>
              <a:t>Institutions</a:t>
            </a:r>
            <a:br>
              <a:rPr lang="en-US" dirty="0"/>
            </a:br>
            <a:r>
              <a:rPr lang="en-US" dirty="0"/>
              <a:t>Imperialism</a:t>
            </a:r>
            <a:br>
              <a:rPr lang="en-US" dirty="0"/>
            </a:br>
            <a:r>
              <a:rPr lang="en-US" dirty="0"/>
              <a:t>Colonialism</a:t>
            </a:r>
            <a:br>
              <a:rPr lang="en-US" dirty="0"/>
            </a:br>
            <a:r>
              <a:rPr lang="en-US" dirty="0"/>
              <a:t>Exchange</a:t>
            </a:r>
            <a:br>
              <a:rPr lang="en-US" dirty="0"/>
            </a:br>
            <a:r>
              <a:rPr lang="en-US" dirty="0"/>
              <a:t>Free (non-slave) labour</a:t>
            </a:r>
            <a:br>
              <a:rPr lang="en-US" dirty="0"/>
            </a:br>
            <a:r>
              <a:rPr lang="en-US" dirty="0"/>
              <a:t>Cycles and crisis </a:t>
            </a:r>
            <a:br>
              <a:rPr lang="en-US" dirty="0"/>
            </a:br>
            <a:r>
              <a:rPr lang="en-US" dirty="0"/>
              <a:t>Growth</a:t>
            </a:r>
            <a:br>
              <a:rPr lang="en-US" dirty="0"/>
            </a:br>
            <a:r>
              <a:rPr lang="en-US" dirty="0"/>
              <a:t>Competition</a:t>
            </a:r>
            <a:br>
              <a:rPr lang="en-US" dirty="0"/>
            </a:br>
            <a:r>
              <a:rPr lang="en-US" dirty="0"/>
              <a:t>Limited democracy (usually representational) </a:t>
            </a:r>
          </a:p>
        </p:txBody>
      </p:sp>
    </p:spTree>
    <p:extLst>
      <p:ext uri="{BB962C8B-B14F-4D97-AF65-F5344CB8AC3E}">
        <p14:creationId xmlns:p14="http://schemas.microsoft.com/office/powerpoint/2010/main" val="165870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288EE-CCAD-453E-85FA-1C2046C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What is This? </a:t>
            </a:r>
          </a:p>
        </p:txBody>
      </p:sp>
      <p:pic>
        <p:nvPicPr>
          <p:cNvPr id="7" name="Content Placeholder 6" descr="A pile of fries next to a cup of coffee&#10;&#10;Description automatically generated">
            <a:extLst>
              <a:ext uri="{FF2B5EF4-FFF2-40B4-BE49-F238E27FC236}">
                <a16:creationId xmlns:a16="http://schemas.microsoft.com/office/drawing/2014/main" id="{89AE481A-E8A2-475B-AABB-D87EEF839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r="17377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53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41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6" name="Straight Connector 43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45">
            <a:extLst>
              <a:ext uri="{FF2B5EF4-FFF2-40B4-BE49-F238E27FC236}">
                <a16:creationId xmlns:a16="http://schemas.microsoft.com/office/drawing/2014/main" id="{C4D3E4EC-9CAC-455D-8511-5C0D0BEF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7">
            <a:extLst>
              <a:ext uri="{FF2B5EF4-FFF2-40B4-BE49-F238E27FC236}">
                <a16:creationId xmlns:a16="http://schemas.microsoft.com/office/drawing/2014/main" id="{3DDF40A7-2316-4304-8880-2FA7451E9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288EE-CCAD-453E-85FA-1C2046C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4AEBC242-678A-445F-A05D-209007F88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721"/>
          <a:stretch/>
        </p:blipFill>
        <p:spPr>
          <a:xfrm>
            <a:off x="20" y="10"/>
            <a:ext cx="7977495" cy="4744794"/>
          </a:xfrm>
          <a:prstGeom prst="rect">
            <a:avLst/>
          </a:prstGeom>
        </p:spPr>
      </p:pic>
      <p:pic>
        <p:nvPicPr>
          <p:cNvPr id="7" name="Content Placeholder 6" descr="A pile of fries next to a cup of coffee&#10;&#10;Description automatically generated">
            <a:extLst>
              <a:ext uri="{FF2B5EF4-FFF2-40B4-BE49-F238E27FC236}">
                <a16:creationId xmlns:a16="http://schemas.microsoft.com/office/drawing/2014/main" id="{89AE481A-E8A2-475B-AABB-D87EEF839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r="26099" b="-1"/>
          <a:stretch/>
        </p:blipFill>
        <p:spPr>
          <a:xfrm>
            <a:off x="8138382" y="1965"/>
            <a:ext cx="4053618" cy="4747788"/>
          </a:xfrm>
          <a:prstGeom prst="rect">
            <a:avLst/>
          </a:prstGeom>
        </p:spPr>
      </p:pic>
      <p:sp>
        <p:nvSpPr>
          <p:cNvPr id="59" name="Rectangle 49">
            <a:extLst>
              <a:ext uri="{FF2B5EF4-FFF2-40B4-BE49-F238E27FC236}">
                <a16:creationId xmlns:a16="http://schemas.microsoft.com/office/drawing/2014/main" id="{44BD36A9-BAC7-415E-8DDB-4C743838F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171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1694-03B8-49CE-ABA6-4824937F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Commodification of Food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4396C-CA7B-4271-899C-27744ED65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/>
              <a:t>Commodity:  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Cambridge English Dictionary </a:t>
            </a:r>
          </a:p>
          <a:p>
            <a:pPr lvl="1"/>
            <a:r>
              <a:rPr lang="en-US" dirty="0"/>
              <a:t>A</a:t>
            </a:r>
            <a:r>
              <a:rPr lang="en-CA" dirty="0"/>
              <a:t> substance or product that can be traded, bought, or sold. </a:t>
            </a:r>
          </a:p>
          <a:p>
            <a:pPr lvl="1"/>
            <a:r>
              <a:rPr lang="en-CA" dirty="0"/>
              <a:t>A</a:t>
            </a:r>
            <a:r>
              <a:rPr lang="en-US" dirty="0"/>
              <a:t> valuable quality</a:t>
            </a:r>
          </a:p>
          <a:p>
            <a:pPr marL="201168" lvl="1" indent="0">
              <a:buNone/>
            </a:pPr>
            <a:r>
              <a:rPr lang="en-CA" dirty="0"/>
              <a:t>Oxford Dictionary</a:t>
            </a:r>
          </a:p>
          <a:p>
            <a:pPr lvl="1"/>
            <a:r>
              <a:rPr lang="en-CA" dirty="0"/>
              <a:t>A raw material or primary agricultural product that can be bought and sold, such as copper or coffee.</a:t>
            </a:r>
          </a:p>
          <a:p>
            <a:pPr lvl="1"/>
            <a:r>
              <a:rPr lang="en-CA" dirty="0"/>
              <a:t>A useful or valuable thing.</a:t>
            </a:r>
          </a:p>
          <a:p>
            <a:pPr marL="201168" lvl="1" indent="0">
              <a:buNone/>
            </a:pPr>
            <a:r>
              <a:rPr lang="en-CA" dirty="0"/>
              <a:t>Myriam-Webster Dictionary </a:t>
            </a:r>
          </a:p>
          <a:p>
            <a:pPr lvl="1"/>
            <a:r>
              <a:rPr lang="en-CA" dirty="0"/>
              <a:t>An economic good: such as</a:t>
            </a:r>
          </a:p>
          <a:p>
            <a:pPr lvl="2"/>
            <a:r>
              <a:rPr lang="en-CA" dirty="0"/>
              <a:t>A product of agriculture </a:t>
            </a:r>
          </a:p>
          <a:p>
            <a:pPr lvl="2"/>
            <a:r>
              <a:rPr lang="en-CA" dirty="0"/>
              <a:t>An article of commerce especially when delivered for shipment </a:t>
            </a:r>
          </a:p>
          <a:p>
            <a:pPr lvl="2"/>
            <a:r>
              <a:rPr lang="en-CA" dirty="0"/>
              <a:t>A mass-produced unspecialized product commodity chemicals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Something useful or valued</a:t>
            </a:r>
          </a:p>
          <a:p>
            <a:pPr lvl="1"/>
            <a:r>
              <a:rPr lang="en-CA" dirty="0"/>
              <a:t>Convenience, advantage</a:t>
            </a:r>
          </a:p>
          <a:p>
            <a:pPr lvl="1"/>
            <a:r>
              <a:rPr lang="en-CA" dirty="0"/>
              <a:t>A good or service whose wide availability typically leads to smaller profit margins and diminishes the importance of factors (such as brand name) other than price </a:t>
            </a:r>
          </a:p>
          <a:p>
            <a:pPr lvl="1"/>
            <a:r>
              <a:rPr lang="en-CA" dirty="0"/>
              <a:t>One that is subject to ready exchange or exploitation within a market</a:t>
            </a:r>
          </a:p>
        </p:txBody>
      </p:sp>
    </p:spTree>
    <p:extLst>
      <p:ext uri="{BB962C8B-B14F-4D97-AF65-F5344CB8AC3E}">
        <p14:creationId xmlns:p14="http://schemas.microsoft.com/office/powerpoint/2010/main" val="262268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288EE-CCAD-453E-85FA-1C2046C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546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What is the </a:t>
            </a:r>
            <a:r>
              <a:rPr lang="en-US" sz="4400" dirty="0">
                <a:solidFill>
                  <a:srgbClr val="FFFFFF"/>
                </a:solidFill>
                <a:hlinkClick r:id="rId2"/>
              </a:rPr>
              <a:t>Value</a:t>
            </a:r>
            <a:r>
              <a:rPr lang="en-US" sz="4400" dirty="0">
                <a:solidFill>
                  <a:srgbClr val="FFFFFF"/>
                </a:solidFill>
              </a:rPr>
              <a:t> of This?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What determines the Value of a Food Commodity? </a:t>
            </a:r>
          </a:p>
        </p:txBody>
      </p:sp>
      <p:pic>
        <p:nvPicPr>
          <p:cNvPr id="7" name="Content Placeholder 6" descr="A pile of fries next to a cup of coffee&#10;&#10;Description automatically generated">
            <a:extLst>
              <a:ext uri="{FF2B5EF4-FFF2-40B4-BE49-F238E27FC236}">
                <a16:creationId xmlns:a16="http://schemas.microsoft.com/office/drawing/2014/main" id="{89AE481A-E8A2-475B-AABB-D87EEF839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r="17377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234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288EE-CCAD-453E-85FA-1C2046C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What is the </a:t>
            </a:r>
            <a:r>
              <a:rPr lang="en-US" sz="3400">
                <a:solidFill>
                  <a:srgbClr val="FFFFFF"/>
                </a:solidFill>
                <a:hlinkClick r:id="rId2"/>
              </a:rPr>
              <a:t>Value</a:t>
            </a:r>
            <a:r>
              <a:rPr lang="en-US" sz="3400">
                <a:solidFill>
                  <a:srgbClr val="FFFFFF"/>
                </a:solidFill>
              </a:rPr>
              <a:t> of This?</a:t>
            </a:r>
            <a:br>
              <a:rPr lang="en-US" sz="3400">
                <a:solidFill>
                  <a:srgbClr val="FFFFFF"/>
                </a:solidFill>
              </a:rPr>
            </a:b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What determines the Value of a Food Commodity? </a:t>
            </a:r>
          </a:p>
        </p:txBody>
      </p:sp>
      <p:pic>
        <p:nvPicPr>
          <p:cNvPr id="6" name="Content Placeholder 5" descr="A red apple with a stem&#10;&#10;Description automatically generated">
            <a:extLst>
              <a:ext uri="{FF2B5EF4-FFF2-40B4-BE49-F238E27FC236}">
                <a16:creationId xmlns:a16="http://schemas.microsoft.com/office/drawing/2014/main" id="{570CEE19-7F3E-E949-9283-20ACB8114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 r="2" b="206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040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2EED-B2E9-47CB-AE57-E737CCE3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Commodification of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E0405-6013-43D2-8CB4-D0E856E16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Marx circulation of commodities and money</a:t>
            </a:r>
          </a:p>
          <a:p>
            <a:pPr lvl="1"/>
            <a:r>
              <a:rPr lang="en-US" dirty="0"/>
              <a:t>C – C</a:t>
            </a:r>
          </a:p>
          <a:p>
            <a:pPr lvl="1"/>
            <a:r>
              <a:rPr lang="en-US" dirty="0"/>
              <a:t>C – M – C</a:t>
            </a:r>
          </a:p>
          <a:p>
            <a:pPr lvl="1"/>
            <a:r>
              <a:rPr lang="en-US" dirty="0"/>
              <a:t>M – C – M’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sz="1600" i="1" dirty="0"/>
              <a:t>See Diagram on Board Regarding Marx’s Value Theory</a:t>
            </a:r>
          </a:p>
          <a:p>
            <a:pPr marL="201168" lvl="1" indent="0">
              <a:buNone/>
            </a:pPr>
            <a:endParaRPr lang="en-US" dirty="0"/>
          </a:p>
          <a:p>
            <a:r>
              <a:rPr lang="en-US" dirty="0"/>
              <a:t>Polanyi – ‘Fictitious Commodities’</a:t>
            </a:r>
          </a:p>
          <a:p>
            <a:pPr lvl="1"/>
            <a:r>
              <a:rPr lang="en-US" dirty="0"/>
              <a:t>Land</a:t>
            </a:r>
          </a:p>
          <a:p>
            <a:pPr lvl="1"/>
            <a:r>
              <a:rPr lang="en-US" dirty="0"/>
              <a:t>Labour </a:t>
            </a:r>
          </a:p>
          <a:p>
            <a:pPr lvl="1"/>
            <a:r>
              <a:rPr lang="en-US" dirty="0"/>
              <a:t>Money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…FOOD!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301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2262</TotalTime>
  <Words>812</Words>
  <Application>Microsoft Macintosh PowerPoint</Application>
  <PresentationFormat>Widescreen</PresentationFormat>
  <Paragraphs>128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Calibri Light</vt:lpstr>
      <vt:lpstr>Retrospect</vt:lpstr>
      <vt:lpstr>Food and Sustainability</vt:lpstr>
      <vt:lpstr>Discussion</vt:lpstr>
      <vt:lpstr>What is Capitalism? </vt:lpstr>
      <vt:lpstr>What is This? </vt:lpstr>
      <vt:lpstr> </vt:lpstr>
      <vt:lpstr>Commodification of Food </vt:lpstr>
      <vt:lpstr>What is the Value of This?  What determines the Value of a Food Commodity? </vt:lpstr>
      <vt:lpstr>What is the Value of This?  What determines the Value of a Food Commodity? </vt:lpstr>
      <vt:lpstr>Commodification of Food</vt:lpstr>
      <vt:lpstr>Value of a Food Commodity</vt:lpstr>
      <vt:lpstr>Value of a Food Commodity  Visit David Harvey’s Website and/or Read Capital Volume 1</vt:lpstr>
      <vt:lpstr>Value of a Food Commodity</vt:lpstr>
      <vt:lpstr>Discussion</vt:lpstr>
      <vt:lpstr>Importance of Labour</vt:lpstr>
      <vt:lpstr>Privatization of Food </vt:lpstr>
      <vt:lpstr>History of the Capitalist Food System</vt:lpstr>
      <vt:lpstr>Food Regimes</vt:lpstr>
      <vt:lpstr>Inequality Updates!!!</vt:lpstr>
      <vt:lpstr>Food Regimes (Wittman, 2011)</vt:lpstr>
      <vt:lpstr>PowerPoint Presentation</vt:lpstr>
      <vt:lpstr>PowerPoint Presentation</vt:lpstr>
      <vt:lpstr>Take Back the Economy – Commons Toolkit  Gibson-Graham, J.K., Cameron, J., Healy, S. (2013) Take Back the Economy: An Ethical Guide for Transforming Communities, University of Minnesota Press</vt:lpstr>
      <vt:lpstr>Discussion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166</cp:revision>
  <dcterms:created xsi:type="dcterms:W3CDTF">2016-08-29T02:04:56Z</dcterms:created>
  <dcterms:modified xsi:type="dcterms:W3CDTF">2022-03-10T19:14:41Z</dcterms:modified>
</cp:coreProperties>
</file>