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341" r:id="rId2"/>
    <p:sldId id="359" r:id="rId3"/>
    <p:sldId id="356" r:id="rId4"/>
    <p:sldId id="357" r:id="rId5"/>
    <p:sldId id="358" r:id="rId6"/>
    <p:sldId id="328" r:id="rId7"/>
    <p:sldId id="329" r:id="rId8"/>
    <p:sldId id="330" r:id="rId9"/>
    <p:sldId id="374" r:id="rId10"/>
    <p:sldId id="352" r:id="rId11"/>
    <p:sldId id="354" r:id="rId12"/>
    <p:sldId id="353" r:id="rId13"/>
    <p:sldId id="266" r:id="rId14"/>
    <p:sldId id="263" r:id="rId15"/>
    <p:sldId id="313" r:id="rId16"/>
    <p:sldId id="363" r:id="rId17"/>
    <p:sldId id="35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6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92" y="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2022-03-17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hchr.org/EN/Issues/Food/Pages/FoodIndex.aspx" TargetMode="External"/><Relationship Id="rId2" Type="http://schemas.openxmlformats.org/officeDocument/2006/relationships/hyperlink" Target="http://daccess-ods.un.org/access.nsf/Get?Open&amp;DS=E/C.12/1999/5&amp;Lang=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X9dV9zCN-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oyal-bank-of-canada-2124.docs.contently.com/v/housing-trends-and-affordability-decemberpdf" TargetMode="External"/><Relationship Id="rId2" Type="http://schemas.openxmlformats.org/officeDocument/2006/relationships/hyperlink" Target="https://wid.worl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q2gO4DKVpa8" TargetMode="External"/><Relationship Id="rId5" Type="http://schemas.openxmlformats.org/officeDocument/2006/relationships/hyperlink" Target="https://www.youtube.com/watch?v=qOP2V_np2c0" TargetMode="External"/><Relationship Id="rId4" Type="http://schemas.openxmlformats.org/officeDocument/2006/relationships/hyperlink" Target="https://tradingeconomics.com/canada/households-debt-to-inc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E01F9-449A-4D4B-A6D4-0E7DE42B5C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Food and Sustainability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3EAE3-5C95-4600-9344-0B44DA5698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Food, Land and Property</a:t>
            </a:r>
            <a:br>
              <a:rPr lang="en-US" dirty="0"/>
            </a:br>
            <a:r>
              <a:rPr lang="en-US" dirty="0"/>
              <a:t>Erik Chevrier</a:t>
            </a:r>
            <a:br>
              <a:rPr lang="en-US" dirty="0"/>
            </a:br>
            <a:r>
              <a:rPr lang="en-US" dirty="0"/>
              <a:t>March 17, 2022</a:t>
            </a:r>
            <a:br>
              <a:rPr lang="en-US" dirty="0"/>
            </a:br>
            <a:r>
              <a:rPr lang="en-US" dirty="0"/>
              <a:t>www.erikchevrier.ca</a:t>
            </a:r>
          </a:p>
        </p:txBody>
      </p:sp>
    </p:spTree>
    <p:extLst>
      <p:ext uri="{BB962C8B-B14F-4D97-AF65-F5344CB8AC3E}">
        <p14:creationId xmlns:p14="http://schemas.microsoft.com/office/powerpoint/2010/main" val="4059113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50A6F-C353-4F4F-B09B-62BEDC214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is a Human Right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066E1-4048-440A-9CE2-FA70F88A5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The Committee on Economic, Social and Cultural Rights in </a:t>
            </a:r>
            <a:r>
              <a:rPr lang="en-CA" dirty="0">
                <a:hlinkClick r:id="rId2"/>
              </a:rPr>
              <a:t>General Comment No. 12</a:t>
            </a:r>
            <a:r>
              <a:rPr lang="en-CA" dirty="0"/>
              <a:t> also defined the obligations that States parties have to fulfill in order to implement the right to adequate food at the national level. These are as follows:</a:t>
            </a:r>
          </a:p>
          <a:p>
            <a:pPr lvl="1"/>
            <a:r>
              <a:rPr lang="en-CA" dirty="0"/>
              <a:t>The obligation to </a:t>
            </a:r>
            <a:r>
              <a:rPr lang="en-CA" b="1" i="1" dirty="0"/>
              <a:t>respect</a:t>
            </a:r>
            <a:r>
              <a:rPr lang="en-CA" b="1" dirty="0"/>
              <a:t> existing access to adequate food requires </a:t>
            </a:r>
            <a:r>
              <a:rPr lang="en-CA" dirty="0"/>
              <a:t>States parties </a:t>
            </a:r>
            <a:r>
              <a:rPr lang="en-CA" b="1" dirty="0"/>
              <a:t>not to take any measures that result in preventing such access; </a:t>
            </a:r>
          </a:p>
          <a:p>
            <a:pPr lvl="1"/>
            <a:r>
              <a:rPr lang="en-CA" dirty="0"/>
              <a:t>The obligation to </a:t>
            </a:r>
            <a:r>
              <a:rPr lang="en-CA" b="1" i="1" dirty="0"/>
              <a:t>protect</a:t>
            </a:r>
            <a:r>
              <a:rPr lang="en-CA" i="1" dirty="0"/>
              <a:t> </a:t>
            </a:r>
            <a:r>
              <a:rPr lang="en-CA" dirty="0"/>
              <a:t>requires measures by the State to ensure that </a:t>
            </a:r>
            <a:r>
              <a:rPr lang="en-CA" b="1" dirty="0"/>
              <a:t>enterprises or individuals do not deprive individuals of their access to adequate food</a:t>
            </a:r>
            <a:r>
              <a:rPr lang="en-CA" dirty="0"/>
              <a:t>; </a:t>
            </a:r>
          </a:p>
          <a:p>
            <a:pPr lvl="1"/>
            <a:r>
              <a:rPr lang="en-CA" dirty="0"/>
              <a:t>The obligation to </a:t>
            </a:r>
            <a:r>
              <a:rPr lang="en-CA" b="1" i="1" dirty="0"/>
              <a:t>fulfill </a:t>
            </a:r>
            <a:r>
              <a:rPr lang="en-CA" b="1" dirty="0"/>
              <a:t>(</a:t>
            </a:r>
            <a:r>
              <a:rPr lang="en-CA" b="1" i="1" dirty="0"/>
              <a:t>facilitate) </a:t>
            </a:r>
            <a:r>
              <a:rPr lang="en-CA" dirty="0"/>
              <a:t>means the State must </a:t>
            </a:r>
            <a:r>
              <a:rPr lang="en-CA" b="1" dirty="0"/>
              <a:t>pro-actively engage in activities intended to strengthen people's access to and utilization of resources and means to ensure their livelihood, including food security; </a:t>
            </a:r>
          </a:p>
          <a:p>
            <a:pPr lvl="1"/>
            <a:r>
              <a:rPr lang="en-CA" dirty="0"/>
              <a:t>Whenever an individual or group is unable, for reasons beyond their control, to enjoy the right to adequate food by the means at their disposal, States have the </a:t>
            </a:r>
            <a:r>
              <a:rPr lang="en-CA" b="1" dirty="0"/>
              <a:t>obligation to </a:t>
            </a:r>
            <a:r>
              <a:rPr lang="en-CA" b="1" i="1" dirty="0"/>
              <a:t>fulfill (provide) </a:t>
            </a:r>
            <a:r>
              <a:rPr lang="en-CA" b="1" dirty="0"/>
              <a:t>that right directly</a:t>
            </a:r>
            <a:r>
              <a:rPr lang="en-CA" dirty="0"/>
              <a:t>. This obligation also applies for persons who are victims of natural or other disasters. </a:t>
            </a:r>
          </a:p>
          <a:p>
            <a:pPr marL="0" indent="0">
              <a:buNone/>
            </a:pPr>
            <a:r>
              <a:rPr lang="en-CA" dirty="0">
                <a:hlinkClick r:id="rId3"/>
              </a:rPr>
              <a:t>Office of the High Commissioner UN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57976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F3F48-2039-4038-90E2-997C20DA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and Property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768BD-2750-4D4D-B646-1504EB17B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Commodity</a:t>
            </a:r>
          </a:p>
          <a:p>
            <a:r>
              <a:rPr lang="en-US" dirty="0"/>
              <a:t>Basis for wealth accumulation</a:t>
            </a:r>
          </a:p>
          <a:p>
            <a:r>
              <a:rPr lang="en-US" dirty="0"/>
              <a:t>Regulation and property</a:t>
            </a:r>
          </a:p>
          <a:p>
            <a:r>
              <a:rPr lang="en-US" dirty="0"/>
              <a:t>Appropriation of surplus value for the accumulation of wealth</a:t>
            </a:r>
          </a:p>
          <a:p>
            <a:r>
              <a:rPr lang="en-US" dirty="0"/>
              <a:t>Property, ownership and wealth are becoming increasingly concentrated</a:t>
            </a:r>
          </a:p>
        </p:txBody>
      </p:sp>
    </p:spTree>
    <p:extLst>
      <p:ext uri="{BB962C8B-B14F-4D97-AF65-F5344CB8AC3E}">
        <p14:creationId xmlns:p14="http://schemas.microsoft.com/office/powerpoint/2010/main" val="2923952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E7E4B-8DC5-460F-95B7-2A32AF3A8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Private, Public and Common Property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CA058-6640-4E6A-AA4C-6C75E7EE7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property – belongs to the community</a:t>
            </a:r>
          </a:p>
          <a:p>
            <a:r>
              <a:rPr lang="en-US" dirty="0"/>
              <a:t>Public – belongs to everyone</a:t>
            </a:r>
          </a:p>
          <a:p>
            <a:r>
              <a:rPr lang="en-US" dirty="0"/>
              <a:t>Private – belongs to a person (or group of selected people)</a:t>
            </a:r>
          </a:p>
          <a:p>
            <a:r>
              <a:rPr lang="en-US" dirty="0"/>
              <a:t>Open-access – belongs to no one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47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4DDD9-BF0C-4101-A605-8191950AB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REVIEW – Gibson Graham – Take back the Economy </a:t>
            </a:r>
            <a:r>
              <a:rPr lang="en-US" sz="1200" i="1" dirty="0"/>
              <a:t>Gibson-Graham, J.K., Cameron, J., Healy, S. (2013) Take Back the Economy: An Ethical Guide for Transforming Communities, University of Minnesota Press 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7871B2-43AB-4F5C-B397-B1C43F612C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162" y="1846263"/>
            <a:ext cx="8086001" cy="4022725"/>
          </a:xfrm>
        </p:spPr>
      </p:pic>
    </p:spTree>
    <p:extLst>
      <p:ext uri="{BB962C8B-B14F-4D97-AF65-F5344CB8AC3E}">
        <p14:creationId xmlns:p14="http://schemas.microsoft.com/office/powerpoint/2010/main" val="2664899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7DA52-B695-4F25-A276-6303DFA9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Take Back the Economy – Commons Toolkit </a:t>
            </a:r>
            <a:br>
              <a:rPr lang="en-US" dirty="0"/>
            </a:br>
            <a:r>
              <a:rPr lang="en-US" sz="1200" i="1" dirty="0"/>
              <a:t>Gibson-Graham, J.K., Cameron, J., Healy, S. (2013) Take Back the Economy: An Ethical Guide for Transforming Communities, University of Minnesota Press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E080E-617E-4A8D-882E-37206660F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Types of commons:</a:t>
            </a:r>
          </a:p>
          <a:p>
            <a:pPr lvl="1"/>
            <a:r>
              <a:rPr lang="en-US" b="1" dirty="0"/>
              <a:t>Biophysical</a:t>
            </a:r>
            <a:r>
              <a:rPr lang="en-US" dirty="0"/>
              <a:t> –Exist naturally – i.e. rocks, soil, air, etc. </a:t>
            </a:r>
          </a:p>
          <a:p>
            <a:pPr lvl="1"/>
            <a:r>
              <a:rPr lang="en-US" b="1" dirty="0"/>
              <a:t>Cultural</a:t>
            </a:r>
            <a:r>
              <a:rPr lang="en-US" dirty="0"/>
              <a:t> – Things shared by members of the same culture – i.e. language, musical heritage, symbols</a:t>
            </a:r>
          </a:p>
          <a:p>
            <a:pPr lvl="1"/>
            <a:r>
              <a:rPr lang="en-US" b="1" dirty="0"/>
              <a:t>Social</a:t>
            </a:r>
            <a:r>
              <a:rPr lang="en-US" dirty="0"/>
              <a:t> – Things shared between members of a social system – i.e. education, health, political systems </a:t>
            </a:r>
          </a:p>
          <a:p>
            <a:pPr lvl="1"/>
            <a:r>
              <a:rPr lang="en-US" b="1" dirty="0"/>
              <a:t>Knowledge</a:t>
            </a:r>
            <a:r>
              <a:rPr lang="en-US" dirty="0"/>
              <a:t> – Things people know – i.e. Indigenous ecological knowledge, scientific achievements</a:t>
            </a:r>
          </a:p>
          <a:p>
            <a:r>
              <a:rPr lang="en-US" dirty="0"/>
              <a:t>Ways to assess commons. To be a commons: </a:t>
            </a:r>
          </a:p>
          <a:p>
            <a:pPr lvl="1"/>
            <a:r>
              <a:rPr lang="en-US" b="1" dirty="0"/>
              <a:t>Access</a:t>
            </a:r>
            <a:r>
              <a:rPr lang="en-US" dirty="0"/>
              <a:t> – Must be shared widely </a:t>
            </a:r>
          </a:p>
          <a:p>
            <a:pPr lvl="1"/>
            <a:r>
              <a:rPr lang="en-US" b="1" dirty="0"/>
              <a:t>Use</a:t>
            </a:r>
            <a:r>
              <a:rPr lang="en-US" dirty="0"/>
              <a:t> – Must be negotiated by a community</a:t>
            </a:r>
          </a:p>
          <a:p>
            <a:pPr lvl="1"/>
            <a:r>
              <a:rPr lang="en-US" b="1" dirty="0"/>
              <a:t>Benefit</a:t>
            </a:r>
            <a:r>
              <a:rPr lang="en-US" dirty="0"/>
              <a:t> – Must be distributed to the community and possibly beyond</a:t>
            </a:r>
          </a:p>
          <a:p>
            <a:pPr lvl="1"/>
            <a:r>
              <a:rPr lang="en-US" b="1" dirty="0"/>
              <a:t>Care</a:t>
            </a:r>
            <a:r>
              <a:rPr lang="en-US" dirty="0"/>
              <a:t> – Must be performed by community members</a:t>
            </a:r>
          </a:p>
          <a:p>
            <a:pPr lvl="1"/>
            <a:r>
              <a:rPr lang="en-US" b="1" dirty="0"/>
              <a:t>Responsibility</a:t>
            </a:r>
            <a:r>
              <a:rPr lang="en-US" dirty="0"/>
              <a:t> - Must be assumed by the community</a:t>
            </a:r>
          </a:p>
          <a:p>
            <a:pPr lvl="1"/>
            <a:r>
              <a:rPr lang="en-US" b="1" dirty="0"/>
              <a:t>Property</a:t>
            </a:r>
            <a:r>
              <a:rPr lang="en-US" dirty="0"/>
              <a:t> – Must be collectively owned private property, state owned property and/or open access property</a:t>
            </a:r>
          </a:p>
        </p:txBody>
      </p:sp>
    </p:spTree>
    <p:extLst>
      <p:ext uri="{BB962C8B-B14F-4D97-AF65-F5344CB8AC3E}">
        <p14:creationId xmlns:p14="http://schemas.microsoft.com/office/powerpoint/2010/main" val="4210858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EE770-DED9-4B55-871D-2751BB94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De-commodifying = Creating Commons</a:t>
            </a:r>
            <a:br>
              <a:rPr lang="en-US" dirty="0"/>
            </a:br>
            <a:r>
              <a:rPr lang="en-US" sz="1200" dirty="0"/>
              <a:t>Vandana Shiva (2015) </a:t>
            </a:r>
            <a:r>
              <a:rPr lang="en-CA" sz="1200" dirty="0"/>
              <a:t>Earth Democracy: Justice, Sustainability and Peace</a:t>
            </a:r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63311-2277-44F7-A2FF-6DF44E7AC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300" dirty="0"/>
              <a:t>Closing of commons = commodifying food:</a:t>
            </a:r>
          </a:p>
          <a:p>
            <a:pPr marL="201168" lvl="1" indent="0">
              <a:buNone/>
            </a:pPr>
            <a:r>
              <a:rPr lang="en-US" dirty="0"/>
              <a:t>1 – The exclusion of people from access to resources that had been their common property of held in common</a:t>
            </a:r>
          </a:p>
          <a:p>
            <a:pPr marL="201168" lvl="1" indent="0">
              <a:buNone/>
            </a:pPr>
            <a:r>
              <a:rPr lang="en-US" dirty="0"/>
              <a:t>2 – The creation of ‘surplus’ or ‘disposable’ people by denying rights of access to the commons that sustained them</a:t>
            </a:r>
          </a:p>
          <a:p>
            <a:pPr marL="201168" lvl="1" indent="0">
              <a:buNone/>
            </a:pPr>
            <a:r>
              <a:rPr lang="en-US" dirty="0"/>
              <a:t>3 – The creation of private property by the enclosure of common property</a:t>
            </a:r>
          </a:p>
          <a:p>
            <a:pPr marL="201168" lvl="1" indent="0">
              <a:buNone/>
            </a:pPr>
            <a:r>
              <a:rPr lang="en-US" dirty="0"/>
              <a:t>4 – The replacement of diversity that provides for multiple needs and performs multiple functions with monocultures that provide raw material</a:t>
            </a:r>
            <a:br>
              <a:rPr lang="en-US" dirty="0"/>
            </a:br>
            <a:r>
              <a:rPr lang="en-US" dirty="0"/>
              <a:t>5 – The enclosure of minds and imagination, with the result that enclosures are defined and perceived as universal human progress, not as growth of privilege and exclusive rights for a few and dispossession and impoverished for the many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r>
              <a:rPr lang="en-US" dirty="0"/>
              <a:t>Terra nullius – Empty land</a:t>
            </a:r>
          </a:p>
        </p:txBody>
      </p:sp>
    </p:spTree>
    <p:extLst>
      <p:ext uri="{BB962C8B-B14F-4D97-AF65-F5344CB8AC3E}">
        <p14:creationId xmlns:p14="http://schemas.microsoft.com/office/powerpoint/2010/main" val="3379632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8399BF-3471-42D4-A8A3-83045F835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Can We Expand the Commons?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79983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315E-F6DA-48A5-9E97-8B3848D97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0E8FD-0C8C-4DBB-8B1F-A7AA32EFD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dirty="0">
                <a:hlinkClick r:id="rId2"/>
              </a:rPr>
              <a:t>Food movements, climate resilience, social change – Eric Holt-Gimenez</a:t>
            </a:r>
            <a:endParaRPr lang="en-CA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190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AE4EE96D-9E53-492A-AD8E-5BE75DC1A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991" y="643467"/>
            <a:ext cx="5924017" cy="505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58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43E0DB6-5E76-4138-ABE8-F88D29D26B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5951" y="643467"/>
            <a:ext cx="6580097" cy="505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30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299830E-0AD4-473C-84F0-9F30A84968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8747" y="643467"/>
            <a:ext cx="6894505" cy="505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416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6756D6AF-8B77-4380-ABC8-D09151509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751" y="643467"/>
            <a:ext cx="5474498" cy="505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57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8688D-67CB-4FEA-946C-CE06C2ED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Land Grab </a:t>
            </a:r>
            <a:br>
              <a:rPr lang="en-US" dirty="0"/>
            </a:br>
            <a:r>
              <a:rPr lang="en-US" sz="1600" dirty="0"/>
              <a:t>Vandana Shiva (2015) </a:t>
            </a:r>
            <a:r>
              <a:rPr lang="en-CA" sz="1600" dirty="0"/>
              <a:t>Who Really Feeds the World? The Failures of Agribusiness and the Promise of Agroecology</a:t>
            </a:r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CEF13-311B-4B19-A3AC-F8744AB70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European Union</a:t>
            </a:r>
          </a:p>
          <a:p>
            <a:pPr lvl="1"/>
            <a:r>
              <a:rPr lang="en-US" dirty="0"/>
              <a:t>1% control 20% of EU Farmland</a:t>
            </a:r>
          </a:p>
          <a:p>
            <a:pPr lvl="1"/>
            <a:r>
              <a:rPr lang="en-US" dirty="0"/>
              <a:t>3% control 50% of EU Farmland</a:t>
            </a:r>
          </a:p>
          <a:p>
            <a:pPr lvl="1"/>
            <a:r>
              <a:rPr lang="en-US" dirty="0"/>
              <a:t>80% of farms (small-scale) control 14.5% of EU Farmland</a:t>
            </a:r>
          </a:p>
          <a:p>
            <a:pPr lvl="1"/>
            <a:r>
              <a:rPr lang="en-US" dirty="0"/>
              <a:t>Between 2007 and 2010,  small-scale farmers lost 17% of EU Farmland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i="1" dirty="0"/>
              <a:t>Farmer suicide is </a:t>
            </a:r>
            <a:r>
              <a:rPr lang="en-US" i="1"/>
              <a:t>linked to </a:t>
            </a:r>
            <a:r>
              <a:rPr lang="en-US" i="1" dirty="0"/>
              <a:t>debt-induced landgrabs</a:t>
            </a:r>
          </a:p>
        </p:txBody>
      </p:sp>
    </p:spTree>
    <p:extLst>
      <p:ext uri="{BB962C8B-B14F-4D97-AF65-F5344CB8AC3E}">
        <p14:creationId xmlns:p14="http://schemas.microsoft.com/office/powerpoint/2010/main" val="2333649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D0B67-BA9C-4258-A67B-37912F1D7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Seed Sovereignty </a:t>
            </a:r>
            <a:br>
              <a:rPr lang="en-US" dirty="0"/>
            </a:br>
            <a:r>
              <a:rPr lang="en-US" sz="1400" dirty="0"/>
              <a:t>Vandana Shiva (2015) </a:t>
            </a:r>
            <a:r>
              <a:rPr lang="en-CA" sz="1400" dirty="0"/>
              <a:t>Who Really Feeds the World? The Failures of Agribusiness and the Promise of Agroecology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86AFB-457E-466C-8830-8C5BE29F6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Farmer varieties of seeds are being replaced by:</a:t>
            </a:r>
          </a:p>
          <a:p>
            <a:pPr lvl="1"/>
            <a:r>
              <a:rPr lang="en-US" dirty="0"/>
              <a:t>High yielding varieties</a:t>
            </a:r>
          </a:p>
          <a:p>
            <a:pPr lvl="1"/>
            <a:r>
              <a:rPr lang="en-US" dirty="0"/>
              <a:t>Hybrid seeds – combined from crossing two genetically dissimilar parent species – cannot be replanted because next generations will give lower yields</a:t>
            </a:r>
          </a:p>
          <a:p>
            <a:pPr lvl="1"/>
            <a:r>
              <a:rPr lang="en-US" dirty="0"/>
              <a:t>GMOs</a:t>
            </a:r>
          </a:p>
        </p:txBody>
      </p:sp>
    </p:spTree>
    <p:extLst>
      <p:ext uri="{BB962C8B-B14F-4D97-AF65-F5344CB8AC3E}">
        <p14:creationId xmlns:p14="http://schemas.microsoft.com/office/powerpoint/2010/main" val="3366670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D4A58-5CE8-4FF3-BCB9-9C386CED0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Violence Against Farmers </a:t>
            </a:r>
            <a:br>
              <a:rPr lang="en-US" dirty="0"/>
            </a:br>
            <a:r>
              <a:rPr lang="en-US" sz="1600" dirty="0"/>
              <a:t>Vandana Shiva (2015) </a:t>
            </a:r>
            <a:r>
              <a:rPr lang="en-CA" sz="1600" dirty="0"/>
              <a:t>Who Really Feeds the World? The Failures of Agribusiness and the Promise of Agroecology</a:t>
            </a:r>
            <a:endParaRPr lang="en-US" sz="1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57D15-C7A5-418E-9FF0-7147115B5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Farmers are being criminalized for seed breeding, seed saving and seed sharing</a:t>
            </a:r>
          </a:p>
          <a:p>
            <a:pPr lvl="1"/>
            <a:r>
              <a:rPr lang="en-US" dirty="0"/>
              <a:t>Contribution to seed breeding is being erased – farmers have coevolved with nature</a:t>
            </a:r>
          </a:p>
          <a:p>
            <a:pPr lvl="1"/>
            <a:r>
              <a:rPr lang="en-US" dirty="0"/>
              <a:t>Patents lead to royalty collection</a:t>
            </a:r>
          </a:p>
          <a:p>
            <a:pPr lvl="1"/>
            <a:r>
              <a:rPr lang="en-US" dirty="0"/>
              <a:t>Contamination leads to lawsuits</a:t>
            </a:r>
          </a:p>
        </p:txBody>
      </p:sp>
    </p:spTree>
    <p:extLst>
      <p:ext uri="{BB962C8B-B14F-4D97-AF65-F5344CB8AC3E}">
        <p14:creationId xmlns:p14="http://schemas.microsoft.com/office/powerpoint/2010/main" val="1956191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B125-7458-3346-BA5D-6654E034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Inequality Updates!!!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F9386-FC38-B74E-8BFE-81A077459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World Inequality Index</a:t>
            </a:r>
            <a:endParaRPr lang="en-US" dirty="0"/>
          </a:p>
          <a:p>
            <a:r>
              <a:rPr lang="en-US" dirty="0">
                <a:hlinkClick r:id="rId3"/>
              </a:rPr>
              <a:t>House Affordability Scores</a:t>
            </a:r>
            <a:endParaRPr lang="en-US" dirty="0"/>
          </a:p>
          <a:p>
            <a:r>
              <a:rPr lang="en-US" dirty="0">
                <a:hlinkClick r:id="rId4"/>
              </a:rPr>
              <a:t>Debt to Income</a:t>
            </a:r>
            <a:endParaRPr lang="en-US" dirty="0"/>
          </a:p>
          <a:p>
            <a:endParaRPr lang="en-US" dirty="0"/>
          </a:p>
          <a:p>
            <a:r>
              <a:rPr lang="en-US" dirty="0"/>
              <a:t>Videos</a:t>
            </a:r>
          </a:p>
          <a:p>
            <a:r>
              <a:rPr lang="en-CA" dirty="0">
                <a:hlinkClick r:id="rId5"/>
              </a:rPr>
              <a:t>Crises of Capitalism</a:t>
            </a:r>
            <a:endParaRPr lang="en-CA" dirty="0"/>
          </a:p>
          <a:p>
            <a:r>
              <a:rPr lang="en-CA" dirty="0">
                <a:hlinkClick r:id="rId6"/>
              </a:rPr>
              <a:t>Beware, Fellow Plutocrats, the Pitchforks are Coming</a:t>
            </a:r>
            <a:endParaRPr lang="en-CA" dirty="0"/>
          </a:p>
          <a:p>
            <a:endParaRPr lang="en-CA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336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901</Words>
  <Application>Microsoft Macintosh PowerPoint</Application>
  <PresentationFormat>Widescreen</PresentationFormat>
  <Paragraphs>72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Calibri Light</vt:lpstr>
      <vt:lpstr>Retrospect</vt:lpstr>
      <vt:lpstr>Food and Sustainability</vt:lpstr>
      <vt:lpstr>PowerPoint Presentation</vt:lpstr>
      <vt:lpstr>PowerPoint Presentation</vt:lpstr>
      <vt:lpstr>PowerPoint Presentation</vt:lpstr>
      <vt:lpstr>PowerPoint Presentation</vt:lpstr>
      <vt:lpstr>Land Grab  Vandana Shiva (2015) Who Really Feeds the World? The Failures of Agribusiness and the Promise of Agroecology</vt:lpstr>
      <vt:lpstr>Seed Sovereignty  Vandana Shiva (2015) Who Really Feeds the World? The Failures of Agribusiness and the Promise of Agroecology</vt:lpstr>
      <vt:lpstr>Violence Against Farmers  Vandana Shiva (2015) Who Really Feeds the World? The Failures of Agribusiness and the Promise of Agroecology</vt:lpstr>
      <vt:lpstr>Inequality Updates!!!</vt:lpstr>
      <vt:lpstr>Food is a Human Right</vt:lpstr>
      <vt:lpstr>Food and Property</vt:lpstr>
      <vt:lpstr>Private, Public and Common Property</vt:lpstr>
      <vt:lpstr>REVIEW – Gibson Graham – Take back the Economy Gibson-Graham, J.K., Cameron, J., Healy, S. (2013) Take Back the Economy: An Ethical Guide for Transforming Communities, University of Minnesota Press </vt:lpstr>
      <vt:lpstr>Take Back the Economy – Commons Toolkit  Gibson-Graham, J.K., Cameron, J., Healy, S. (2013) Take Back the Economy: An Ethical Guide for Transforming Communities, University of Minnesota Press</vt:lpstr>
      <vt:lpstr>De-commodifying = Creating Commons Vandana Shiva (2015) Earth Democracy: Justice, Sustainability and Peace</vt:lpstr>
      <vt:lpstr>How Can We Expand the Commons?</vt:lpstr>
      <vt:lpstr>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Sustainability</dc:title>
  <dc:creator>Erik Chevrier</dc:creator>
  <cp:lastModifiedBy>Erik Chevrier</cp:lastModifiedBy>
  <cp:revision>21</cp:revision>
  <dcterms:created xsi:type="dcterms:W3CDTF">2019-07-29T05:13:30Z</dcterms:created>
  <dcterms:modified xsi:type="dcterms:W3CDTF">2022-03-17T06:16:13Z</dcterms:modified>
</cp:coreProperties>
</file>