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1"/>
  </p:notesMasterIdLst>
  <p:sldIdLst>
    <p:sldId id="257" r:id="rId2"/>
    <p:sldId id="319" r:id="rId3"/>
    <p:sldId id="290" r:id="rId4"/>
    <p:sldId id="322" r:id="rId5"/>
    <p:sldId id="325" r:id="rId6"/>
    <p:sldId id="324" r:id="rId7"/>
    <p:sldId id="275" r:id="rId8"/>
    <p:sldId id="317" r:id="rId9"/>
    <p:sldId id="263" r:id="rId10"/>
    <p:sldId id="273" r:id="rId11"/>
    <p:sldId id="321" r:id="rId12"/>
    <p:sldId id="289" r:id="rId13"/>
    <p:sldId id="265" r:id="rId14"/>
    <p:sldId id="320" r:id="rId15"/>
    <p:sldId id="294" r:id="rId16"/>
    <p:sldId id="293" r:id="rId17"/>
    <p:sldId id="276" r:id="rId18"/>
    <p:sldId id="264" r:id="rId19"/>
    <p:sldId id="327" r:id="rId20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6" autoAdjust="0"/>
    <p:restoredTop sz="94660"/>
  </p:normalViewPr>
  <p:slideViewPr>
    <p:cSldViewPr snapToGrid="0">
      <p:cViewPr varScale="1">
        <p:scale>
          <a:sx n="86" d="100"/>
          <a:sy n="86" d="100"/>
        </p:scale>
        <p:origin x="248" y="7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B9395BF-A852-48DF-B5B0-CDF00B6C9969}" type="datetimeFigureOut">
              <a:rPr lang="en-CA" smtClean="0"/>
              <a:t>2022-04-05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BE443DF-6AB8-4D5A-83B3-1D81857E721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62059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4/5/22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4/5/22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4/5/22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57414"/>
            <a:ext cx="11855451" cy="8540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8773585" y="188913"/>
            <a:ext cx="2813049" cy="342900"/>
          </a:xfrm>
        </p:spPr>
        <p:txBody>
          <a:bodyPr/>
          <a:lstStyle>
            <a:lvl1pPr>
              <a:defRPr/>
            </a:lvl1pPr>
          </a:lstStyle>
          <a:p>
            <a:r>
              <a:rPr lang="en-CA" altLang="en-US"/>
              <a:t>13-1-31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>
          <a:xfrm>
            <a:off x="11719985" y="6569075"/>
            <a:ext cx="577849" cy="342900"/>
          </a:xfrm>
        </p:spPr>
        <p:txBody>
          <a:bodyPr/>
          <a:lstStyle>
            <a:lvl1pPr>
              <a:defRPr/>
            </a:lvl1pPr>
          </a:lstStyle>
          <a:p>
            <a:fld id="{B0E33AC2-D8C5-4515-AD00-E08C681A12E2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490365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4/5/22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4/5/22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4/5/22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4/5/22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4/5/22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4/5/22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4/5/22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4/5/22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4/5/22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oFpACkiZ2Q" TargetMode="External"/><Relationship Id="rId2" Type="http://schemas.openxmlformats.org/officeDocument/2006/relationships/hyperlink" Target="https://www.imdb.com/title/tt5340856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NyDDyT1lDhA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PB2OegI6wvI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spectrum.library.concordia.ca/7292/1/Chevrier_MA_S2011.pdf" TargetMode="Externa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yIilWb9SW0" TargetMode="External"/><Relationship Id="rId2" Type="http://schemas.openxmlformats.org/officeDocument/2006/relationships/hyperlink" Target="https://www.youtube.com/watch?v=EchfO2pjOr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GZGY0wPAnus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eTX42lVDwA4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Advertising and the Consumer Culture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Advertising Effectiveness – Tricks and tips</a:t>
            </a:r>
          </a:p>
          <a:p>
            <a:r>
              <a:rPr lang="en-CA" dirty="0"/>
              <a:t>Erik </a:t>
            </a:r>
            <a:r>
              <a:rPr lang="en-CA" dirty="0" err="1"/>
              <a:t>Chevrier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812826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46D25-A940-4F15-81DB-20718A7D7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Attitude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1592B-2DDC-4152-B82A-FCA27A1278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300" b="1" dirty="0"/>
              <a:t>Attitudes</a:t>
            </a:r>
            <a:r>
              <a:rPr lang="en-US" sz="3300" dirty="0"/>
              <a:t> are evaluations of people, objects or ideas.</a:t>
            </a:r>
          </a:p>
          <a:p>
            <a:endParaRPr lang="en-US" dirty="0"/>
          </a:p>
          <a:p>
            <a:r>
              <a:rPr lang="en-US" b="1" dirty="0"/>
              <a:t>Affectively Based Attitudes – </a:t>
            </a:r>
            <a:r>
              <a:rPr lang="en-US" dirty="0"/>
              <a:t>An attitude based primarily on people’s emotions and feelings about the attitude object. </a:t>
            </a:r>
          </a:p>
          <a:p>
            <a:pPr lvl="1"/>
            <a:r>
              <a:rPr lang="en-US" dirty="0"/>
              <a:t>Stem from people’s values, sensory reaction, and/or aesthetic reaction</a:t>
            </a:r>
          </a:p>
          <a:p>
            <a:pPr lvl="1"/>
            <a:r>
              <a:rPr lang="en-US" dirty="0"/>
              <a:t>Have 3 things in common</a:t>
            </a:r>
          </a:p>
          <a:p>
            <a:pPr marL="384048" lvl="2" indent="0">
              <a:buNone/>
            </a:pPr>
            <a:r>
              <a:rPr lang="en-US" dirty="0"/>
              <a:t>	1 – They do not result from rational examination of the issue</a:t>
            </a:r>
          </a:p>
          <a:p>
            <a:pPr marL="384048" lvl="2" indent="0">
              <a:buNone/>
            </a:pPr>
            <a:r>
              <a:rPr lang="en-US" dirty="0"/>
              <a:t>	2 – They are not governed by logic</a:t>
            </a:r>
          </a:p>
          <a:p>
            <a:pPr marL="384048" lvl="2" indent="0">
              <a:buNone/>
            </a:pPr>
            <a:r>
              <a:rPr lang="en-US" dirty="0"/>
              <a:t>	3 – They are often linked to people’s values, so that trying to change them challenges those values</a:t>
            </a:r>
          </a:p>
          <a:p>
            <a:r>
              <a:rPr lang="en-US" b="1" dirty="0"/>
              <a:t>Cognitively Based Attitude –</a:t>
            </a:r>
            <a:r>
              <a:rPr lang="en-US" dirty="0"/>
              <a:t> An attitude based primarily on a person’s beliefs about the properties of an object. </a:t>
            </a:r>
          </a:p>
          <a:p>
            <a:r>
              <a:rPr lang="en-US" b="1" dirty="0"/>
              <a:t>Behaviorally Based Attitude – </a:t>
            </a:r>
            <a:r>
              <a:rPr lang="en-US" dirty="0"/>
              <a:t>An attitude based primarily on observations of how one behaves toward an attitude object.</a:t>
            </a:r>
          </a:p>
          <a:p>
            <a:pPr lvl="1"/>
            <a:r>
              <a:rPr lang="en-US" b="1" dirty="0"/>
              <a:t>Self-perception theory </a:t>
            </a:r>
            <a:r>
              <a:rPr lang="en-US" dirty="0"/>
              <a:t>– when our attitudes and feelings are uncertain or ambiguous, we infer these states by observing our behaviour and the situation in which it occurs.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5827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B426C-6D8B-4AEA-877D-7075DF4F1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999" y="4550229"/>
            <a:ext cx="10909073" cy="105765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>
                <a:solidFill>
                  <a:schemeClr val="tx1">
                    <a:lumMod val="85000"/>
                    <a:lumOff val="15000"/>
                  </a:schemeClr>
                </a:solidFill>
              </a:rPr>
              <a:t>Theory of Planned Behaviour</a:t>
            </a:r>
          </a:p>
        </p:txBody>
      </p:sp>
      <p:pic>
        <p:nvPicPr>
          <p:cNvPr id="5" name="Content Placeholder 4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44A6CE7E-400C-456B-982F-A5BEF797D2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57" y="640384"/>
            <a:ext cx="10916463" cy="360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461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45">
            <a:extLst>
              <a:ext uri="{FF2B5EF4-FFF2-40B4-BE49-F238E27FC236}">
                <a16:creationId xmlns:a16="http://schemas.microsoft.com/office/drawing/2014/main" id="{BB2B8762-61F0-4F1B-9364-D633EE9D6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" name="Rectangle 47">
            <a:extLst>
              <a:ext uri="{FF2B5EF4-FFF2-40B4-BE49-F238E27FC236}">
                <a16:creationId xmlns:a16="http://schemas.microsoft.com/office/drawing/2014/main" id="{E97675C8-1328-460C-9EBF-6B446B67EA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4" name="Straight Connector 49">
            <a:extLst>
              <a:ext uri="{FF2B5EF4-FFF2-40B4-BE49-F238E27FC236}">
                <a16:creationId xmlns:a16="http://schemas.microsoft.com/office/drawing/2014/main" id="{514EE78B-AF71-4195-A01B-F1165D923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65" name="Rectangle 51">
            <a:extLst>
              <a:ext uri="{FF2B5EF4-FFF2-40B4-BE49-F238E27FC236}">
                <a16:creationId xmlns:a16="http://schemas.microsoft.com/office/drawing/2014/main" id="{2AD83CFE-1CA3-4832-A4B9-C48CD1347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045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53">
            <a:extLst>
              <a:ext uri="{FF2B5EF4-FFF2-40B4-BE49-F238E27FC236}">
                <a16:creationId xmlns:a16="http://schemas.microsoft.com/office/drawing/2014/main" id="{BC98641C-7F74-435D-996F-A4387A3C3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A6DA82-BD1E-46E3-BF0F-6F9C5009E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197" y="5120640"/>
            <a:ext cx="10058400" cy="8229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300">
                <a:solidFill>
                  <a:srgbClr val="FFFFFF"/>
                </a:solidFill>
              </a:rPr>
              <a:t>Perceived Behavioural Control </a:t>
            </a:r>
            <a:br>
              <a:rPr lang="en-US" sz="2300">
                <a:solidFill>
                  <a:srgbClr val="FFFFFF"/>
                </a:solidFill>
              </a:rPr>
            </a:br>
            <a:r>
              <a:rPr lang="en-US" sz="2300">
                <a:solidFill>
                  <a:srgbClr val="FFFFFF"/>
                </a:solidFill>
              </a:rPr>
              <a:t>Reeve, J. (2015) Understanding Motivation and Emotion, 6th ed. John Wiley and Sons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0072A606-1C70-FA42-87A1-D5786BC370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405" y="1320779"/>
            <a:ext cx="5131653" cy="2427282"/>
          </a:xfrm>
          <a:prstGeom prst="rect">
            <a:avLst/>
          </a:prstGeom>
        </p:spPr>
      </p:pic>
      <p:sp>
        <p:nvSpPr>
          <p:cNvPr id="67" name="Rectangle 55">
            <a:extLst>
              <a:ext uri="{FF2B5EF4-FFF2-40B4-BE49-F238E27FC236}">
                <a16:creationId xmlns:a16="http://schemas.microsoft.com/office/drawing/2014/main" id="{F530C0F6-C8DF-4539-B30C-8105DB618C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3996" y="886968"/>
            <a:ext cx="64008" cy="31089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791441B-3B7B-4752-9007-44513A9CDB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97" y="734854"/>
            <a:ext cx="4303939" cy="3602736"/>
          </a:xfrm>
          <a:prstGeom prst="rect">
            <a:avLst/>
          </a:prstGeom>
        </p:spPr>
      </p:pic>
      <p:sp>
        <p:nvSpPr>
          <p:cNvPr id="68" name="Rectangle 57">
            <a:extLst>
              <a:ext uri="{FF2B5EF4-FFF2-40B4-BE49-F238E27FC236}">
                <a16:creationId xmlns:a16="http://schemas.microsoft.com/office/drawing/2014/main" id="{BAE51241-AA8B-4B82-9C59-6738DB8567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040783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Changing Values and Attitudes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CA" b="1" dirty="0"/>
              <a:t>Values:</a:t>
            </a:r>
          </a:p>
          <a:p>
            <a:r>
              <a:rPr lang="en-CA" dirty="0"/>
              <a:t>Desirable, trans-situational goals, varying in importance, that serve as a guiding principles in people’s lives </a:t>
            </a:r>
          </a:p>
          <a:p>
            <a:r>
              <a:rPr lang="en-CA" b="1" dirty="0"/>
              <a:t>Attitudes:</a:t>
            </a:r>
          </a:p>
          <a:p>
            <a:r>
              <a:rPr lang="en-CA" dirty="0"/>
              <a:t>An internal state that, given the occurrence of certain stimulus events, will ultimately result in some sort of response or behaviour. </a:t>
            </a:r>
          </a:p>
          <a:p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CA" b="1" dirty="0"/>
              <a:t>Cognitive dissonance:</a:t>
            </a:r>
          </a:p>
          <a:p>
            <a:r>
              <a:rPr lang="en-CA" dirty="0"/>
              <a:t>Cognitive dissonance is a state of psychological tension occurring when thoughts, beliefs, attitudes, and/or behaviours are in conflict with each other. </a:t>
            </a:r>
          </a:p>
          <a:p>
            <a:r>
              <a:rPr lang="en-CA" i="1" dirty="0"/>
              <a:t>Key Factors:</a:t>
            </a:r>
          </a:p>
          <a:p>
            <a:r>
              <a:rPr lang="en-CA" sz="1800" dirty="0"/>
              <a:t>Ratio of dissonance</a:t>
            </a:r>
            <a:br>
              <a:rPr lang="en-CA" sz="1800" dirty="0"/>
            </a:br>
            <a:r>
              <a:rPr lang="en-CA" sz="1800" dirty="0"/>
              <a:t>Importance of factors in dissonance</a:t>
            </a:r>
          </a:p>
          <a:p>
            <a:r>
              <a:rPr lang="en-CA" sz="1800" dirty="0"/>
              <a:t>Avoiding dissonance</a:t>
            </a:r>
          </a:p>
          <a:p>
            <a:r>
              <a:rPr lang="en-CA" sz="1800" dirty="0"/>
              <a:t>1 – Modify</a:t>
            </a:r>
            <a:br>
              <a:rPr lang="en-CA" sz="1800" dirty="0"/>
            </a:br>
            <a:r>
              <a:rPr lang="en-CA" sz="1800" dirty="0"/>
              <a:t>2 – Change importance</a:t>
            </a:r>
            <a:br>
              <a:rPr lang="en-CA" sz="1800" dirty="0"/>
            </a:br>
            <a:r>
              <a:rPr lang="en-CA" sz="1800" dirty="0"/>
              <a:t>3 – Rationalize</a:t>
            </a:r>
            <a:br>
              <a:rPr lang="en-CA" sz="1800" dirty="0"/>
            </a:br>
            <a:r>
              <a:rPr lang="en-CA" sz="1800" dirty="0"/>
              <a:t>4 – Add new consonant beliefs to bolster</a:t>
            </a:r>
          </a:p>
        </p:txBody>
      </p:sp>
    </p:spTree>
    <p:extLst>
      <p:ext uri="{BB962C8B-B14F-4D97-AF65-F5344CB8AC3E}">
        <p14:creationId xmlns:p14="http://schemas.microsoft.com/office/powerpoint/2010/main" val="33114126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1A3EF-68E5-4011-8871-1AFA464D5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Extreme </a:t>
            </a:r>
            <a:r>
              <a:rPr lang="en-US" dirty="0" err="1"/>
              <a:t>Behaviour</a:t>
            </a:r>
            <a:r>
              <a:rPr lang="en-US" dirty="0"/>
              <a:t> – Rationalization Trap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6861E8-7BAD-4E4A-B1EE-3A1608A043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17181"/>
          </a:xfrm>
        </p:spPr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The Push – Darren Brown</a:t>
            </a:r>
            <a:endParaRPr lang="en-US" dirty="0"/>
          </a:p>
          <a:p>
            <a:r>
              <a:rPr lang="en-US" dirty="0">
                <a:hlinkClick r:id="rId3"/>
              </a:rPr>
              <a:t>Trailer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8392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1A3EF-68E5-4011-8871-1AFA464D5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Compliance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6861E8-7BAD-4E4A-B1EE-3A1608A043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17181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A change in behaviour in response to a direct request from another person</a:t>
            </a:r>
          </a:p>
          <a:p>
            <a:r>
              <a:rPr lang="en-US" b="1" dirty="0"/>
              <a:t>Door-in-the-face technique – </a:t>
            </a:r>
            <a:r>
              <a:rPr lang="en-US" dirty="0"/>
              <a:t>A technique to get people to comply with a request whereby people are presented first with a large request, which they are expected to refuse, and then with a similar, more reasonable request, to which it is hoped they will accept</a:t>
            </a:r>
          </a:p>
          <a:p>
            <a:pPr lvl="1"/>
            <a:r>
              <a:rPr lang="en-US" b="1" dirty="0"/>
              <a:t>Reciprocity norm – </a:t>
            </a:r>
            <a:r>
              <a:rPr lang="en-US" dirty="0"/>
              <a:t>a social norm by which the receipt of something positive from another person requires you to reciprocate, ort behave similarly, in response</a:t>
            </a:r>
          </a:p>
          <a:p>
            <a:r>
              <a:rPr lang="en-US" b="1" dirty="0"/>
              <a:t>Foot-in-the door technique – </a:t>
            </a:r>
            <a:r>
              <a:rPr lang="en-US" dirty="0"/>
              <a:t>A technique to get people to comply with a request, whereby people are presented first with a small request, to which they are expected to acquiesce, followed by a larger request, to which it is hoped they will also acquiesce. </a:t>
            </a:r>
          </a:p>
          <a:p>
            <a:pPr lvl="1"/>
            <a:r>
              <a:rPr lang="en-US" dirty="0"/>
              <a:t>Change in self-perception – People are influenced by their behaviour and adopt values about ‘helping others’ </a:t>
            </a:r>
          </a:p>
          <a:p>
            <a:r>
              <a:rPr lang="en-US" b="1" dirty="0"/>
              <a:t>Lowballing – </a:t>
            </a:r>
            <a:r>
              <a:rPr lang="en-US" dirty="0"/>
              <a:t>An unscrupulous strategy whereby a salesperson induces a customer to agree to purchase a product at a very low cost, and then subsequently raises the price; frequently, the customer will still make the purchase at the inflated price.</a:t>
            </a:r>
          </a:p>
          <a:p>
            <a:pPr lvl="1"/>
            <a:r>
              <a:rPr lang="en-US" dirty="0"/>
              <a:t>Illusion of irreversibility</a:t>
            </a:r>
          </a:p>
          <a:p>
            <a:pPr lvl="1"/>
            <a:r>
              <a:rPr lang="en-US" dirty="0"/>
              <a:t>Anticipation of event</a:t>
            </a:r>
          </a:p>
          <a:p>
            <a:pPr lvl="1"/>
            <a:r>
              <a:rPr lang="en-US" dirty="0"/>
              <a:t>Convenience of completing the transaction rather than starting over somewhere else</a:t>
            </a:r>
          </a:p>
          <a:p>
            <a:r>
              <a:rPr lang="en-CA" b="1" dirty="0"/>
              <a:t>Improving the deal:</a:t>
            </a:r>
            <a:br>
              <a:rPr lang="en-CA" b="1" dirty="0"/>
            </a:br>
            <a:r>
              <a:rPr lang="en-CA" dirty="0"/>
              <a:t>When a product is offered at a high price, then after a brief pause, another product is offered to the deal or the price is reduced</a:t>
            </a:r>
          </a:p>
          <a:p>
            <a:r>
              <a:rPr lang="en-US" b="1" dirty="0"/>
              <a:t>Strategic Self-</a:t>
            </a:r>
            <a:r>
              <a:rPr lang="en-US" b="1" dirty="0" err="1"/>
              <a:t>anticonformity</a:t>
            </a:r>
            <a:r>
              <a:rPr lang="en-US" b="1" dirty="0"/>
              <a:t> (Reverse Psychology)</a:t>
            </a:r>
          </a:p>
          <a:p>
            <a:pPr lvl="1"/>
            <a:r>
              <a:rPr lang="en-US" dirty="0"/>
              <a:t>To elicit reaffirming messages </a:t>
            </a:r>
          </a:p>
          <a:p>
            <a:pPr lvl="1"/>
            <a:r>
              <a:rPr lang="en-US" dirty="0"/>
              <a:t>To elicit attitudinal or behavioural compliance from another person</a:t>
            </a:r>
          </a:p>
        </p:txBody>
      </p:sp>
    </p:spTree>
    <p:extLst>
      <p:ext uri="{BB962C8B-B14F-4D97-AF65-F5344CB8AC3E}">
        <p14:creationId xmlns:p14="http://schemas.microsoft.com/office/powerpoint/2010/main" val="23504113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B74C6-54C0-4D93-8F46-289F2A5AC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Conformity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253038-8450-4DC3-82A4-1CE719B915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A change in behaviour as a result of the real or imagined influence of other people</a:t>
            </a:r>
          </a:p>
          <a:p>
            <a:pPr lvl="1"/>
            <a:r>
              <a:rPr lang="en-US" dirty="0"/>
              <a:t>Can override survival behaviours </a:t>
            </a:r>
          </a:p>
          <a:p>
            <a:pPr lvl="1"/>
            <a:r>
              <a:rPr lang="en-US" dirty="0"/>
              <a:t>People are more influenceable than they believe  </a:t>
            </a:r>
          </a:p>
          <a:p>
            <a:pPr lvl="1"/>
            <a:r>
              <a:rPr lang="en-US" dirty="0"/>
              <a:t>Produces positive and negative consequences </a:t>
            </a:r>
          </a:p>
          <a:p>
            <a:pPr lvl="1"/>
            <a:endParaRPr lang="en-US" dirty="0"/>
          </a:p>
          <a:p>
            <a:r>
              <a:rPr lang="en-US" b="1" dirty="0"/>
              <a:t>Informational Social Influence – </a:t>
            </a:r>
            <a:r>
              <a:rPr lang="en-US" dirty="0"/>
              <a:t>Conforming because we believe that others’ interpretation of an ambiguous situation is more correct than ours and will help us choose an appropriate course of action.</a:t>
            </a:r>
          </a:p>
          <a:p>
            <a:r>
              <a:rPr lang="en-US" b="1" dirty="0"/>
              <a:t>Normative Social Influence – </a:t>
            </a:r>
            <a:r>
              <a:rPr lang="en-US" dirty="0"/>
              <a:t>The influence of other people that leads us to conform in order to be liked and accepted by them; this type of conformity results in public compliance with the group’s beliefs and behaviours but not necessarily in private acceptance. </a:t>
            </a:r>
            <a:r>
              <a:rPr lang="en-US" dirty="0">
                <a:solidFill>
                  <a:srgbClr val="FFFFFF"/>
                </a:solidFill>
                <a:hlinkClick r:id="rId2"/>
              </a:rPr>
              <a:t>Conformity experiment </a:t>
            </a:r>
            <a:endParaRPr lang="en-US" dirty="0">
              <a:solidFill>
                <a:srgbClr val="FFFFFF"/>
              </a:solidFill>
            </a:endParaRPr>
          </a:p>
          <a:p>
            <a:pPr marL="201168" lvl="1" indent="0">
              <a:buNone/>
            </a:pPr>
            <a:endParaRPr lang="en-US" b="1" dirty="0"/>
          </a:p>
          <a:p>
            <a:pPr marL="201168" lvl="1" indent="0">
              <a:buNone/>
            </a:pPr>
            <a:r>
              <a:rPr lang="en-US" b="1" dirty="0"/>
              <a:t>Public Compliance – </a:t>
            </a:r>
            <a:r>
              <a:rPr lang="en-US" dirty="0"/>
              <a:t>Conforming to other people’s behaviour publicly, without necessarily believing in what they are doing or saying. </a:t>
            </a:r>
          </a:p>
          <a:p>
            <a:pPr marL="201168" lvl="1" indent="0">
              <a:buNone/>
            </a:pPr>
            <a:r>
              <a:rPr lang="en-US" b="1" dirty="0"/>
              <a:t>Private Acceptance – </a:t>
            </a:r>
            <a:r>
              <a:rPr lang="en-US" dirty="0"/>
              <a:t>Conforming to other people’s behaviour out of a genuine belief that what they are doing or saying is right.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2214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Power of Words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>
                <a:hlinkClick r:id="rId2"/>
              </a:rPr>
              <a:t>The power of words to influence memor</a:t>
            </a:r>
            <a:r>
              <a:rPr lang="en-CA" dirty="0">
                <a:hlinkClick r:id="rId2"/>
              </a:rPr>
              <a:t>y</a:t>
            </a:r>
            <a:endParaRPr lang="en-C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8044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Power of Suggestion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10058401" cy="4023360"/>
          </a:xfrm>
        </p:spPr>
        <p:txBody>
          <a:bodyPr>
            <a:normAutofit/>
          </a:bodyPr>
          <a:lstStyle/>
          <a:p>
            <a:r>
              <a:rPr lang="en-CA" sz="1800" dirty="0">
                <a:hlinkClick r:id="rId2" tooltip="An Inquiry Into How People Are Affected by Profuse Amounts of Publicity: A Multidisciplinary Approach"/>
              </a:rPr>
              <a:t>An Inquiry Into How People Are Affected by Profuse Amounts of Publicity: A Multidisciplinary Approach</a:t>
            </a:r>
            <a:endParaRPr lang="en-CA" sz="1800" dirty="0"/>
          </a:p>
          <a:p>
            <a:r>
              <a:rPr lang="en-CA" sz="1800" dirty="0"/>
              <a:t>Advertising as a suggestion – Page 26</a:t>
            </a:r>
          </a:p>
          <a:p>
            <a:endParaRPr lang="en-CA" sz="1800" dirty="0"/>
          </a:p>
          <a:p>
            <a:endParaRPr lang="en-CA" sz="2400" dirty="0"/>
          </a:p>
          <a:p>
            <a:r>
              <a:rPr lang="en-CA" sz="2400" dirty="0"/>
              <a:t>Suggestions can bypass critical thought because there is no direct request to refuse</a:t>
            </a:r>
          </a:p>
          <a:p>
            <a:endParaRPr lang="en-CA" sz="1800" dirty="0"/>
          </a:p>
        </p:txBody>
      </p:sp>
    </p:spTree>
    <p:extLst>
      <p:ext uri="{BB962C8B-B14F-4D97-AF65-F5344CB8AC3E}">
        <p14:creationId xmlns:p14="http://schemas.microsoft.com/office/powerpoint/2010/main" val="104407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Have a great day!</a:t>
            </a:r>
          </a:p>
        </p:txBody>
      </p:sp>
    </p:spTree>
    <p:extLst>
      <p:ext uri="{BB962C8B-B14F-4D97-AF65-F5344CB8AC3E}">
        <p14:creationId xmlns:p14="http://schemas.microsoft.com/office/powerpoint/2010/main" val="3986309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742A3-D63D-D545-868C-1AB2A9F63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 and Tricks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FBB8C8-3085-904E-B135-915ADDA969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You need to attract and retain attention</a:t>
            </a:r>
          </a:p>
          <a:p>
            <a:pPr lvl="1"/>
            <a:r>
              <a:rPr lang="en-US" dirty="0"/>
              <a:t>Influencers</a:t>
            </a:r>
          </a:p>
          <a:p>
            <a:pPr lvl="1"/>
            <a:r>
              <a:rPr lang="en-US" dirty="0"/>
              <a:t>Celebrities</a:t>
            </a:r>
          </a:p>
          <a:p>
            <a:pPr lvl="1"/>
            <a:r>
              <a:rPr lang="en-US" dirty="0"/>
              <a:t>Extreme sensory stimuli</a:t>
            </a:r>
          </a:p>
          <a:p>
            <a:pPr lvl="1"/>
            <a:r>
              <a:rPr lang="en-US" dirty="0"/>
              <a:t>Curated content</a:t>
            </a:r>
          </a:p>
          <a:p>
            <a:pPr lvl="1"/>
            <a:r>
              <a:rPr lang="en-US" dirty="0"/>
              <a:t>Short, to the point</a:t>
            </a:r>
          </a:p>
          <a:p>
            <a:pPr lvl="1"/>
            <a:r>
              <a:rPr lang="en-US" dirty="0"/>
              <a:t>Branded content</a:t>
            </a:r>
          </a:p>
          <a:p>
            <a:pPr lvl="1"/>
            <a:r>
              <a:rPr lang="en-US" dirty="0"/>
              <a:t>High rankings on Google </a:t>
            </a:r>
          </a:p>
          <a:p>
            <a:pPr lvl="1"/>
            <a:r>
              <a:rPr lang="en-US" dirty="0"/>
              <a:t>Be relevant </a:t>
            </a:r>
          </a:p>
          <a:p>
            <a:pPr lvl="1"/>
            <a:r>
              <a:rPr lang="en-US" dirty="0"/>
              <a:t>Become part of a social network</a:t>
            </a:r>
          </a:p>
          <a:p>
            <a:pPr lvl="1"/>
            <a:r>
              <a:rPr lang="en-US" dirty="0"/>
              <a:t>Native advertising</a:t>
            </a:r>
          </a:p>
          <a:p>
            <a:pPr lvl="1"/>
            <a:r>
              <a:rPr lang="en-US" dirty="0"/>
              <a:t>Guerilla marketing/viral stunts</a:t>
            </a:r>
          </a:p>
          <a:p>
            <a:pPr lvl="1"/>
            <a:r>
              <a:rPr lang="en-US" dirty="0"/>
              <a:t>Understand your target audience</a:t>
            </a:r>
          </a:p>
          <a:p>
            <a:pPr lvl="1"/>
            <a:r>
              <a:rPr lang="en-US" dirty="0"/>
              <a:t>Repetition </a:t>
            </a:r>
          </a:p>
          <a:p>
            <a:pPr lvl="1"/>
            <a:r>
              <a:rPr lang="en-US" dirty="0"/>
              <a:t>Emotion</a:t>
            </a:r>
          </a:p>
          <a:p>
            <a:pPr lvl="1"/>
            <a:r>
              <a:rPr lang="en-US" dirty="0"/>
              <a:t>Relatedness </a:t>
            </a:r>
          </a:p>
          <a:p>
            <a:pPr lvl="1"/>
            <a:r>
              <a:rPr lang="en-US" dirty="0"/>
              <a:t>Identity formation</a:t>
            </a:r>
          </a:p>
        </p:txBody>
      </p:sp>
    </p:spTree>
    <p:extLst>
      <p:ext uri="{BB962C8B-B14F-4D97-AF65-F5344CB8AC3E}">
        <p14:creationId xmlns:p14="http://schemas.microsoft.com/office/powerpoint/2010/main" val="3133493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Cognitive Model &amp; Schemas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097280" y="1737360"/>
            <a:ext cx="4937760" cy="617235"/>
          </a:xfrm>
        </p:spPr>
        <p:txBody>
          <a:bodyPr/>
          <a:lstStyle/>
          <a:p>
            <a:r>
              <a:rPr lang="en-CA" dirty="0"/>
              <a:t>Cognitive Model</a:t>
            </a:r>
          </a:p>
        </p:txBody>
      </p:sp>
      <p:pic>
        <p:nvPicPr>
          <p:cNvPr id="5" name="Content Placeholder 3" descr="BKB05F04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966" y="2156604"/>
            <a:ext cx="5624173" cy="4071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6217920" y="1737360"/>
            <a:ext cx="4937760" cy="419244"/>
          </a:xfrm>
        </p:spPr>
        <p:txBody>
          <a:bodyPr>
            <a:normAutofit fontScale="85000" lnSpcReduction="10000"/>
          </a:bodyPr>
          <a:lstStyle/>
          <a:p>
            <a:r>
              <a:rPr lang="en-CA" dirty="0"/>
              <a:t>Semantic Processing – Spreading Activation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5040" y="2545803"/>
            <a:ext cx="5854700" cy="3293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114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C2579DAE-C141-48DB-810E-C070C3008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2FD90C3-6350-4D5B-9738-6E94EDF30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6C9AEB7-8DA4-B14C-B197-CB01EB0345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683" y="905933"/>
            <a:ext cx="9492638" cy="503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525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C2579DAE-C141-48DB-810E-C070C3008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2FD90C3-6350-4D5B-9738-6E94EDF30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644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8">
            <a:extLst>
              <a:ext uri="{FF2B5EF4-FFF2-40B4-BE49-F238E27FC236}">
                <a16:creationId xmlns:a16="http://schemas.microsoft.com/office/drawing/2014/main" id="{25C8D2C1-DA83-420D-9635-D52CE066B5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10">
            <a:extLst>
              <a:ext uri="{FF2B5EF4-FFF2-40B4-BE49-F238E27FC236}">
                <a16:creationId xmlns:a16="http://schemas.microsoft.com/office/drawing/2014/main" id="{434F74C9-6A0B-409E-AD1C-45B58BE91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2" name="Straight Connector 12">
            <a:extLst>
              <a:ext uri="{FF2B5EF4-FFF2-40B4-BE49-F238E27FC236}">
                <a16:creationId xmlns:a16="http://schemas.microsoft.com/office/drawing/2014/main" id="{F5486A9D-1265-4B57-91E6-68E666B97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4" descr="Cows looking at the camera">
            <a:extLst>
              <a:ext uri="{FF2B5EF4-FFF2-40B4-BE49-F238E27FC236}">
                <a16:creationId xmlns:a16="http://schemas.microsoft.com/office/drawing/2014/main" id="{EB7F49D2-A262-6A0F-516D-223F10553B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6281" b="513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74742A3-D63D-D545-868C-1AB2A9F63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000">
                <a:solidFill>
                  <a:srgbClr val="FFFFFF"/>
                </a:solidFill>
              </a:rPr>
              <a:t>What do Cows Drink?</a:t>
            </a:r>
          </a:p>
        </p:txBody>
      </p:sp>
      <p:cxnSp>
        <p:nvCxnSpPr>
          <p:cNvPr id="24" name="Straight Connector 14">
            <a:extLst>
              <a:ext uri="{FF2B5EF4-FFF2-40B4-BE49-F238E27FC236}">
                <a16:creationId xmlns:a16="http://schemas.microsoft.com/office/drawing/2014/main" id="{4071767D-5FF7-4508-B8B7-BB60FF3AB2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16">
            <a:extLst>
              <a:ext uri="{FF2B5EF4-FFF2-40B4-BE49-F238E27FC236}">
                <a16:creationId xmlns:a16="http://schemas.microsoft.com/office/drawing/2014/main" id="{C4E89C94-E462-4566-A15A-32835FD68B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25F4A20-71FB-4A26-92E2-89DED49264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603561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8DE96-48C5-4216-9782-72420CDB5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Automatic Thinking – Low Effort Thinking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4528F6-E630-4905-AE4E-5AF7734ED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Automatic thinking – </a:t>
            </a:r>
            <a:r>
              <a:rPr lang="en-US" dirty="0"/>
              <a:t>Is thought that is generally unconscious, unintentional, involuntary, and effortless. </a:t>
            </a:r>
          </a:p>
          <a:p>
            <a:r>
              <a:rPr lang="en-US" b="1" dirty="0"/>
              <a:t>Schemas – </a:t>
            </a:r>
            <a:r>
              <a:rPr lang="en-US" dirty="0"/>
              <a:t>Mental structures people use to organize their knowledge about the social world themselves and that influence the information people notice, think about, and remember. </a:t>
            </a:r>
          </a:p>
          <a:p>
            <a:pPr lvl="1"/>
            <a:r>
              <a:rPr lang="en-US" dirty="0"/>
              <a:t>We tend to fill in the blanks with SCHEMA-CONSISTENT INFORMATION.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98231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55CFD-205E-4ACA-8B80-56EECD38D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Accessibility and Priming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CE0FBB-731D-43B9-B242-92A40B7D8D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/>
              <a:t>Accessibility – </a:t>
            </a:r>
            <a:r>
              <a:rPr lang="en-US" dirty="0"/>
              <a:t>The extent to which schemas and concepts are at the forefront of people’s minds and are, therefore, likely to be used when making judgments about the social world. </a:t>
            </a:r>
          </a:p>
          <a:p>
            <a:pPr lvl="1"/>
            <a:r>
              <a:rPr lang="en-US" dirty="0"/>
              <a:t>Schemas can be accessible for three reasons:</a:t>
            </a:r>
          </a:p>
          <a:p>
            <a:pPr lvl="2"/>
            <a:r>
              <a:rPr lang="en-US" dirty="0"/>
              <a:t>1 – Some schemas are chronically accessible because of past experience – these schemas are constantly active and ready to use to interpret ambiguous situations. </a:t>
            </a:r>
          </a:p>
          <a:p>
            <a:pPr lvl="2"/>
            <a:r>
              <a:rPr lang="en-US" dirty="0"/>
              <a:t>2 – Schemas can be accessible because they are related to a current goal. </a:t>
            </a:r>
          </a:p>
          <a:p>
            <a:pPr lvl="2"/>
            <a:r>
              <a:rPr lang="en-US" dirty="0"/>
              <a:t>3 – Schemas can become temporary accessible because of our recent experiences. </a:t>
            </a:r>
          </a:p>
          <a:p>
            <a:pPr lvl="2"/>
            <a:endParaRPr lang="en-US" b="1" dirty="0"/>
          </a:p>
          <a:p>
            <a:pPr lvl="2"/>
            <a:r>
              <a:rPr lang="en-US" b="1" dirty="0"/>
              <a:t>Priming – </a:t>
            </a:r>
            <a:r>
              <a:rPr lang="en-US" dirty="0"/>
              <a:t>The process by which recent experiences increase the accessibility of a schema, trait, or concept. </a:t>
            </a:r>
          </a:p>
          <a:p>
            <a:pPr lvl="3"/>
            <a:r>
              <a:rPr lang="en-US" dirty="0"/>
              <a:t>Words have to be accessible and applicable to act as a prime. </a:t>
            </a:r>
          </a:p>
          <a:p>
            <a:pPr lvl="3"/>
            <a:endParaRPr lang="en-US" dirty="0"/>
          </a:p>
          <a:p>
            <a:pPr marL="566928" lvl="3" indent="0">
              <a:buNone/>
            </a:pPr>
            <a:r>
              <a:rPr lang="en-US" sz="1800" i="1" dirty="0"/>
              <a:t>Schemas may be quite resistant to change</a:t>
            </a:r>
          </a:p>
          <a:p>
            <a:pPr marL="566928" lvl="3" indent="0">
              <a:buNone/>
            </a:pPr>
            <a:r>
              <a:rPr lang="en-US" sz="1800" i="1" dirty="0"/>
              <a:t>Schemas are influenced by culture</a:t>
            </a:r>
          </a:p>
          <a:p>
            <a:pPr lvl="2"/>
            <a:endParaRPr lang="en-US" dirty="0"/>
          </a:p>
          <a:p>
            <a:pPr lvl="2"/>
            <a:r>
              <a:rPr lang="en-US" dirty="0">
                <a:hlinkClick r:id="rId2"/>
              </a:rPr>
              <a:t>Perception Without Awareness (PWA) – Daren Brown – How to Control a Nation – Toy Story </a:t>
            </a:r>
            <a:endParaRPr lang="en-US" dirty="0"/>
          </a:p>
          <a:p>
            <a:pPr lvl="2"/>
            <a:r>
              <a:rPr lang="en-US" dirty="0">
                <a:hlinkClick r:id="rId3"/>
              </a:rPr>
              <a:t>How to Control a Nation Full Video</a:t>
            </a:r>
            <a:endParaRPr lang="en-US" dirty="0"/>
          </a:p>
          <a:p>
            <a:pPr lvl="2"/>
            <a:r>
              <a:rPr lang="en-US" dirty="0">
                <a:hlinkClick r:id="rId4"/>
              </a:rPr>
              <a:t>The Art of Misdirection</a:t>
            </a:r>
            <a:endParaRPr lang="en-US" dirty="0"/>
          </a:p>
          <a:p>
            <a:pPr lvl="2"/>
            <a:endParaRPr lang="en-US" dirty="0"/>
          </a:p>
          <a:p>
            <a:pPr lvl="2"/>
            <a:r>
              <a:rPr lang="en-US" sz="3600" b="1" dirty="0"/>
              <a:t>Advertising makes consumption schemas continuously accessible. Advertising primes our consumer drives. </a:t>
            </a:r>
          </a:p>
          <a:p>
            <a:pPr lvl="2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7459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Psychology of Influence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10058401" cy="4023360"/>
          </a:xfrm>
        </p:spPr>
        <p:txBody>
          <a:bodyPr/>
          <a:lstStyle/>
          <a:p>
            <a:r>
              <a:rPr lang="en-CA" dirty="0"/>
              <a:t>Robert </a:t>
            </a:r>
            <a:r>
              <a:rPr lang="en-CA" dirty="0" err="1"/>
              <a:t>Cialdini</a:t>
            </a:r>
            <a:endParaRPr lang="en-CA" dirty="0"/>
          </a:p>
          <a:p>
            <a:r>
              <a:rPr lang="en-CA" dirty="0"/>
              <a:t>Six weapons of influence</a:t>
            </a:r>
          </a:p>
          <a:p>
            <a:r>
              <a:rPr lang="en-CA" dirty="0"/>
              <a:t>1 – Reciprocation</a:t>
            </a:r>
          </a:p>
          <a:p>
            <a:r>
              <a:rPr lang="en-CA" dirty="0"/>
              <a:t>2 – Commitment and consistency</a:t>
            </a:r>
          </a:p>
          <a:p>
            <a:r>
              <a:rPr lang="en-CA" dirty="0"/>
              <a:t>3 – Social proof</a:t>
            </a:r>
          </a:p>
          <a:p>
            <a:r>
              <a:rPr lang="en-CA" dirty="0"/>
              <a:t>4 – Liking </a:t>
            </a:r>
          </a:p>
          <a:p>
            <a:r>
              <a:rPr lang="en-CA" dirty="0"/>
              <a:t>5 – </a:t>
            </a:r>
            <a:r>
              <a:rPr lang="en-CA" dirty="0">
                <a:hlinkClick r:id="rId2"/>
              </a:rPr>
              <a:t>Authority</a:t>
            </a:r>
            <a:endParaRPr lang="en-CA" dirty="0"/>
          </a:p>
          <a:p>
            <a:r>
              <a:rPr lang="en-CA" dirty="0"/>
              <a:t>6 – Scarcity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0230721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1152</Words>
  <Application>Microsoft Macintosh PowerPoint</Application>
  <PresentationFormat>Widescreen</PresentationFormat>
  <Paragraphs>120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Calibri</vt:lpstr>
      <vt:lpstr>Calibri Light</vt:lpstr>
      <vt:lpstr>Retrospect</vt:lpstr>
      <vt:lpstr>Advertising and the Consumer Culture </vt:lpstr>
      <vt:lpstr>Tips and Tricks</vt:lpstr>
      <vt:lpstr>Cognitive Model &amp; Schemas</vt:lpstr>
      <vt:lpstr>PowerPoint Presentation</vt:lpstr>
      <vt:lpstr>PowerPoint Presentation</vt:lpstr>
      <vt:lpstr>What do Cows Drink?</vt:lpstr>
      <vt:lpstr>Automatic Thinking – Low Effort Thinking</vt:lpstr>
      <vt:lpstr>Accessibility and Priming </vt:lpstr>
      <vt:lpstr>The Psychology of Influence</vt:lpstr>
      <vt:lpstr>Attitude</vt:lpstr>
      <vt:lpstr>Theory of Planned Behaviour</vt:lpstr>
      <vt:lpstr>Perceived Behavioural Control  Reeve, J. (2015) Understanding Motivation and Emotion, 6th ed. John Wiley and Sons</vt:lpstr>
      <vt:lpstr>Changing Values and Attitudes</vt:lpstr>
      <vt:lpstr>Extreme Behaviour – Rationalization Trap</vt:lpstr>
      <vt:lpstr>Compliance </vt:lpstr>
      <vt:lpstr>Conformity</vt:lpstr>
      <vt:lpstr>The Power of Words</vt:lpstr>
      <vt:lpstr>The Power of Suggestion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Advertising and the Consumer Culture </dc:title>
  <dc:creator>Erik Chevrier</dc:creator>
  <cp:lastModifiedBy>Erik Chevrier</cp:lastModifiedBy>
  <cp:revision>12</cp:revision>
  <dcterms:created xsi:type="dcterms:W3CDTF">2020-01-21T20:23:29Z</dcterms:created>
  <dcterms:modified xsi:type="dcterms:W3CDTF">2022-04-05T06:36:16Z</dcterms:modified>
</cp:coreProperties>
</file>