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7" r:id="rId2"/>
    <p:sldId id="328" r:id="rId3"/>
    <p:sldId id="331" r:id="rId4"/>
    <p:sldId id="327"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60"/>
  </p:normalViewPr>
  <p:slideViewPr>
    <p:cSldViewPr snapToGrid="0">
      <p:cViewPr varScale="1">
        <p:scale>
          <a:sx n="112" d="100"/>
          <a:sy n="112" d="100"/>
        </p:scale>
        <p:origin x="440" y="-1832"/>
      </p:cViewPr>
      <p:guideLst/>
    </p:cSldViewPr>
  </p:slideViewPr>
  <p:notesTextViewPr>
    <p:cViewPr>
      <p:scale>
        <a:sx n="1" d="1"/>
        <a:sy n="1" d="1"/>
      </p:scale>
      <p:origin x="0" y="0"/>
    </p:cViewPr>
  </p:notesTextViewPr>
  <p:sorterViewPr>
    <p:cViewPr>
      <p:scale>
        <a:sx n="100" d="100"/>
        <a:sy n="100" d="100"/>
      </p:scale>
      <p:origin x="0" y="-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B9395BF-A852-48DF-B5B0-CDF00B6C9969}" type="datetimeFigureOut">
              <a:rPr lang="en-CA" smtClean="0"/>
              <a:t>2022-04-06</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E443DF-6AB8-4D5A-83B3-1D81857E7211}" type="slidenum">
              <a:rPr lang="en-CA" smtClean="0"/>
              <a:t>‹#›</a:t>
            </a:fld>
            <a:endParaRPr lang="en-CA"/>
          </a:p>
        </p:txBody>
      </p:sp>
    </p:spTree>
    <p:extLst>
      <p:ext uri="{BB962C8B-B14F-4D97-AF65-F5344CB8AC3E}">
        <p14:creationId xmlns:p14="http://schemas.microsoft.com/office/powerpoint/2010/main" val="326205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4/6/22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4/6/22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4/6/22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r>
              <a:rPr lang="en-CA" altLang="en-US"/>
              <a:t>13-1-31</a:t>
            </a:r>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B0E33AC2-D8C5-4515-AD00-E08C681A12E2}" type="slidenum">
              <a:rPr lang="en-CA" altLang="en-US"/>
              <a:pPr/>
              <a:t>‹#›</a:t>
            </a:fld>
            <a:endParaRPr lang="en-CA" altLang="en-US"/>
          </a:p>
        </p:txBody>
      </p:sp>
    </p:spTree>
    <p:extLst>
      <p:ext uri="{BB962C8B-B14F-4D97-AF65-F5344CB8AC3E}">
        <p14:creationId xmlns:p14="http://schemas.microsoft.com/office/powerpoint/2010/main" val="49036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4/6/22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4/6/22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4/6/22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4/6/22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4/6/22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4/6/22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4/6/22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4/6/22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4/6/22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a:bodyPr>
          <a:lstStyle/>
          <a:p>
            <a:r>
              <a:rPr lang="en-CA" dirty="0"/>
              <a:t>Blogs</a:t>
            </a:r>
          </a:p>
        </p:txBody>
      </p:sp>
    </p:spTree>
    <p:extLst>
      <p:ext uri="{BB962C8B-B14F-4D97-AF65-F5344CB8AC3E}">
        <p14:creationId xmlns:p14="http://schemas.microsoft.com/office/powerpoint/2010/main" val="258128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64C82-869E-A44A-8F4F-9CA8DF3887A4}"/>
              </a:ext>
            </a:extLst>
          </p:cNvPr>
          <p:cNvSpPr>
            <a:spLocks noGrp="1"/>
          </p:cNvSpPr>
          <p:nvPr>
            <p:ph type="title"/>
          </p:nvPr>
        </p:nvSpPr>
        <p:spPr/>
        <p:txBody>
          <a:bodyPr>
            <a:normAutofit/>
          </a:bodyPr>
          <a:lstStyle/>
          <a:p>
            <a:r>
              <a:rPr lang="en-CA" sz="4400" b="1" dirty="0"/>
              <a:t>Blog Posts (Essays about Food and Culture) </a:t>
            </a:r>
            <a:endParaRPr lang="en-US" sz="4400" dirty="0"/>
          </a:p>
        </p:txBody>
      </p:sp>
      <p:sp>
        <p:nvSpPr>
          <p:cNvPr id="3" name="Content Placeholder 2">
            <a:extLst>
              <a:ext uri="{FF2B5EF4-FFF2-40B4-BE49-F238E27FC236}">
                <a16:creationId xmlns:a16="http://schemas.microsoft.com/office/drawing/2014/main" id="{BF3FEB70-7F5C-9045-BFBE-A4358D8B08CE}"/>
              </a:ext>
            </a:extLst>
          </p:cNvPr>
          <p:cNvSpPr>
            <a:spLocks noGrp="1"/>
          </p:cNvSpPr>
          <p:nvPr>
            <p:ph idx="1"/>
          </p:nvPr>
        </p:nvSpPr>
        <p:spPr/>
        <p:txBody>
          <a:bodyPr/>
          <a:lstStyle/>
          <a:p>
            <a:r>
              <a:rPr lang="en-CA" dirty="0"/>
              <a:t>Students will write three blogs of about 400 – 600 words about the meaning and practice of food, edible identities and global food issues. Although this is a blog, the information conveyed must come from research, not conjecture. In addition, the blog must contain at least eight reliable, valid, credible sources and reference the course readings. Students with production skills can produce a video or a podcast instead of a blog; however, this must also be approved by me (Erik </a:t>
            </a:r>
            <a:r>
              <a:rPr lang="en-CA" dirty="0" err="1"/>
              <a:t>Chevrier</a:t>
            </a:r>
            <a:r>
              <a:rPr lang="en-CA" dirty="0"/>
              <a:t>).</a:t>
            </a:r>
            <a:endParaRPr lang="en-US" dirty="0"/>
          </a:p>
        </p:txBody>
      </p:sp>
    </p:spTree>
    <p:extLst>
      <p:ext uri="{BB962C8B-B14F-4D97-AF65-F5344CB8AC3E}">
        <p14:creationId xmlns:p14="http://schemas.microsoft.com/office/powerpoint/2010/main" val="122013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1CE20-90C2-2341-8595-A770A914B2C3}"/>
              </a:ext>
            </a:extLst>
          </p:cNvPr>
          <p:cNvSpPr>
            <a:spLocks noGrp="1"/>
          </p:cNvSpPr>
          <p:nvPr>
            <p:ph type="title"/>
          </p:nvPr>
        </p:nvSpPr>
        <p:spPr/>
        <p:txBody>
          <a:bodyPr/>
          <a:lstStyle/>
          <a:p>
            <a:r>
              <a:rPr lang="en-US" dirty="0"/>
              <a:t>Blog Topics</a:t>
            </a:r>
          </a:p>
        </p:txBody>
      </p:sp>
      <p:sp>
        <p:nvSpPr>
          <p:cNvPr id="3" name="Content Placeholder 2">
            <a:extLst>
              <a:ext uri="{FF2B5EF4-FFF2-40B4-BE49-F238E27FC236}">
                <a16:creationId xmlns:a16="http://schemas.microsoft.com/office/drawing/2014/main" id="{5CD15872-26E6-4F4F-A940-76849A7EBE40}"/>
              </a:ext>
            </a:extLst>
          </p:cNvPr>
          <p:cNvSpPr>
            <a:spLocks noGrp="1"/>
          </p:cNvSpPr>
          <p:nvPr>
            <p:ph idx="1"/>
          </p:nvPr>
        </p:nvSpPr>
        <p:spPr/>
        <p:txBody>
          <a:bodyPr>
            <a:normAutofit fontScale="47500" lnSpcReduction="20000"/>
          </a:bodyPr>
          <a:lstStyle/>
          <a:p>
            <a:pPr marL="0" indent="0">
              <a:buNone/>
            </a:pPr>
            <a:r>
              <a:rPr lang="en-US" sz="3000" dirty="0"/>
              <a:t>Blog 3 – </a:t>
            </a:r>
            <a:r>
              <a:rPr lang="en-CA" sz="3200" dirty="0"/>
              <a:t>Global Food Issues</a:t>
            </a:r>
          </a:p>
          <a:p>
            <a:pPr lvl="1"/>
            <a:r>
              <a:rPr lang="en-US" sz="1900" dirty="0"/>
              <a:t>Food Sovereignty</a:t>
            </a:r>
          </a:p>
          <a:p>
            <a:pPr lvl="1"/>
            <a:r>
              <a:rPr lang="en-US" sz="1900" dirty="0"/>
              <a:t>Community Food Systems</a:t>
            </a:r>
          </a:p>
          <a:p>
            <a:pPr lvl="1"/>
            <a:r>
              <a:rPr lang="en-US" sz="1900" dirty="0"/>
              <a:t>Alternative Food Initiatives</a:t>
            </a:r>
          </a:p>
          <a:p>
            <a:pPr lvl="1"/>
            <a:r>
              <a:rPr lang="en-US" sz="1900" dirty="0"/>
              <a:t>Sustainable Food Systems</a:t>
            </a:r>
          </a:p>
          <a:p>
            <a:pPr lvl="1"/>
            <a:r>
              <a:rPr lang="en-US" sz="1900" dirty="0"/>
              <a:t>Sustainability of Modern Agriculture</a:t>
            </a:r>
          </a:p>
          <a:p>
            <a:pPr lvl="1"/>
            <a:r>
              <a:rPr lang="en-US" sz="1900" dirty="0"/>
              <a:t>Indigenous Food Systems</a:t>
            </a:r>
          </a:p>
          <a:p>
            <a:pPr lvl="1"/>
            <a:r>
              <a:rPr lang="en-US" sz="1900" dirty="0"/>
              <a:t>Slow Food Movements</a:t>
            </a:r>
          </a:p>
          <a:p>
            <a:pPr lvl="1"/>
            <a:r>
              <a:rPr lang="en-US" sz="1900" dirty="0"/>
              <a:t>Hunger</a:t>
            </a:r>
          </a:p>
          <a:p>
            <a:pPr lvl="1"/>
            <a:r>
              <a:rPr lang="en-US" sz="1900" dirty="0"/>
              <a:t>Obesity </a:t>
            </a:r>
          </a:p>
          <a:p>
            <a:pPr lvl="1"/>
            <a:r>
              <a:rPr lang="en-US" sz="2000" dirty="0"/>
              <a:t>Capitalism and Food</a:t>
            </a:r>
          </a:p>
          <a:p>
            <a:pPr lvl="1"/>
            <a:r>
              <a:rPr lang="en-US" sz="2000" dirty="0"/>
              <a:t>Industrial Food and Health</a:t>
            </a:r>
          </a:p>
          <a:p>
            <a:pPr lvl="1"/>
            <a:r>
              <a:rPr lang="en-US" sz="2000" dirty="0"/>
              <a:t>True Value of Food</a:t>
            </a:r>
          </a:p>
          <a:p>
            <a:pPr lvl="1"/>
            <a:r>
              <a:rPr lang="en-US" sz="2000" dirty="0"/>
              <a:t>Food Commodities</a:t>
            </a:r>
          </a:p>
          <a:p>
            <a:pPr lvl="1"/>
            <a:r>
              <a:rPr lang="en-US" sz="2000" dirty="0"/>
              <a:t>Food and </a:t>
            </a:r>
            <a:r>
              <a:rPr lang="en-US" sz="2000" dirty="0" err="1"/>
              <a:t>Labour</a:t>
            </a:r>
            <a:endParaRPr lang="en-US" sz="2000" dirty="0"/>
          </a:p>
          <a:p>
            <a:pPr lvl="1"/>
            <a:r>
              <a:rPr lang="en-US" sz="2000" dirty="0"/>
              <a:t>Colonization and Food</a:t>
            </a:r>
          </a:p>
          <a:p>
            <a:pPr lvl="1"/>
            <a:r>
              <a:rPr lang="en-US" sz="2000" dirty="0"/>
              <a:t>Slavery and Food</a:t>
            </a:r>
          </a:p>
          <a:p>
            <a:pPr lvl="1"/>
            <a:r>
              <a:rPr lang="en-US" sz="2000" dirty="0"/>
              <a:t>Agroecology</a:t>
            </a:r>
          </a:p>
          <a:p>
            <a:pPr lvl="1"/>
            <a:r>
              <a:rPr lang="en-US" sz="2000" dirty="0"/>
              <a:t>Transformative Food Systems</a:t>
            </a:r>
          </a:p>
          <a:p>
            <a:pPr lvl="1"/>
            <a:r>
              <a:rPr lang="en-US" sz="2000" dirty="0"/>
              <a:t>Food Land and Property</a:t>
            </a:r>
          </a:p>
          <a:p>
            <a:pPr lvl="1"/>
            <a:r>
              <a:rPr lang="en-US" sz="2000" dirty="0"/>
              <a:t>Perform a Research Report about any Aspect of Global Food Issues</a:t>
            </a:r>
            <a:endParaRPr lang="en-US" sz="1900" dirty="0"/>
          </a:p>
          <a:p>
            <a:pPr marL="0" indent="0">
              <a:buNone/>
            </a:pPr>
            <a:endParaRPr lang="en-US" dirty="0"/>
          </a:p>
          <a:p>
            <a:pPr lvl="1"/>
            <a:endParaRPr lang="en-US" dirty="0"/>
          </a:p>
        </p:txBody>
      </p:sp>
    </p:spTree>
    <p:extLst>
      <p:ext uri="{BB962C8B-B14F-4D97-AF65-F5344CB8AC3E}">
        <p14:creationId xmlns:p14="http://schemas.microsoft.com/office/powerpoint/2010/main" val="4152357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1917657975"/>
              </p:ext>
            </p:extLst>
          </p:nvPr>
        </p:nvGraphicFramePr>
        <p:xfrm>
          <a:off x="0" y="-1"/>
          <a:ext cx="12192000" cy="9718766"/>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a:effectLst/>
                        </a:rPr>
                        <a:t>Category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a:t>
                      </a: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Analysis of Subject Matter and Connection to Readings</a:t>
                      </a:r>
                    </a:p>
                  </a:txBody>
                  <a:tcPr marL="38680" marR="38680" marT="0" marB="0"/>
                </a:tc>
                <a:tc>
                  <a:txBody>
                    <a:bodyPr/>
                    <a:lstStyle/>
                    <a:p>
                      <a:pPr marL="0" marR="0">
                        <a:spcBef>
                          <a:spcPts val="0"/>
                        </a:spcBef>
                        <a:spcAft>
                          <a:spcPts val="0"/>
                        </a:spcAft>
                      </a:pPr>
                      <a:r>
                        <a:rPr lang="en-US" sz="1500" dirty="0">
                          <a:effectLst/>
                        </a:rPr>
                        <a:t>Superficial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Superficially connected analysis to the course readings.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Analysis not appropriate or complete. </a:t>
                      </a:r>
                    </a:p>
                  </a:txBody>
                  <a:tcPr marL="38680" marR="38680" marT="0" marB="0"/>
                </a:tc>
                <a:tc>
                  <a:txBody>
                    <a:bodyPr/>
                    <a:lstStyle/>
                    <a:p>
                      <a:pPr marL="0" marR="0">
                        <a:spcBef>
                          <a:spcPts val="0"/>
                        </a:spcBef>
                        <a:spcAft>
                          <a:spcPts val="0"/>
                        </a:spcAft>
                      </a:pPr>
                      <a:r>
                        <a:rPr lang="en-US" sz="1500" dirty="0">
                          <a:effectLst/>
                        </a:rPr>
                        <a:t>Average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Analysis connected to two course readings.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somewhat appropriate and incomplete.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Great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Analysis connected to at least three chapters from the course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appropriate and complete.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Exceptional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Analysis connected to three or more course readings with excellence.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entirely on point and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blog is not clear, concise, specific and/or interesting.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Blog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Blog not structured well. </a:t>
                      </a:r>
                    </a:p>
                  </a:txBody>
                  <a:tcPr marL="38680" marR="38680" marT="0" marB="0"/>
                </a:tc>
                <a:tc>
                  <a:txBody>
                    <a:bodyPr/>
                    <a:lstStyle/>
                    <a:p>
                      <a:pPr marL="0" marR="0">
                        <a:spcBef>
                          <a:spcPts val="0"/>
                        </a:spcBef>
                        <a:spcAft>
                          <a:spcPts val="0"/>
                        </a:spcAft>
                      </a:pPr>
                      <a:r>
                        <a:rPr lang="en-US" sz="1500" dirty="0">
                          <a:effectLst/>
                        </a:rPr>
                        <a:t>The blog is somewhat clear, concise, specific and/or interest.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structured somewhat well. </a:t>
                      </a:r>
                    </a:p>
                  </a:txBody>
                  <a:tcPr marL="38680" marR="38680" marT="0" marB="0"/>
                </a:tc>
                <a:tc>
                  <a:txBody>
                    <a:bodyPr/>
                    <a:lstStyle/>
                    <a:p>
                      <a:pPr marL="0" marR="0">
                        <a:spcBef>
                          <a:spcPts val="0"/>
                        </a:spcBef>
                        <a:spcAft>
                          <a:spcPts val="0"/>
                        </a:spcAft>
                      </a:pPr>
                      <a:r>
                        <a:rPr lang="en-US" sz="1500" dirty="0">
                          <a:effectLst/>
                        </a:rPr>
                        <a:t>The blog is clear, concise, specific and interesting.</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Blog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blog is extremely clear, concise, specific, and interesting.</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blog </a:t>
                      </a:r>
                      <a:r>
                        <a:rPr lang="en-US" sz="1500">
                          <a:effectLst/>
                        </a:rPr>
                        <a:t>is outstanding. </a:t>
                      </a:r>
                      <a:endParaRPr lang="en-US" sz="1500" dirty="0">
                        <a:effectLst/>
                      </a:endParaRP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Format and Aesthetic</a:t>
                      </a:r>
                    </a:p>
                    <a:p>
                      <a:pPr marL="0" marR="0">
                        <a:spcBef>
                          <a:spcPts val="0"/>
                        </a:spcBef>
                        <a:spcAft>
                          <a:spcPts val="0"/>
                        </a:spcAft>
                      </a:pPr>
                      <a:r>
                        <a:rPr lang="en-US" sz="1000" dirty="0">
                          <a:effectLst/>
                        </a:rPr>
                        <a:t>(Not Weighted in Grade)</a:t>
                      </a:r>
                    </a:p>
                  </a:txBody>
                  <a:tcPr marL="38680" marR="38680" marT="0" marB="0"/>
                </a:tc>
                <a:tc>
                  <a:txBody>
                    <a:bodyPr/>
                    <a:lstStyle/>
                    <a:p>
                      <a:pPr marL="0" marR="0">
                        <a:spcBef>
                          <a:spcPts val="0"/>
                        </a:spcBef>
                        <a:spcAft>
                          <a:spcPts val="0"/>
                        </a:spcAft>
                      </a:pPr>
                      <a:r>
                        <a:rPr lang="en-US" sz="1500" dirty="0">
                          <a:effectLst/>
                        </a:rPr>
                        <a:t>Article is not appealing to look at. Format is awkward and hard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simple and there are no images or links of relevance. Format is awkward but easier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includes photos and links that are relevant to the topic. Format is easy to follow.</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easy to read and enjoyable to look at. Format is easy to follow and interesting to the eye. Article includes photos and links that are relevant to the topic.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000" dirty="0">
                          <a:effectLst/>
                        </a:rPr>
                        <a:t>(Not Heavily Weighted in Grade)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Relevance of Information </a:t>
                      </a:r>
                    </a:p>
                  </a:txBody>
                  <a:tcPr marL="38680" marR="38680" marT="0" marB="0"/>
                </a:tc>
                <a:tc>
                  <a:txBody>
                    <a:bodyPr/>
                    <a:lstStyle/>
                    <a:p>
                      <a:pPr marL="0" marR="0">
                        <a:spcBef>
                          <a:spcPts val="0"/>
                        </a:spcBef>
                        <a:spcAft>
                          <a:spcPts val="0"/>
                        </a:spcAft>
                      </a:pPr>
                      <a:r>
                        <a:rPr lang="en-US" sz="1500" dirty="0">
                          <a:effectLst/>
                        </a:rPr>
                        <a:t>The information cited in the article has no relevance to the blog topic.</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Most references are not valid and/or reliable. </a:t>
                      </a:r>
                    </a:p>
                  </a:txBody>
                  <a:tcPr marL="38680" marR="38680" marT="0" marB="0"/>
                </a:tc>
                <a:tc>
                  <a:txBody>
                    <a:bodyPr/>
                    <a:lstStyle/>
                    <a:p>
                      <a:pPr marL="0" marR="0">
                        <a:spcBef>
                          <a:spcPts val="0"/>
                        </a:spcBef>
                        <a:spcAft>
                          <a:spcPts val="0"/>
                        </a:spcAft>
                      </a:pPr>
                      <a:r>
                        <a:rPr lang="en-US" sz="1500" dirty="0">
                          <a:effectLst/>
                        </a:rPr>
                        <a:t>The information cited in the article has some relevance to the blog topic.</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Some references are valid and/or reliable. </a:t>
                      </a:r>
                    </a:p>
                  </a:txBody>
                  <a:tcPr marL="38680" marR="38680" marT="0" marB="0"/>
                </a:tc>
                <a:tc>
                  <a:txBody>
                    <a:bodyPr/>
                    <a:lstStyle/>
                    <a:p>
                      <a:pPr marL="0" marR="0">
                        <a:spcBef>
                          <a:spcPts val="0"/>
                        </a:spcBef>
                        <a:spcAft>
                          <a:spcPts val="0"/>
                        </a:spcAft>
                      </a:pPr>
                      <a:r>
                        <a:rPr lang="en-US" sz="1500" dirty="0">
                          <a:effectLst/>
                        </a:rPr>
                        <a:t>The information cited in the article is relevant to the blog topic.</a:t>
                      </a:r>
                    </a:p>
                    <a:p>
                      <a:pPr marL="0" marR="0">
                        <a:spcBef>
                          <a:spcPts val="0"/>
                        </a:spcBef>
                        <a:spcAft>
                          <a:spcPts val="0"/>
                        </a:spcAft>
                      </a:pPr>
                      <a:br>
                        <a:rPr lang="en-US" sz="1500" dirty="0">
                          <a:effectLst/>
                        </a:rPr>
                      </a:br>
                      <a:r>
                        <a:rPr lang="en-US" sz="1500" dirty="0">
                          <a:effectLst/>
                        </a:rPr>
                        <a:t>Claims are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Most references are valid and reliable. </a:t>
                      </a:r>
                    </a:p>
                  </a:txBody>
                  <a:tcPr marL="38680" marR="38680" marT="0" marB="0"/>
                </a:tc>
                <a:tc>
                  <a:txBody>
                    <a:bodyPr/>
                    <a:lstStyle/>
                    <a:p>
                      <a:pPr marL="0" marR="0">
                        <a:spcBef>
                          <a:spcPts val="0"/>
                        </a:spcBef>
                        <a:spcAft>
                          <a:spcPts val="0"/>
                        </a:spcAft>
                      </a:pPr>
                      <a:r>
                        <a:rPr lang="en-US" sz="1500" dirty="0">
                          <a:effectLst/>
                        </a:rPr>
                        <a:t>The information cited in the article is completely on point with the blog topic.</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All references are valid and reliable. </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One or less reliable/valid external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reliable/valid external source is referenced.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Three reliable/valid external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Four or more reliable/valid external sources are referenced. </a:t>
                      </a:r>
                    </a:p>
                  </a:txBody>
                  <a:tcPr marL="38680" marR="38680" marT="0" marB="0"/>
                </a:tc>
                <a:extLst>
                  <a:ext uri="{0D108BD9-81ED-4DB2-BD59-A6C34878D82A}">
                    <a16:rowId xmlns:a16="http://schemas.microsoft.com/office/drawing/2014/main" val="1002663901"/>
                  </a:ext>
                </a:extLst>
              </a:tr>
            </a:tbl>
          </a:graphicData>
        </a:graphic>
      </p:graphicFrame>
    </p:spTree>
    <p:extLst>
      <p:ext uri="{BB962C8B-B14F-4D97-AF65-F5344CB8AC3E}">
        <p14:creationId xmlns:p14="http://schemas.microsoft.com/office/powerpoint/2010/main" val="354531862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2761</TotalTime>
  <Words>702</Words>
  <Application>Microsoft Macintosh PowerPoint</Application>
  <PresentationFormat>Widescreen</PresentationFormat>
  <Paragraphs>107</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Calibri Light</vt:lpstr>
      <vt:lpstr>Retrospect</vt:lpstr>
      <vt:lpstr>Food and Culture</vt:lpstr>
      <vt:lpstr>Blog Posts (Essays about Food and Culture) </vt:lpstr>
      <vt:lpstr>Blog Topics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Chevrier</dc:creator>
  <cp:lastModifiedBy>Erik Chevrier</cp:lastModifiedBy>
  <cp:revision>247</cp:revision>
  <cp:lastPrinted>2017-07-26T18:23:54Z</cp:lastPrinted>
  <dcterms:created xsi:type="dcterms:W3CDTF">2016-01-27T06:10:50Z</dcterms:created>
  <dcterms:modified xsi:type="dcterms:W3CDTF">2022-04-07T02:23:17Z</dcterms:modified>
</cp:coreProperties>
</file>