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12"/>
  </p:notesMasterIdLst>
  <p:sldIdLst>
    <p:sldId id="256" r:id="rId2"/>
    <p:sldId id="318" r:id="rId3"/>
    <p:sldId id="328" r:id="rId4"/>
    <p:sldId id="321" r:id="rId5"/>
    <p:sldId id="294" r:id="rId6"/>
    <p:sldId id="295" r:id="rId7"/>
    <p:sldId id="296" r:id="rId8"/>
    <p:sldId id="327" r:id="rId9"/>
    <p:sldId id="329" r:id="rId10"/>
    <p:sldId id="33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Chevrier" initials="EC" lastIdx="1" clrIdx="0">
    <p:extLst>
      <p:ext uri="{19B8F6BF-5375-455C-9EA6-DF929625EA0E}">
        <p15:presenceInfo xmlns:p15="http://schemas.microsoft.com/office/powerpoint/2012/main" userId="371976d59e4c74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2" autoAdjust="0"/>
    <p:restoredTop sz="94660"/>
  </p:normalViewPr>
  <p:slideViewPr>
    <p:cSldViewPr snapToGrid="0">
      <p:cViewPr varScale="1">
        <p:scale>
          <a:sx n="114" d="100"/>
          <a:sy n="114" d="100"/>
        </p:scale>
        <p:origin x="37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C6C669-C598-FB42-B782-FE02A079FFEE}" type="datetimeFigureOut">
              <a:rPr lang="en-US" smtClean="0"/>
              <a:t>9/29/22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A699B1-C4A8-6140-8726-BA883941134D}" type="slidenum">
              <a:rPr lang="en-US" smtClean="0"/>
              <a:t>‹#›</a:t>
            </a:fld>
            <a:endParaRPr lang="en-US"/>
          </a:p>
        </p:txBody>
      </p:sp>
    </p:spTree>
    <p:extLst>
      <p:ext uri="{BB962C8B-B14F-4D97-AF65-F5344CB8AC3E}">
        <p14:creationId xmlns:p14="http://schemas.microsoft.com/office/powerpoint/2010/main" val="1287675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2022-09-29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2022-09-29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2022-09-29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2022-09-29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2022-09-29</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2022-09-29</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2022-09-29</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2022-09-29</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afconcordia.ca/wp-content/uploads/2020/01/SAF_application_010320.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ecological economics</a:t>
            </a:r>
            <a:endParaRPr lang="en-CA" dirty="0"/>
          </a:p>
        </p:txBody>
      </p:sp>
      <p:sp>
        <p:nvSpPr>
          <p:cNvPr id="3" name="Subtitle 2"/>
          <p:cNvSpPr>
            <a:spLocks noGrp="1"/>
          </p:cNvSpPr>
          <p:nvPr>
            <p:ph type="subTitle" idx="1"/>
          </p:nvPr>
        </p:nvSpPr>
        <p:spPr/>
        <p:txBody>
          <a:bodyPr>
            <a:normAutofit/>
          </a:bodyPr>
          <a:lstStyle/>
          <a:p>
            <a:r>
              <a:rPr lang="en-CA" dirty="0"/>
              <a:t>Project Proposal</a:t>
            </a:r>
          </a:p>
          <a:p>
            <a:r>
              <a:rPr lang="en-CA" dirty="0"/>
              <a:t>Erik Chevrier</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3E01-D609-48BF-92DF-9B14299D59C7}"/>
              </a:ext>
            </a:extLst>
          </p:cNvPr>
          <p:cNvSpPr>
            <a:spLocks noGrp="1"/>
          </p:cNvSpPr>
          <p:nvPr>
            <p:ph type="title"/>
          </p:nvPr>
        </p:nvSpPr>
        <p:spPr/>
        <p:txBody>
          <a:bodyPr/>
          <a:lstStyle/>
          <a:p>
            <a:r>
              <a:rPr lang="en-US" dirty="0"/>
              <a:t>Write an In-Depth Literature Review</a:t>
            </a:r>
            <a:endParaRPr lang="en-CA" dirty="0"/>
          </a:p>
        </p:txBody>
      </p:sp>
      <p:sp>
        <p:nvSpPr>
          <p:cNvPr id="3" name="Content Placeholder 2">
            <a:extLst>
              <a:ext uri="{FF2B5EF4-FFF2-40B4-BE49-F238E27FC236}">
                <a16:creationId xmlns:a16="http://schemas.microsoft.com/office/drawing/2014/main" id="{63061868-A4F4-477D-B70E-342B9DA30F1F}"/>
              </a:ext>
            </a:extLst>
          </p:cNvPr>
          <p:cNvSpPr>
            <a:spLocks noGrp="1"/>
          </p:cNvSpPr>
          <p:nvPr>
            <p:ph idx="1"/>
          </p:nvPr>
        </p:nvSpPr>
        <p:spPr/>
        <p:txBody>
          <a:bodyPr/>
          <a:lstStyle/>
          <a:p>
            <a:r>
              <a:rPr lang="en-US" dirty="0"/>
              <a:t>The proposal must:</a:t>
            </a:r>
          </a:p>
          <a:p>
            <a:pPr lvl="1"/>
            <a:r>
              <a:rPr lang="en-US" dirty="0"/>
              <a:t>Describe the topic your group chose</a:t>
            </a:r>
          </a:p>
          <a:p>
            <a:pPr lvl="1"/>
            <a:r>
              <a:rPr lang="en-US" dirty="0"/>
              <a:t>Provide justification for why this topic is important and how it fits into ecological economics</a:t>
            </a:r>
          </a:p>
          <a:p>
            <a:pPr lvl="1"/>
            <a:r>
              <a:rPr lang="en-US" dirty="0"/>
              <a:t>Provide a summary of what each person plans on contributing to the project</a:t>
            </a:r>
          </a:p>
          <a:p>
            <a:pPr lvl="1"/>
            <a:r>
              <a:rPr lang="en-US" dirty="0"/>
              <a:t>Please provide a timeline of your tasks and when you will complete each task </a:t>
            </a:r>
          </a:p>
          <a:p>
            <a:pPr lvl="1"/>
            <a:r>
              <a:rPr lang="en-US" dirty="0"/>
              <a:t>Provide a thesis statement that will be used in your final report</a:t>
            </a:r>
          </a:p>
          <a:p>
            <a:pPr lvl="1"/>
            <a:r>
              <a:rPr lang="en-US" dirty="0"/>
              <a:t>Demonstrate how you will support your thesis statement</a:t>
            </a:r>
          </a:p>
          <a:p>
            <a:pPr lvl="1"/>
            <a:r>
              <a:rPr lang="en-US" dirty="0"/>
              <a:t>Provide an annotated bibliography with at least 10 sources that will be used for your final report</a:t>
            </a:r>
          </a:p>
          <a:p>
            <a:pPr lvl="1"/>
            <a:r>
              <a:rPr lang="en-US" dirty="0"/>
              <a:t>Link project (or process) to readings and/or other sources</a:t>
            </a:r>
          </a:p>
          <a:p>
            <a:pPr lvl="1"/>
            <a:endParaRPr lang="en-US" dirty="0"/>
          </a:p>
          <a:p>
            <a:pPr lvl="1"/>
            <a:endParaRPr lang="en-CA" dirty="0"/>
          </a:p>
        </p:txBody>
      </p:sp>
    </p:spTree>
    <p:extLst>
      <p:ext uri="{BB962C8B-B14F-4D97-AF65-F5344CB8AC3E}">
        <p14:creationId xmlns:p14="http://schemas.microsoft.com/office/powerpoint/2010/main" val="406842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fontScale="77500" lnSpcReduction="20000"/>
          </a:bodyPr>
          <a:lstStyle/>
          <a:p>
            <a:pPr algn="l" rtl="0"/>
            <a:r>
              <a:rPr lang="en-CA" sz="2600" b="1" dirty="0"/>
              <a:t>Action Research Project (25%): </a:t>
            </a:r>
            <a:r>
              <a:rPr lang="en-CA" b="0" i="0" u="none" strike="noStrike" dirty="0">
                <a:solidFill>
                  <a:schemeClr val="tx1"/>
                </a:solidFill>
                <a:effectLst/>
              </a:rPr>
              <a:t>The objective of this assignment is to give students hands on experience learning about ecological economics by participating with community members trying to create ethical economies and/or fight for social justice. Students will perform an action-based research project by creating a project, participating with an already existing initiative at Concordia University, atte</a:t>
            </a:r>
            <a:r>
              <a:rPr lang="en-CA" dirty="0">
                <a:solidFill>
                  <a:schemeClr val="tx1"/>
                </a:solidFill>
              </a:rPr>
              <a:t>nding a conference and/or writing an in-depth research report about a topic in ecological economics.</a:t>
            </a:r>
            <a:r>
              <a:rPr lang="en-CA" b="0" i="0" u="none" strike="noStrike" dirty="0">
                <a:solidFill>
                  <a:schemeClr val="tx1"/>
                </a:solidFill>
                <a:effectLst/>
              </a:rPr>
              <a:t> Students will participate as a group project and submit the report as a group. Students will be evaluated based on the depth of their involvement with the project, clearly reporting the project, and an oral presentation of the project. Students may request to be evaluated separately, but must do so in the proposal. </a:t>
            </a:r>
          </a:p>
          <a:p>
            <a:pPr algn="l" rtl="0"/>
            <a:r>
              <a:rPr lang="en-CA" b="0" i="0" u="none" strike="noStrike" dirty="0">
                <a:solidFill>
                  <a:schemeClr val="tx1"/>
                </a:solidFill>
                <a:effectLst/>
              </a:rPr>
              <a:t>Students must form a group; however, they may choose to work on something in a group that already exists and/or create something with like-minded people outside the classroom. Students will form clusters and contribute to the project based on their area of expertise. For example, someone with great research skills could get involved with the research portion of the project, someone with media skills can build media infrastructure, someone with great interpersonal communication skills can be the mobilizer, among other tasks. Students will be evaluated based on the depth of their involvement with the project, their deliverables, clearly reporting their contribution to the project, an oral presentation summarizing their role in the project, and linking the project to the course material.</a:t>
            </a:r>
          </a:p>
          <a:p>
            <a:r>
              <a:rPr lang="en-CA" sz="2600" b="1" dirty="0"/>
              <a:t>Proposal (10%) (Due October 20</a:t>
            </a:r>
            <a:r>
              <a:rPr lang="en-CA" sz="2600" b="1" baseline="30000" dirty="0"/>
              <a:t>th</a:t>
            </a:r>
            <a:r>
              <a:rPr lang="en-CA" sz="2600" b="1" dirty="0"/>
              <a:t>): </a:t>
            </a:r>
            <a:r>
              <a:rPr lang="en-CA" b="0" i="0" u="none" strike="noStrike" dirty="0">
                <a:solidFill>
                  <a:schemeClr val="tx1"/>
                </a:solidFill>
                <a:effectLst/>
              </a:rPr>
              <a:t>Students will write a proposal for the action research project they want to partake in. Students must submit the proposal as a group. Students must (1) identify a group to participate with,  a project to create, a conference to attend or draft a proposal for a literature review (2) describe the project/conference/paper, (3) outline a specific timeline for the project, (4) summarize the roles of each group member, (5) link the topic to class readings and other ecological economic issues. Conference reports and literature reviews require annotated bibliographies. These are general paramete</a:t>
            </a:r>
            <a:r>
              <a:rPr lang="en-CA" dirty="0">
                <a:solidFill>
                  <a:schemeClr val="tx1"/>
                </a:solidFill>
              </a:rPr>
              <a:t>rs, please see the next slides for more specific guidelines. </a:t>
            </a:r>
            <a:endParaRPr lang="en-CA" b="0" i="0" u="none" strike="noStrike" dirty="0">
              <a:solidFill>
                <a:schemeClr val="tx1"/>
              </a:solidFill>
              <a:effectLst/>
            </a:endParaRPr>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C1105-62B1-EF48-91E1-D364414B1D99}"/>
              </a:ext>
            </a:extLst>
          </p:cNvPr>
          <p:cNvSpPr>
            <a:spLocks noGrp="1"/>
          </p:cNvSpPr>
          <p:nvPr>
            <p:ph type="title"/>
          </p:nvPr>
        </p:nvSpPr>
        <p:spPr/>
        <p:txBody>
          <a:bodyPr/>
          <a:lstStyle/>
          <a:p>
            <a:r>
              <a:rPr lang="en-US" dirty="0"/>
              <a:t>Project Possibilities</a:t>
            </a:r>
          </a:p>
        </p:txBody>
      </p:sp>
      <p:sp>
        <p:nvSpPr>
          <p:cNvPr id="3" name="Content Placeholder 2">
            <a:extLst>
              <a:ext uri="{FF2B5EF4-FFF2-40B4-BE49-F238E27FC236}">
                <a16:creationId xmlns:a16="http://schemas.microsoft.com/office/drawing/2014/main" id="{4AA9EA97-596E-084F-A174-9583B6E53226}"/>
              </a:ext>
            </a:extLst>
          </p:cNvPr>
          <p:cNvSpPr>
            <a:spLocks noGrp="1"/>
          </p:cNvSpPr>
          <p:nvPr>
            <p:ph idx="1"/>
          </p:nvPr>
        </p:nvSpPr>
        <p:spPr/>
        <p:txBody>
          <a:bodyPr>
            <a:normAutofit lnSpcReduction="10000"/>
          </a:bodyPr>
          <a:lstStyle/>
          <a:p>
            <a:r>
              <a:rPr lang="en-US" dirty="0"/>
              <a:t>1 – Work with a group that creates positive environmental or social externalities. Examples include:</a:t>
            </a:r>
          </a:p>
          <a:p>
            <a:pPr lvl="1"/>
            <a:r>
              <a:rPr lang="en-US" dirty="0"/>
              <a:t>Coop </a:t>
            </a:r>
            <a:r>
              <a:rPr lang="en-US" dirty="0" err="1"/>
              <a:t>CultivAction</a:t>
            </a:r>
            <a:endParaRPr lang="en-US" dirty="0"/>
          </a:p>
          <a:p>
            <a:pPr lvl="1"/>
            <a:r>
              <a:rPr lang="en-US" dirty="0" err="1"/>
              <a:t>MindHeartMouth</a:t>
            </a:r>
            <a:endParaRPr lang="en-US" dirty="0"/>
          </a:p>
          <a:p>
            <a:pPr lvl="1"/>
            <a:r>
              <a:rPr lang="en-US" dirty="0"/>
              <a:t>Climate Justice Action</a:t>
            </a:r>
          </a:p>
          <a:p>
            <a:pPr lvl="1"/>
            <a:r>
              <a:rPr lang="en-US" dirty="0"/>
              <a:t>The People’s Potato</a:t>
            </a:r>
          </a:p>
          <a:p>
            <a:pPr lvl="1"/>
            <a:r>
              <a:rPr lang="en-US" dirty="0"/>
              <a:t>The Hive Free Lunch</a:t>
            </a:r>
          </a:p>
          <a:p>
            <a:pPr lvl="1"/>
            <a:r>
              <a:rPr lang="en-US" dirty="0"/>
              <a:t>CUCCR</a:t>
            </a:r>
          </a:p>
          <a:p>
            <a:pPr lvl="1"/>
            <a:r>
              <a:rPr lang="en-US" dirty="0"/>
              <a:t>Duff-Court Urban Farm/Les </a:t>
            </a:r>
            <a:r>
              <a:rPr lang="en-US" dirty="0" err="1"/>
              <a:t>P’Tit</a:t>
            </a:r>
            <a:r>
              <a:rPr lang="en-US" dirty="0"/>
              <a:t> </a:t>
            </a:r>
            <a:r>
              <a:rPr lang="en-US" dirty="0" err="1"/>
              <a:t>Marchees</a:t>
            </a:r>
            <a:endParaRPr lang="en-US" dirty="0"/>
          </a:p>
          <a:p>
            <a:r>
              <a:rPr lang="en-US" dirty="0"/>
              <a:t>2 – Begin a campus or community project. </a:t>
            </a:r>
          </a:p>
          <a:p>
            <a:r>
              <a:rPr lang="en-US" dirty="0"/>
              <a:t>3 – Attend a Conference/Public Panel and Write a Report.</a:t>
            </a:r>
          </a:p>
          <a:p>
            <a:r>
              <a:rPr lang="en-US" dirty="0"/>
              <a:t>4 – Write an In-Depth Literature Review about a Topic in Ecological Economics</a:t>
            </a:r>
          </a:p>
        </p:txBody>
      </p:sp>
    </p:spTree>
    <p:extLst>
      <p:ext uri="{BB962C8B-B14F-4D97-AF65-F5344CB8AC3E}">
        <p14:creationId xmlns:p14="http://schemas.microsoft.com/office/powerpoint/2010/main" val="37751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3E01-D609-48BF-92DF-9B14299D59C7}"/>
              </a:ext>
            </a:extLst>
          </p:cNvPr>
          <p:cNvSpPr>
            <a:spLocks noGrp="1"/>
          </p:cNvSpPr>
          <p:nvPr>
            <p:ph type="title"/>
          </p:nvPr>
        </p:nvSpPr>
        <p:spPr/>
        <p:txBody>
          <a:bodyPr/>
          <a:lstStyle/>
          <a:p>
            <a:r>
              <a:rPr lang="en-US" dirty="0"/>
              <a:t>Begin a Project or Get Involved With an Existing Community Project</a:t>
            </a:r>
            <a:endParaRPr lang="en-CA" dirty="0"/>
          </a:p>
        </p:txBody>
      </p:sp>
      <p:sp>
        <p:nvSpPr>
          <p:cNvPr id="3" name="Content Placeholder 2">
            <a:extLst>
              <a:ext uri="{FF2B5EF4-FFF2-40B4-BE49-F238E27FC236}">
                <a16:creationId xmlns:a16="http://schemas.microsoft.com/office/drawing/2014/main" id="{63061868-A4F4-477D-B70E-342B9DA30F1F}"/>
              </a:ext>
            </a:extLst>
          </p:cNvPr>
          <p:cNvSpPr>
            <a:spLocks noGrp="1"/>
          </p:cNvSpPr>
          <p:nvPr>
            <p:ph idx="1"/>
          </p:nvPr>
        </p:nvSpPr>
        <p:spPr/>
        <p:txBody>
          <a:bodyPr/>
          <a:lstStyle/>
          <a:p>
            <a:r>
              <a:rPr lang="en-US" dirty="0"/>
              <a:t>The proposal must:</a:t>
            </a:r>
          </a:p>
          <a:p>
            <a:pPr lvl="1"/>
            <a:r>
              <a:rPr lang="en-US" dirty="0"/>
              <a:t>Describe the project </a:t>
            </a:r>
          </a:p>
          <a:p>
            <a:pPr lvl="1"/>
            <a:r>
              <a:rPr lang="en-US" dirty="0"/>
              <a:t>Provide justification for why this topic is important and how it fits into ecological economics</a:t>
            </a:r>
          </a:p>
          <a:p>
            <a:pPr lvl="1"/>
            <a:r>
              <a:rPr lang="en-US" dirty="0"/>
              <a:t>Provide a summary of what each person plans on contributing to the project</a:t>
            </a:r>
          </a:p>
          <a:p>
            <a:pPr lvl="1"/>
            <a:r>
              <a:rPr lang="en-US" dirty="0"/>
              <a:t>Please provide a timeline of your tasks and when you will complete each task </a:t>
            </a:r>
          </a:p>
          <a:p>
            <a:pPr lvl="1"/>
            <a:r>
              <a:rPr lang="en-US" dirty="0"/>
              <a:t>Provide a summary of goals, objectives and targets you would like to achieve </a:t>
            </a:r>
          </a:p>
          <a:p>
            <a:pPr lvl="1"/>
            <a:r>
              <a:rPr lang="en-US" dirty="0"/>
              <a:t>Provide a way to evaluate whether you meet your goals, objectives and targets </a:t>
            </a:r>
          </a:p>
          <a:p>
            <a:pPr lvl="1"/>
            <a:r>
              <a:rPr lang="en-US" dirty="0"/>
              <a:t>Provide a summary of key strategies you will employ to accomplish your goals and objectives</a:t>
            </a:r>
          </a:p>
          <a:p>
            <a:pPr lvl="1"/>
            <a:r>
              <a:rPr lang="en-US" dirty="0"/>
              <a:t>Link project (or process) to readings and/or other sources</a:t>
            </a:r>
          </a:p>
          <a:p>
            <a:pPr lvl="1"/>
            <a:endParaRPr lang="en-US" dirty="0"/>
          </a:p>
          <a:p>
            <a:pPr lvl="1"/>
            <a:r>
              <a:rPr lang="en-US" dirty="0"/>
              <a:t>If you want to get funding, you may </a:t>
            </a:r>
            <a:r>
              <a:rPr lang="en-US" dirty="0">
                <a:hlinkClick r:id="rId2"/>
              </a:rPr>
              <a:t>Complete the SAF Application Form</a:t>
            </a:r>
            <a:endParaRPr lang="en-US" dirty="0"/>
          </a:p>
          <a:p>
            <a:pPr lvl="1"/>
            <a:endParaRPr lang="en-CA" dirty="0"/>
          </a:p>
        </p:txBody>
      </p:sp>
    </p:spTree>
    <p:extLst>
      <p:ext uri="{BB962C8B-B14F-4D97-AF65-F5344CB8AC3E}">
        <p14:creationId xmlns:p14="http://schemas.microsoft.com/office/powerpoint/2010/main" val="2937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F9C0-7FDA-489D-BBF0-FBB69D86C28B}"/>
              </a:ext>
            </a:extLst>
          </p:cNvPr>
          <p:cNvSpPr>
            <a:spLocks noGrp="1"/>
          </p:cNvSpPr>
          <p:nvPr>
            <p:ph type="title"/>
          </p:nvPr>
        </p:nvSpPr>
        <p:spPr/>
        <p:txBody>
          <a:bodyPr/>
          <a:lstStyle/>
          <a:p>
            <a:r>
              <a:rPr lang="en-US" dirty="0"/>
              <a:t>Importance of Action Based Research </a:t>
            </a:r>
          </a:p>
        </p:txBody>
      </p:sp>
      <p:sp>
        <p:nvSpPr>
          <p:cNvPr id="3" name="Content Placeholder 2">
            <a:extLst>
              <a:ext uri="{FF2B5EF4-FFF2-40B4-BE49-F238E27FC236}">
                <a16:creationId xmlns:a16="http://schemas.microsoft.com/office/drawing/2014/main" id="{B33F7CD9-455A-4AFA-9DE3-F27647571C5E}"/>
              </a:ext>
            </a:extLst>
          </p:cNvPr>
          <p:cNvSpPr>
            <a:spLocks noGrp="1"/>
          </p:cNvSpPr>
          <p:nvPr>
            <p:ph idx="1"/>
          </p:nvPr>
        </p:nvSpPr>
        <p:spPr/>
        <p:txBody>
          <a:bodyPr>
            <a:normAutofit/>
          </a:bodyPr>
          <a:lstStyle/>
          <a:p>
            <a:r>
              <a:rPr lang="en-US" sz="2400" dirty="0"/>
              <a:t>Why are action-based projects important? </a:t>
            </a:r>
          </a:p>
          <a:p>
            <a:pPr lvl="1"/>
            <a:r>
              <a:rPr lang="en-US" dirty="0"/>
              <a:t>It is important to challenge the problematic dominant epistemological understandings </a:t>
            </a:r>
            <a:r>
              <a:rPr lang="en-US"/>
              <a:t>of capitalism. </a:t>
            </a:r>
            <a:endParaRPr lang="en-US" dirty="0"/>
          </a:p>
          <a:p>
            <a:pPr lvl="1"/>
            <a:r>
              <a:rPr lang="en-US" dirty="0"/>
              <a:t>Instead we should produce ontological formations of the world we want by co-creating and co-recreating social relations that produce positive outcomes on people and the planet. </a:t>
            </a:r>
          </a:p>
          <a:p>
            <a:pPr lvl="1"/>
            <a:r>
              <a:rPr lang="en-US" dirty="0"/>
              <a:t>Action based learning theories incorporate students and facilitators as co-learners and co-collaborators. Together, they learn by doing. They also connect with the community. </a:t>
            </a:r>
          </a:p>
          <a:p>
            <a:pPr lvl="1"/>
            <a:endParaRPr lang="en-US" dirty="0"/>
          </a:p>
          <a:p>
            <a:r>
              <a:rPr lang="en-US" dirty="0"/>
              <a:t>Epistemology – A term meaning “theory of knowledge,” which gets at the </a:t>
            </a:r>
            <a:r>
              <a:rPr lang="en-US" i="1" dirty="0"/>
              <a:t>how we know </a:t>
            </a:r>
            <a:r>
              <a:rPr lang="en-US" dirty="0"/>
              <a:t>about the social world that lies behind all theoretical approaches. (</a:t>
            </a:r>
            <a:r>
              <a:rPr lang="en-US" sz="1100" dirty="0"/>
              <a:t>Frampton, Kinsman, Thompson, </a:t>
            </a:r>
            <a:r>
              <a:rPr lang="en-US" sz="1100" dirty="0" err="1"/>
              <a:t>Tileczek</a:t>
            </a:r>
            <a:r>
              <a:rPr lang="en-US" sz="1100" dirty="0"/>
              <a:t>, (2006)</a:t>
            </a:r>
            <a:r>
              <a:rPr lang="en-US" sz="1900" dirty="0"/>
              <a:t>)</a:t>
            </a:r>
            <a:endParaRPr lang="en-US" dirty="0"/>
          </a:p>
          <a:p>
            <a:r>
              <a:rPr lang="en-US" dirty="0"/>
              <a:t>Ontology – Assumptions relating to how the social </a:t>
            </a:r>
            <a:r>
              <a:rPr lang="en-US" i="1" dirty="0"/>
              <a:t>comes into being </a:t>
            </a:r>
            <a:r>
              <a:rPr lang="en-US" dirty="0"/>
              <a:t>that inform all theories and ways of writing the social. (</a:t>
            </a:r>
            <a:r>
              <a:rPr lang="en-US" sz="1100" dirty="0"/>
              <a:t>Frampton, Kinsman, Thompson, </a:t>
            </a:r>
            <a:r>
              <a:rPr lang="en-US" sz="1100" dirty="0" err="1"/>
              <a:t>Tileczek</a:t>
            </a:r>
            <a:r>
              <a:rPr lang="en-US" sz="1100" dirty="0"/>
              <a:t>, (2006)</a:t>
            </a:r>
            <a:r>
              <a:rPr lang="en-US" sz="1900" dirty="0"/>
              <a:t>)</a:t>
            </a:r>
            <a:endParaRPr lang="en-US" sz="1100" dirty="0"/>
          </a:p>
          <a:p>
            <a:endParaRPr lang="en-US" dirty="0"/>
          </a:p>
        </p:txBody>
      </p:sp>
    </p:spTree>
    <p:extLst>
      <p:ext uri="{BB962C8B-B14F-4D97-AF65-F5344CB8AC3E}">
        <p14:creationId xmlns:p14="http://schemas.microsoft.com/office/powerpoint/2010/main" val="1937351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04FB-7E33-466D-AC23-934106E2BAFA}"/>
              </a:ext>
            </a:extLst>
          </p:cNvPr>
          <p:cNvSpPr>
            <a:spLocks noGrp="1"/>
          </p:cNvSpPr>
          <p:nvPr>
            <p:ph type="title"/>
          </p:nvPr>
        </p:nvSpPr>
        <p:spPr/>
        <p:txBody>
          <a:bodyPr/>
          <a:lstStyle/>
          <a:p>
            <a:r>
              <a:rPr lang="en-US" dirty="0"/>
              <a:t>The Dominant Epistemological View of Food?</a:t>
            </a:r>
          </a:p>
        </p:txBody>
      </p:sp>
      <p:sp>
        <p:nvSpPr>
          <p:cNvPr id="3" name="Content Placeholder 2">
            <a:extLst>
              <a:ext uri="{FF2B5EF4-FFF2-40B4-BE49-F238E27FC236}">
                <a16:creationId xmlns:a16="http://schemas.microsoft.com/office/drawing/2014/main" id="{74A90693-DCE4-4A33-9827-7A6A93FC9F21}"/>
              </a:ext>
            </a:extLst>
          </p:cNvPr>
          <p:cNvSpPr>
            <a:spLocks noGrp="1"/>
          </p:cNvSpPr>
          <p:nvPr>
            <p:ph idx="1"/>
          </p:nvPr>
        </p:nvSpPr>
        <p:spPr/>
        <p:txBody>
          <a:bodyPr>
            <a:normAutofit lnSpcReduction="10000"/>
          </a:bodyPr>
          <a:lstStyle/>
          <a:p>
            <a:r>
              <a:rPr lang="en-CA" dirty="0"/>
              <a:t>The world has or will soon have the agricultural technology available to feed the 8.3 billion people anticipated in the next quarter of a century. The more pertinent question today is whether farmers and ranchers will be permitted to use that technology. Extremists in the environmental movement, largely from rich nations and/or the privileged strata of society in poor nations, seem to be doing everything they can to stop scientific progress in its tracks. It is sad that some scientists, many of whom should or do know better, have also jumped on the extremist environmental bandwagon in search of research funds. When scientists align themselves with </a:t>
            </a:r>
            <a:r>
              <a:rPr lang="en-CA" dirty="0" err="1"/>
              <a:t>antiscience</a:t>
            </a:r>
            <a:r>
              <a:rPr lang="en-CA" dirty="0"/>
              <a:t> political movements or lend their name to unscientific propositions, what are we to think? Is it any wonder that science is losing its constituency? We must be on guard against politically opportunistic, pseudo-scientists…</a:t>
            </a:r>
            <a:endParaRPr lang="en-US" dirty="0"/>
          </a:p>
          <a:p>
            <a:r>
              <a:rPr lang="en-US" dirty="0"/>
              <a:t>Borlaug, N., E. (2000) Ending World Hunger. The Promise of Biotechnology and the Threat of </a:t>
            </a:r>
            <a:r>
              <a:rPr lang="en-US" dirty="0" err="1"/>
              <a:t>Antiscience</a:t>
            </a:r>
            <a:r>
              <a:rPr lang="en-US" dirty="0"/>
              <a:t> Zealotry, Plant Physiology, 124(2) pp. 488. </a:t>
            </a:r>
          </a:p>
          <a:p>
            <a:r>
              <a:rPr lang="en-US" dirty="0"/>
              <a:t> </a:t>
            </a:r>
          </a:p>
          <a:p>
            <a:endParaRPr lang="en-US" dirty="0"/>
          </a:p>
        </p:txBody>
      </p:sp>
    </p:spTree>
    <p:extLst>
      <p:ext uri="{BB962C8B-B14F-4D97-AF65-F5344CB8AC3E}">
        <p14:creationId xmlns:p14="http://schemas.microsoft.com/office/powerpoint/2010/main" val="1488965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04FB-7E33-466D-AC23-934106E2BAFA}"/>
              </a:ext>
            </a:extLst>
          </p:cNvPr>
          <p:cNvSpPr>
            <a:spLocks noGrp="1"/>
          </p:cNvSpPr>
          <p:nvPr>
            <p:ph type="title"/>
          </p:nvPr>
        </p:nvSpPr>
        <p:spPr/>
        <p:txBody>
          <a:bodyPr/>
          <a:lstStyle/>
          <a:p>
            <a:r>
              <a:rPr lang="en-US" dirty="0"/>
              <a:t>Critique of Dominant Epistemological View of Food</a:t>
            </a:r>
          </a:p>
        </p:txBody>
      </p:sp>
      <p:sp>
        <p:nvSpPr>
          <p:cNvPr id="3" name="Content Placeholder 2">
            <a:extLst>
              <a:ext uri="{FF2B5EF4-FFF2-40B4-BE49-F238E27FC236}">
                <a16:creationId xmlns:a16="http://schemas.microsoft.com/office/drawing/2014/main" id="{74A90693-DCE4-4A33-9827-7A6A93FC9F21}"/>
              </a:ext>
            </a:extLst>
          </p:cNvPr>
          <p:cNvSpPr>
            <a:spLocks noGrp="1"/>
          </p:cNvSpPr>
          <p:nvPr>
            <p:ph idx="1"/>
          </p:nvPr>
        </p:nvSpPr>
        <p:spPr/>
        <p:txBody>
          <a:bodyPr>
            <a:normAutofit fontScale="85000" lnSpcReduction="10000"/>
          </a:bodyPr>
          <a:lstStyle/>
          <a:p>
            <a:r>
              <a:rPr lang="en-US" dirty="0"/>
              <a:t>When poisons are introduced into agriculture to control pests, or when GMOs are introduced under the argument of “feeding the world,” the justification given is always “science”. But “science” does not have a singular entity, and it did not come into existence within a vacuum. Today, what we generally refer to as “science” is in fact Western, mechanistic, reductionist modern science, which became the dominant practice of understanding the world during the Industrial Revolution and has continued as the dominant paradigm….To shape the industrial system in the form of new, violent technologies, and to shape the capitalist system in the form of new, profit-driven economics, a certain </a:t>
            </a:r>
            <a:r>
              <a:rPr lang="en-US" i="1" dirty="0"/>
              <a:t>type</a:t>
            </a:r>
            <a:r>
              <a:rPr lang="en-US" dirty="0"/>
              <a:t> of science was promoted and privileged as the </a:t>
            </a:r>
            <a:r>
              <a:rPr lang="en-US" i="1" dirty="0"/>
              <a:t>only</a:t>
            </a:r>
            <a:r>
              <a:rPr lang="en-US" dirty="0"/>
              <a:t> scientific knowledge system. Two scientific theories came to dominate this new, industrial paradigm, and they continue to shape practices of food, agriculture, health, and nutrition even today. The first is a Newtonian-Cartesian idea of separation: a fragmented world made of fixed, immutable atoms…The second significant theory that has framed the knowledge paradigm for industrial agriculture is Darwin’s theory of competition as the basis for evolution…The Newtonian-Cartesian theory of fragmentation and separation and the Darwinian paradigm of competition, have led to a nonrenewable use of Earth’s resources, a </a:t>
            </a:r>
            <a:r>
              <a:rPr lang="en-US" dirty="0" err="1"/>
              <a:t>nonsustainable</a:t>
            </a:r>
            <a:r>
              <a:rPr lang="en-US" dirty="0"/>
              <a:t> model for food and agriculture, and an unhealthy model of health and nutrition. An emphasis on the legitimacy of these arguments as the sole “scientific” approach has created a knowledge apartheid by discounting the knowledge of Mother Earth.</a:t>
            </a:r>
          </a:p>
          <a:p>
            <a:r>
              <a:rPr lang="en-CA" dirty="0"/>
              <a:t>Shiva, V. (Shiva, V. (2016) Who Really Feeds the World, North Atlantic Books, pp. 4 – 7.</a:t>
            </a:r>
            <a:endParaRPr lang="en-US" dirty="0"/>
          </a:p>
          <a:p>
            <a:r>
              <a:rPr lang="en-US" dirty="0"/>
              <a:t> </a:t>
            </a:r>
          </a:p>
          <a:p>
            <a:endParaRPr lang="en-US" dirty="0"/>
          </a:p>
        </p:txBody>
      </p:sp>
    </p:spTree>
    <p:extLst>
      <p:ext uri="{BB962C8B-B14F-4D97-AF65-F5344CB8AC3E}">
        <p14:creationId xmlns:p14="http://schemas.microsoft.com/office/powerpoint/2010/main" val="1691283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3223A-FCCE-444C-BC44-B10F918BB245}"/>
              </a:ext>
            </a:extLst>
          </p:cNvPr>
          <p:cNvSpPr>
            <a:spLocks noGrp="1"/>
          </p:cNvSpPr>
          <p:nvPr>
            <p:ph type="title"/>
          </p:nvPr>
        </p:nvSpPr>
        <p:spPr/>
        <p:txBody>
          <a:bodyPr/>
          <a:lstStyle/>
          <a:p>
            <a:r>
              <a:rPr lang="en-US" dirty="0"/>
              <a:t>Changing the World Via Action Research</a:t>
            </a:r>
          </a:p>
        </p:txBody>
      </p:sp>
      <p:pic>
        <p:nvPicPr>
          <p:cNvPr id="5" name="Content Placeholder 4" descr="Diagram&#10;&#10;Description automatically generated">
            <a:extLst>
              <a:ext uri="{FF2B5EF4-FFF2-40B4-BE49-F238E27FC236}">
                <a16:creationId xmlns:a16="http://schemas.microsoft.com/office/drawing/2014/main" id="{DE1C196C-85E4-1048-81D4-893BBCABBE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48517" y="1846263"/>
            <a:ext cx="2755291" cy="4022725"/>
          </a:xfrm>
        </p:spPr>
      </p:pic>
    </p:spTree>
    <p:extLst>
      <p:ext uri="{BB962C8B-B14F-4D97-AF65-F5344CB8AC3E}">
        <p14:creationId xmlns:p14="http://schemas.microsoft.com/office/powerpoint/2010/main" val="100708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3E01-D609-48BF-92DF-9B14299D59C7}"/>
              </a:ext>
            </a:extLst>
          </p:cNvPr>
          <p:cNvSpPr>
            <a:spLocks noGrp="1"/>
          </p:cNvSpPr>
          <p:nvPr>
            <p:ph type="title"/>
          </p:nvPr>
        </p:nvSpPr>
        <p:spPr/>
        <p:txBody>
          <a:bodyPr/>
          <a:lstStyle/>
          <a:p>
            <a:r>
              <a:rPr lang="en-US" dirty="0"/>
              <a:t>Attend a Conference/Public Panel and Write a Report</a:t>
            </a:r>
            <a:endParaRPr lang="en-CA" dirty="0"/>
          </a:p>
        </p:txBody>
      </p:sp>
      <p:sp>
        <p:nvSpPr>
          <p:cNvPr id="3" name="Content Placeholder 2">
            <a:extLst>
              <a:ext uri="{FF2B5EF4-FFF2-40B4-BE49-F238E27FC236}">
                <a16:creationId xmlns:a16="http://schemas.microsoft.com/office/drawing/2014/main" id="{63061868-A4F4-477D-B70E-342B9DA30F1F}"/>
              </a:ext>
            </a:extLst>
          </p:cNvPr>
          <p:cNvSpPr>
            <a:spLocks noGrp="1"/>
          </p:cNvSpPr>
          <p:nvPr>
            <p:ph idx="1"/>
          </p:nvPr>
        </p:nvSpPr>
        <p:spPr/>
        <p:txBody>
          <a:bodyPr/>
          <a:lstStyle/>
          <a:p>
            <a:r>
              <a:rPr lang="en-US" dirty="0"/>
              <a:t>The proposal must:</a:t>
            </a:r>
          </a:p>
          <a:p>
            <a:pPr lvl="1"/>
            <a:r>
              <a:rPr lang="en-US" dirty="0"/>
              <a:t>Describe the conference/panel</a:t>
            </a:r>
          </a:p>
          <a:p>
            <a:pPr lvl="1"/>
            <a:r>
              <a:rPr lang="en-US" dirty="0"/>
              <a:t>Provide justification for why this topic is important and how it fits into ecological economics</a:t>
            </a:r>
          </a:p>
          <a:p>
            <a:pPr lvl="1"/>
            <a:r>
              <a:rPr lang="en-US" dirty="0"/>
              <a:t>Provide a summary of what each person plans on contributing to the project</a:t>
            </a:r>
          </a:p>
          <a:p>
            <a:pPr lvl="1"/>
            <a:r>
              <a:rPr lang="en-US" dirty="0"/>
              <a:t>Please provide a timeline of your tasks and when you will complete each task </a:t>
            </a:r>
          </a:p>
          <a:p>
            <a:pPr lvl="1"/>
            <a:r>
              <a:rPr lang="en-US" dirty="0"/>
              <a:t>Provide a summary of what you expect to learn at the conference/panel and explain why</a:t>
            </a:r>
          </a:p>
          <a:p>
            <a:pPr lvl="1"/>
            <a:r>
              <a:rPr lang="en-US" dirty="0"/>
              <a:t>Provide an annotated bibliography with at least 5 sources that will be used for your final report</a:t>
            </a:r>
          </a:p>
          <a:p>
            <a:pPr lvl="1"/>
            <a:r>
              <a:rPr lang="en-US" dirty="0"/>
              <a:t>Link project (or process) to readings and/or other sources</a:t>
            </a:r>
          </a:p>
          <a:p>
            <a:pPr lvl="1"/>
            <a:endParaRPr lang="en-US" dirty="0"/>
          </a:p>
          <a:p>
            <a:pPr lvl="1"/>
            <a:endParaRPr lang="en-CA" dirty="0"/>
          </a:p>
        </p:txBody>
      </p:sp>
    </p:spTree>
    <p:extLst>
      <p:ext uri="{BB962C8B-B14F-4D97-AF65-F5344CB8AC3E}">
        <p14:creationId xmlns:p14="http://schemas.microsoft.com/office/powerpoint/2010/main" val="178453650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2576</TotalTime>
  <Words>1512</Words>
  <Application>Microsoft Macintosh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ecological economics</vt:lpstr>
      <vt:lpstr>Assignments</vt:lpstr>
      <vt:lpstr>Project Possibilities</vt:lpstr>
      <vt:lpstr>Begin a Project or Get Involved With an Existing Community Project</vt:lpstr>
      <vt:lpstr>Importance of Action Based Research </vt:lpstr>
      <vt:lpstr>The Dominant Epistemological View of Food?</vt:lpstr>
      <vt:lpstr>Critique of Dominant Epistemological View of Food</vt:lpstr>
      <vt:lpstr>Changing the World Via Action Research</vt:lpstr>
      <vt:lpstr>Attend a Conference/Public Panel and Write a Report</vt:lpstr>
      <vt:lpstr>Write an In-Depth Literature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253</cp:revision>
  <dcterms:created xsi:type="dcterms:W3CDTF">2016-08-29T02:04:56Z</dcterms:created>
  <dcterms:modified xsi:type="dcterms:W3CDTF">2022-09-29T05:31:18Z</dcterms:modified>
</cp:coreProperties>
</file>