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7"/>
  </p:notesMasterIdLst>
  <p:sldIdLst>
    <p:sldId id="257" r:id="rId2"/>
    <p:sldId id="328" r:id="rId3"/>
    <p:sldId id="329" r:id="rId4"/>
    <p:sldId id="330" r:id="rId5"/>
    <p:sldId id="327" r:id="rId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4" autoAdjust="0"/>
    <p:restoredTop sz="94660"/>
  </p:normalViewPr>
  <p:slideViewPr>
    <p:cSldViewPr snapToGrid="0">
      <p:cViewPr varScale="1">
        <p:scale>
          <a:sx n="112" d="100"/>
          <a:sy n="112" d="100"/>
        </p:scale>
        <p:origin x="440" y="192"/>
      </p:cViewPr>
      <p:guideLst/>
    </p:cSldViewPr>
  </p:slideViewPr>
  <p:notesTextViewPr>
    <p:cViewPr>
      <p:scale>
        <a:sx n="1" d="1"/>
        <a:sy n="1" d="1"/>
      </p:scale>
      <p:origin x="0" y="0"/>
    </p:cViewPr>
  </p:notesTextViewPr>
  <p:sorterViewPr>
    <p:cViewPr>
      <p:scale>
        <a:sx n="100" d="100"/>
        <a:sy n="100" d="100"/>
      </p:scale>
      <p:origin x="0" y="-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B9395BF-A852-48DF-B5B0-CDF00B6C9969}" type="datetimeFigureOut">
              <a:rPr lang="en-CA" smtClean="0"/>
              <a:t>2022-09-21</a:t>
            </a:fld>
            <a:endParaRPr lang="en-CA"/>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BE443DF-6AB8-4D5A-83B3-1D81857E7211}" type="slidenum">
              <a:rPr lang="en-CA" smtClean="0"/>
              <a:t>‹#›</a:t>
            </a:fld>
            <a:endParaRPr lang="en-CA"/>
          </a:p>
        </p:txBody>
      </p:sp>
    </p:spTree>
    <p:extLst>
      <p:ext uri="{BB962C8B-B14F-4D97-AF65-F5344CB8AC3E}">
        <p14:creationId xmlns:p14="http://schemas.microsoft.com/office/powerpoint/2010/main" val="3262059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9/21/22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9/21/22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9/21/22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0" y="2157414"/>
            <a:ext cx="11855451" cy="854075"/>
          </a:xfrm>
        </p:spPr>
        <p:txBody>
          <a:bodyPr/>
          <a:lstStyle/>
          <a:p>
            <a:r>
              <a:rPr lang="en-US"/>
              <a:t>Click to edit Master title style</a:t>
            </a:r>
            <a:endParaRPr lang="en-CA"/>
          </a:p>
        </p:txBody>
      </p:sp>
      <p:sp>
        <p:nvSpPr>
          <p:cNvPr id="3" name="Date Placeholder 2"/>
          <p:cNvSpPr>
            <a:spLocks noGrp="1"/>
          </p:cNvSpPr>
          <p:nvPr>
            <p:ph type="dt" idx="10"/>
          </p:nvPr>
        </p:nvSpPr>
        <p:spPr>
          <a:xfrm>
            <a:off x="8773585" y="188913"/>
            <a:ext cx="2813049" cy="342900"/>
          </a:xfrm>
        </p:spPr>
        <p:txBody>
          <a:bodyPr/>
          <a:lstStyle>
            <a:lvl1pPr>
              <a:defRPr/>
            </a:lvl1pPr>
          </a:lstStyle>
          <a:p>
            <a:r>
              <a:rPr lang="en-CA" altLang="en-US"/>
              <a:t>13-1-31</a:t>
            </a:r>
          </a:p>
        </p:txBody>
      </p:sp>
      <p:sp>
        <p:nvSpPr>
          <p:cNvPr id="4" name="Slide Number Placeholder 3"/>
          <p:cNvSpPr>
            <a:spLocks noGrp="1"/>
          </p:cNvSpPr>
          <p:nvPr>
            <p:ph type="sldNum" idx="11"/>
          </p:nvPr>
        </p:nvSpPr>
        <p:spPr>
          <a:xfrm>
            <a:off x="11719985" y="6569075"/>
            <a:ext cx="577849" cy="342900"/>
          </a:xfrm>
        </p:spPr>
        <p:txBody>
          <a:bodyPr/>
          <a:lstStyle>
            <a:lvl1pPr>
              <a:defRPr/>
            </a:lvl1pPr>
          </a:lstStyle>
          <a:p>
            <a:fld id="{B0E33AC2-D8C5-4515-AD00-E08C681A12E2}" type="slidenum">
              <a:rPr lang="en-CA" altLang="en-US"/>
              <a:pPr/>
              <a:t>‹#›</a:t>
            </a:fld>
            <a:endParaRPr lang="en-CA" altLang="en-US"/>
          </a:p>
        </p:txBody>
      </p:sp>
    </p:spTree>
    <p:extLst>
      <p:ext uri="{BB962C8B-B14F-4D97-AF65-F5344CB8AC3E}">
        <p14:creationId xmlns:p14="http://schemas.microsoft.com/office/powerpoint/2010/main" val="490365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9/21/22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9/21/22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9/21/22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9/21/22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9/21/22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9/21/22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9/21/22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9/21/22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9/21/22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Ecological Economics</a:t>
            </a:r>
          </a:p>
        </p:txBody>
      </p:sp>
      <p:sp>
        <p:nvSpPr>
          <p:cNvPr id="3" name="Subtitle 2"/>
          <p:cNvSpPr>
            <a:spLocks noGrp="1"/>
          </p:cNvSpPr>
          <p:nvPr>
            <p:ph type="subTitle" idx="1"/>
          </p:nvPr>
        </p:nvSpPr>
        <p:spPr/>
        <p:txBody>
          <a:bodyPr>
            <a:normAutofit/>
          </a:bodyPr>
          <a:lstStyle/>
          <a:p>
            <a:r>
              <a:rPr lang="en-CA" dirty="0"/>
              <a:t>Blogs</a:t>
            </a:r>
          </a:p>
        </p:txBody>
      </p:sp>
    </p:spTree>
    <p:extLst>
      <p:ext uri="{BB962C8B-B14F-4D97-AF65-F5344CB8AC3E}">
        <p14:creationId xmlns:p14="http://schemas.microsoft.com/office/powerpoint/2010/main" val="2581282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64C82-869E-A44A-8F4F-9CA8DF3887A4}"/>
              </a:ext>
            </a:extLst>
          </p:cNvPr>
          <p:cNvSpPr>
            <a:spLocks noGrp="1"/>
          </p:cNvSpPr>
          <p:nvPr>
            <p:ph type="title"/>
          </p:nvPr>
        </p:nvSpPr>
        <p:spPr/>
        <p:txBody>
          <a:bodyPr>
            <a:normAutofit/>
          </a:bodyPr>
          <a:lstStyle/>
          <a:p>
            <a:r>
              <a:rPr lang="en-CA" sz="4400" b="1" dirty="0"/>
              <a:t>Blog Posts </a:t>
            </a:r>
            <a:r>
              <a:rPr lang="en-CA" sz="3000" b="1" dirty="0"/>
              <a:t>(Reports about Ecological Economics) </a:t>
            </a:r>
            <a:endParaRPr lang="en-US" sz="3000" dirty="0"/>
          </a:p>
        </p:txBody>
      </p:sp>
      <p:sp>
        <p:nvSpPr>
          <p:cNvPr id="3" name="Content Placeholder 2">
            <a:extLst>
              <a:ext uri="{FF2B5EF4-FFF2-40B4-BE49-F238E27FC236}">
                <a16:creationId xmlns:a16="http://schemas.microsoft.com/office/drawing/2014/main" id="{BF3FEB70-7F5C-9045-BFBE-A4358D8B08CE}"/>
              </a:ext>
            </a:extLst>
          </p:cNvPr>
          <p:cNvSpPr>
            <a:spLocks noGrp="1"/>
          </p:cNvSpPr>
          <p:nvPr>
            <p:ph idx="1"/>
          </p:nvPr>
        </p:nvSpPr>
        <p:spPr/>
        <p:txBody>
          <a:bodyPr/>
          <a:lstStyle/>
          <a:p>
            <a:r>
              <a:rPr lang="en-CA" dirty="0"/>
              <a:t>Students will write two blogs of about 600 – 1000 words about ecological economics. Although this is a blog, the information presented in the blog must come from research, not conjecture. All arguments must be backed up with reliable sources. Students should refer to the course readings to demonstrate that completed the readings and understand the material. To get an A, students must use at least eight references from the course readings and/or other academic sources. Students with production skills can produce a video or a podcast instead of a blog; however, this must also be approved by me (Erik </a:t>
            </a:r>
            <a:r>
              <a:rPr lang="en-CA" dirty="0" err="1"/>
              <a:t>Chevrier</a:t>
            </a:r>
            <a:r>
              <a:rPr lang="en-CA" dirty="0"/>
              <a:t>).</a:t>
            </a:r>
            <a:endParaRPr lang="en-US" dirty="0"/>
          </a:p>
        </p:txBody>
      </p:sp>
    </p:spTree>
    <p:extLst>
      <p:ext uri="{BB962C8B-B14F-4D97-AF65-F5344CB8AC3E}">
        <p14:creationId xmlns:p14="http://schemas.microsoft.com/office/powerpoint/2010/main" val="1220136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A1B15-3983-044D-92B9-BCA2CDD112C6}"/>
              </a:ext>
            </a:extLst>
          </p:cNvPr>
          <p:cNvSpPr>
            <a:spLocks noGrp="1"/>
          </p:cNvSpPr>
          <p:nvPr>
            <p:ph type="title"/>
          </p:nvPr>
        </p:nvSpPr>
        <p:spPr/>
        <p:txBody>
          <a:bodyPr/>
          <a:lstStyle/>
          <a:p>
            <a:r>
              <a:rPr lang="en-US" dirty="0"/>
              <a:t>Blog Topics</a:t>
            </a:r>
          </a:p>
        </p:txBody>
      </p:sp>
      <p:sp>
        <p:nvSpPr>
          <p:cNvPr id="3" name="Content Placeholder 2">
            <a:extLst>
              <a:ext uri="{FF2B5EF4-FFF2-40B4-BE49-F238E27FC236}">
                <a16:creationId xmlns:a16="http://schemas.microsoft.com/office/drawing/2014/main" id="{69F1285C-885D-8D41-9D17-C2CDD9B8C01B}"/>
              </a:ext>
            </a:extLst>
          </p:cNvPr>
          <p:cNvSpPr>
            <a:spLocks noGrp="1"/>
          </p:cNvSpPr>
          <p:nvPr>
            <p:ph idx="1"/>
          </p:nvPr>
        </p:nvSpPr>
        <p:spPr/>
        <p:txBody>
          <a:bodyPr>
            <a:normAutofit/>
          </a:bodyPr>
          <a:lstStyle/>
          <a:p>
            <a:pPr marL="0" indent="0">
              <a:buNone/>
            </a:pPr>
            <a:r>
              <a:rPr lang="en-US" sz="3200" dirty="0"/>
              <a:t>Blog 1 – Defining, Situating, Identifying Trends</a:t>
            </a:r>
          </a:p>
          <a:p>
            <a:pPr lvl="1"/>
            <a:r>
              <a:rPr lang="en-US" dirty="0"/>
              <a:t>What is ecological economics? </a:t>
            </a:r>
          </a:p>
          <a:p>
            <a:pPr lvl="1"/>
            <a:r>
              <a:rPr lang="en-US" dirty="0"/>
              <a:t>What scientific philosophies do ecological economists follow?</a:t>
            </a:r>
          </a:p>
          <a:p>
            <a:pPr lvl="1"/>
            <a:r>
              <a:rPr lang="en-US" dirty="0"/>
              <a:t>How did ecological economics develop and what are future possibilities for the field?</a:t>
            </a:r>
          </a:p>
          <a:p>
            <a:pPr lvl="1"/>
            <a:r>
              <a:rPr lang="en-US" dirty="0"/>
              <a:t>How does ecological economics situate in the field of political economy? </a:t>
            </a:r>
          </a:p>
          <a:p>
            <a:pPr lvl="1"/>
            <a:r>
              <a:rPr lang="en-US" dirty="0"/>
              <a:t>Compare fields of ecological economics with traditional economics.</a:t>
            </a:r>
          </a:p>
          <a:p>
            <a:pPr lvl="1"/>
            <a:r>
              <a:rPr lang="en-US" dirty="0"/>
              <a:t>Compare competing (sub)fields of ecological economics. </a:t>
            </a:r>
          </a:p>
          <a:p>
            <a:pPr marL="201168" lvl="1" indent="0">
              <a:buNone/>
            </a:pPr>
            <a:endParaRPr lang="en-US" dirty="0"/>
          </a:p>
          <a:p>
            <a:pPr lvl="1"/>
            <a:endParaRPr lang="en-US" dirty="0"/>
          </a:p>
        </p:txBody>
      </p:sp>
    </p:spTree>
    <p:extLst>
      <p:ext uri="{BB962C8B-B14F-4D97-AF65-F5344CB8AC3E}">
        <p14:creationId xmlns:p14="http://schemas.microsoft.com/office/powerpoint/2010/main" val="825442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1CE20-90C2-2341-8595-A770A914B2C3}"/>
              </a:ext>
            </a:extLst>
          </p:cNvPr>
          <p:cNvSpPr>
            <a:spLocks noGrp="1"/>
          </p:cNvSpPr>
          <p:nvPr>
            <p:ph type="title"/>
          </p:nvPr>
        </p:nvSpPr>
        <p:spPr/>
        <p:txBody>
          <a:bodyPr/>
          <a:lstStyle/>
          <a:p>
            <a:r>
              <a:rPr lang="en-US" dirty="0"/>
              <a:t>Blog Topics</a:t>
            </a:r>
          </a:p>
        </p:txBody>
      </p:sp>
      <p:sp>
        <p:nvSpPr>
          <p:cNvPr id="3" name="Content Placeholder 2">
            <a:extLst>
              <a:ext uri="{FF2B5EF4-FFF2-40B4-BE49-F238E27FC236}">
                <a16:creationId xmlns:a16="http://schemas.microsoft.com/office/drawing/2014/main" id="{5CD15872-26E6-4F4F-A940-76849A7EBE40}"/>
              </a:ext>
            </a:extLst>
          </p:cNvPr>
          <p:cNvSpPr>
            <a:spLocks noGrp="1"/>
          </p:cNvSpPr>
          <p:nvPr>
            <p:ph idx="1"/>
          </p:nvPr>
        </p:nvSpPr>
        <p:spPr/>
        <p:txBody>
          <a:bodyPr>
            <a:normAutofit/>
          </a:bodyPr>
          <a:lstStyle/>
          <a:p>
            <a:pPr marL="0" indent="0">
              <a:buNone/>
            </a:pPr>
            <a:r>
              <a:rPr lang="en-US" sz="3200" dirty="0"/>
              <a:t>Blog 2 – Ecological Crises and Solutions</a:t>
            </a:r>
          </a:p>
          <a:p>
            <a:pPr lvl="1"/>
            <a:r>
              <a:rPr lang="en-US" dirty="0"/>
              <a:t>What ecological crises exist? </a:t>
            </a:r>
          </a:p>
          <a:p>
            <a:pPr lvl="1"/>
            <a:r>
              <a:rPr lang="en-US" dirty="0"/>
              <a:t>What are planetary boundaries and how close are we to tipping points? </a:t>
            </a:r>
          </a:p>
          <a:p>
            <a:pPr lvl="1"/>
            <a:r>
              <a:rPr lang="en-US" dirty="0"/>
              <a:t>How can we measure ecological crises? What indicators can be used? </a:t>
            </a:r>
          </a:p>
          <a:p>
            <a:pPr lvl="1"/>
            <a:r>
              <a:rPr lang="en-US" dirty="0"/>
              <a:t>What are the multiple meanings of value and how do they compare? </a:t>
            </a:r>
          </a:p>
          <a:p>
            <a:pPr lvl="1"/>
            <a:r>
              <a:rPr lang="en-US" dirty="0"/>
              <a:t>What does it mean to re-embed the economy? </a:t>
            </a:r>
          </a:p>
          <a:p>
            <a:pPr lvl="1"/>
            <a:r>
              <a:rPr lang="en-US" dirty="0"/>
              <a:t>What is degrowth? How can it be realized? What does that mean for traditional economists?</a:t>
            </a:r>
          </a:p>
          <a:p>
            <a:pPr lvl="1"/>
            <a:r>
              <a:rPr lang="en-US" dirty="0"/>
              <a:t>What is a diverse economy and how can diverse economic thinking help solve current ecological crises? </a:t>
            </a:r>
          </a:p>
          <a:p>
            <a:pPr lvl="1"/>
            <a:r>
              <a:rPr lang="en-US" dirty="0"/>
              <a:t>What are the bio-physical foundations of social-economic systems? </a:t>
            </a:r>
          </a:p>
          <a:p>
            <a:pPr lvl="1"/>
            <a:r>
              <a:rPr lang="en-US" dirty="0"/>
              <a:t>How can we develop more ethical economies? </a:t>
            </a:r>
          </a:p>
          <a:p>
            <a:pPr lvl="1"/>
            <a:endParaRPr lang="en-US" dirty="0"/>
          </a:p>
        </p:txBody>
      </p:sp>
    </p:spTree>
    <p:extLst>
      <p:ext uri="{BB962C8B-B14F-4D97-AF65-F5344CB8AC3E}">
        <p14:creationId xmlns:p14="http://schemas.microsoft.com/office/powerpoint/2010/main" val="3917202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0FCC2AF-CF38-43A6-8440-430E8B715CA9}"/>
              </a:ext>
            </a:extLst>
          </p:cNvPr>
          <p:cNvGraphicFramePr>
            <a:graphicFrameLocks noGrp="1"/>
          </p:cNvGraphicFramePr>
          <p:nvPr>
            <p:ph idx="4294967295"/>
            <p:extLst>
              <p:ext uri="{D42A27DB-BD31-4B8C-83A1-F6EECF244321}">
                <p14:modId xmlns:p14="http://schemas.microsoft.com/office/powerpoint/2010/main" val="2774733198"/>
              </p:ext>
            </p:extLst>
          </p:nvPr>
        </p:nvGraphicFramePr>
        <p:xfrm>
          <a:off x="0" y="-1"/>
          <a:ext cx="12192000" cy="9261566"/>
        </p:xfrm>
        <a:graphic>
          <a:graphicData uri="http://schemas.openxmlformats.org/drawingml/2006/table">
            <a:tbl>
              <a:tblPr firstRow="1" firstCol="1" bandRow="1">
                <a:tableStyleId>{5C22544A-7EE6-4342-B048-85BDC9FD1C3A}</a:tableStyleId>
              </a:tblPr>
              <a:tblGrid>
                <a:gridCol w="2438400">
                  <a:extLst>
                    <a:ext uri="{9D8B030D-6E8A-4147-A177-3AD203B41FA5}">
                      <a16:colId xmlns:a16="http://schemas.microsoft.com/office/drawing/2014/main" val="4226346328"/>
                    </a:ext>
                  </a:extLst>
                </a:gridCol>
                <a:gridCol w="2438400">
                  <a:extLst>
                    <a:ext uri="{9D8B030D-6E8A-4147-A177-3AD203B41FA5}">
                      <a16:colId xmlns:a16="http://schemas.microsoft.com/office/drawing/2014/main" val="2107181673"/>
                    </a:ext>
                  </a:extLst>
                </a:gridCol>
                <a:gridCol w="2438400">
                  <a:extLst>
                    <a:ext uri="{9D8B030D-6E8A-4147-A177-3AD203B41FA5}">
                      <a16:colId xmlns:a16="http://schemas.microsoft.com/office/drawing/2014/main" val="392681824"/>
                    </a:ext>
                  </a:extLst>
                </a:gridCol>
                <a:gridCol w="2438400">
                  <a:extLst>
                    <a:ext uri="{9D8B030D-6E8A-4147-A177-3AD203B41FA5}">
                      <a16:colId xmlns:a16="http://schemas.microsoft.com/office/drawing/2014/main" val="3258894611"/>
                    </a:ext>
                  </a:extLst>
                </a:gridCol>
                <a:gridCol w="2438400">
                  <a:extLst>
                    <a:ext uri="{9D8B030D-6E8A-4147-A177-3AD203B41FA5}">
                      <a16:colId xmlns:a16="http://schemas.microsoft.com/office/drawing/2014/main" val="2442212841"/>
                    </a:ext>
                  </a:extLst>
                </a:gridCol>
              </a:tblGrid>
              <a:tr h="157298">
                <a:tc>
                  <a:txBody>
                    <a:bodyPr/>
                    <a:lstStyle/>
                    <a:p>
                      <a:pPr marL="0" marR="0">
                        <a:spcBef>
                          <a:spcPts val="0"/>
                        </a:spcBef>
                        <a:spcAft>
                          <a:spcPts val="0"/>
                        </a:spcAft>
                      </a:pPr>
                      <a:r>
                        <a:rPr lang="en-US" sz="1500">
                          <a:effectLst/>
                        </a:rPr>
                        <a:t>Category</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D (Below Average Work)</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 (Average Work)</a:t>
                      </a:r>
                    </a:p>
                  </a:txBody>
                  <a:tcPr marL="38680" marR="38680" marT="0" marB="0"/>
                </a:tc>
                <a:tc>
                  <a:txBody>
                    <a:bodyPr/>
                    <a:lstStyle/>
                    <a:p>
                      <a:pPr marL="0" marR="0">
                        <a:spcBef>
                          <a:spcPts val="0"/>
                        </a:spcBef>
                        <a:spcAft>
                          <a:spcPts val="0"/>
                        </a:spcAft>
                      </a:pPr>
                      <a:r>
                        <a:rPr lang="en-US" sz="1500" dirty="0">
                          <a:effectLst/>
                        </a:rPr>
                        <a:t>B (Excellent Work)</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 (Superior Work)</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442857339"/>
                  </a:ext>
                </a:extLst>
              </a:tr>
              <a:tr h="1887584">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Analysis of Subject Matter and Connection to Course Readings</a:t>
                      </a:r>
                    </a:p>
                  </a:txBody>
                  <a:tcPr marL="38680" marR="38680" marT="0" marB="0"/>
                </a:tc>
                <a:tc>
                  <a:txBody>
                    <a:bodyPr/>
                    <a:lstStyle/>
                    <a:p>
                      <a:pPr marL="0" marR="0">
                        <a:spcBef>
                          <a:spcPts val="0"/>
                        </a:spcBef>
                        <a:spcAft>
                          <a:spcPts val="0"/>
                        </a:spcAft>
                      </a:pPr>
                      <a:r>
                        <a:rPr lang="en-US" sz="1500" dirty="0">
                          <a:effectLst/>
                        </a:rPr>
                        <a:t>Superficial analysis of subject.</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Analysis not appropriate or complete.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Superficially connected analysis to the course readings.   </a:t>
                      </a:r>
                    </a:p>
                  </a:txBody>
                  <a:tcPr marL="38680" marR="38680" marT="0" marB="0"/>
                </a:tc>
                <a:tc>
                  <a:txBody>
                    <a:bodyPr/>
                    <a:lstStyle/>
                    <a:p>
                      <a:pPr marL="0" marR="0">
                        <a:spcBef>
                          <a:spcPts val="0"/>
                        </a:spcBef>
                        <a:spcAft>
                          <a:spcPts val="0"/>
                        </a:spcAft>
                      </a:pPr>
                      <a:r>
                        <a:rPr lang="en-US" sz="1500" dirty="0">
                          <a:effectLst/>
                        </a:rPr>
                        <a:t>Average analysis of subject.</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Analysis somewhat appropriate and incomplete.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Connected analysis to some of the course readings.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tc>
                  <a:txBody>
                    <a:bodyPr/>
                    <a:lstStyle/>
                    <a:p>
                      <a:pPr marL="0" marR="0">
                        <a:spcBef>
                          <a:spcPts val="0"/>
                        </a:spcBef>
                        <a:spcAft>
                          <a:spcPts val="0"/>
                        </a:spcAft>
                      </a:pPr>
                      <a:r>
                        <a:rPr lang="en-US" sz="1500" dirty="0">
                          <a:effectLst/>
                        </a:rPr>
                        <a:t>Great analysis of subject.</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Analysis appropriate and complete.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Connected analysis to course readings.  </a:t>
                      </a:r>
                    </a:p>
                  </a:txBody>
                  <a:tcPr marL="38680" marR="38680" marT="0" marB="0"/>
                </a:tc>
                <a:tc>
                  <a:txBody>
                    <a:bodyPr/>
                    <a:lstStyle/>
                    <a:p>
                      <a:pPr marL="0" marR="0">
                        <a:spcBef>
                          <a:spcPts val="0"/>
                        </a:spcBef>
                        <a:spcAft>
                          <a:spcPts val="0"/>
                        </a:spcAft>
                      </a:pPr>
                      <a:r>
                        <a:rPr lang="en-US" sz="1500" dirty="0">
                          <a:effectLst/>
                        </a:rPr>
                        <a:t>Exceptional analysis of subject.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Analysis entirely on point and complete.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Connected analysis to course readings with excellence. </a:t>
                      </a:r>
                    </a:p>
                  </a:txBody>
                  <a:tcPr marL="38680" marR="38680" marT="0" marB="0"/>
                </a:tc>
                <a:extLst>
                  <a:ext uri="{0D108BD9-81ED-4DB2-BD59-A6C34878D82A}">
                    <a16:rowId xmlns:a16="http://schemas.microsoft.com/office/drawing/2014/main" val="651724473"/>
                  </a:ext>
                </a:extLst>
              </a:tr>
              <a:tr h="1887584">
                <a:tc>
                  <a:txBody>
                    <a:bodyPr/>
                    <a:lstStyle/>
                    <a:p>
                      <a:pPr marL="0" marR="0">
                        <a:spcBef>
                          <a:spcPts val="0"/>
                        </a:spcBef>
                        <a:spcAft>
                          <a:spcPts val="0"/>
                        </a:spcAft>
                      </a:pPr>
                      <a:r>
                        <a:rPr lang="en-US" sz="1500" dirty="0">
                          <a:effectLst/>
                        </a:rPr>
                        <a:t>Clarity and Structure</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The blog is not clear, concise, specific and/or interesting.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Text contains no introductory and/or concluding arguments.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a:spcBef>
                          <a:spcPts val="0"/>
                        </a:spcBef>
                        <a:spcAft>
                          <a:spcPts val="0"/>
                        </a:spcAft>
                      </a:pPr>
                      <a:r>
                        <a:rPr lang="en-US" sz="1500" dirty="0">
                          <a:effectLst/>
                        </a:rPr>
                        <a:t>Blog does not flow well.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Blog not structured well. </a:t>
                      </a:r>
                    </a:p>
                  </a:txBody>
                  <a:tcPr marL="38680" marR="38680" marT="0" marB="0"/>
                </a:tc>
                <a:tc>
                  <a:txBody>
                    <a:bodyPr/>
                    <a:lstStyle/>
                    <a:p>
                      <a:pPr marL="0" marR="0">
                        <a:spcBef>
                          <a:spcPts val="0"/>
                        </a:spcBef>
                        <a:spcAft>
                          <a:spcPts val="0"/>
                        </a:spcAft>
                      </a:pPr>
                      <a:r>
                        <a:rPr lang="en-US" sz="1500" dirty="0">
                          <a:effectLst/>
                        </a:rPr>
                        <a:t>The blog is somewhat clear, concise, specific and/or interesting.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Text contains average introductory and concluding arguments.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Blog flows somewhat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Blog structured somewhat well. </a:t>
                      </a:r>
                    </a:p>
                  </a:txBody>
                  <a:tcPr marL="38680" marR="38680" marT="0" marB="0"/>
                </a:tc>
                <a:tc>
                  <a:txBody>
                    <a:bodyPr/>
                    <a:lstStyle/>
                    <a:p>
                      <a:pPr marL="0" marR="0">
                        <a:spcBef>
                          <a:spcPts val="0"/>
                        </a:spcBef>
                        <a:spcAft>
                          <a:spcPts val="0"/>
                        </a:spcAft>
                      </a:pPr>
                      <a:r>
                        <a:rPr lang="en-US" sz="1500" dirty="0">
                          <a:effectLst/>
                        </a:rPr>
                        <a:t>The blog is clear, concise, specific and interesting.</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Clear and persuasive argument, a well-structured text that features introductory and concluding arguments.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Blog flows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Blog structured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The blog is extremely clear, concise, specific, and interesting.</a:t>
                      </a:r>
                    </a:p>
                    <a:p>
                      <a:pPr marL="0" marR="0">
                        <a:spcBef>
                          <a:spcPts val="0"/>
                        </a:spcBef>
                        <a:spcAft>
                          <a:spcPts val="0"/>
                        </a:spcAft>
                      </a:pPr>
                      <a:endParaRPr lang="en-US" sz="1500"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a:effectLst/>
                        </a:rPr>
                        <a:t>Extremely clear and persuasive argument, a well-structured text that features solid introductory and concluding arguments.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Blog flows extremely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structure of the blog is outstanding. </a:t>
                      </a:r>
                    </a:p>
                  </a:txBody>
                  <a:tcPr marL="38680" marR="38680" marT="0" marB="0"/>
                </a:tc>
                <a:extLst>
                  <a:ext uri="{0D108BD9-81ED-4DB2-BD59-A6C34878D82A}">
                    <a16:rowId xmlns:a16="http://schemas.microsoft.com/office/drawing/2014/main" val="3154476115"/>
                  </a:ext>
                </a:extLst>
              </a:tr>
              <a:tr h="943791">
                <a:tc>
                  <a:txBody>
                    <a:bodyPr/>
                    <a:lstStyle/>
                    <a:p>
                      <a:pPr marL="0" marR="0">
                        <a:spcBef>
                          <a:spcPts val="0"/>
                        </a:spcBef>
                        <a:spcAft>
                          <a:spcPts val="0"/>
                        </a:spcAft>
                      </a:pPr>
                      <a:r>
                        <a:rPr lang="en-US" sz="1500" dirty="0">
                          <a:effectLst/>
                        </a:rPr>
                        <a:t>Grammar and Sentence Structure</a:t>
                      </a:r>
                    </a:p>
                    <a:p>
                      <a:pPr marL="0" marR="0">
                        <a:spcBef>
                          <a:spcPts val="0"/>
                        </a:spcBef>
                        <a:spcAft>
                          <a:spcPts val="0"/>
                        </a:spcAft>
                      </a:pPr>
                      <a:r>
                        <a:rPr lang="en-US" sz="1000" dirty="0">
                          <a:effectLst/>
                        </a:rPr>
                        <a:t>(Not Heavily Weighted in Grade)</a:t>
                      </a:r>
                    </a:p>
                  </a:txBody>
                  <a:tcPr marL="38680" marR="38680" marT="0" marB="0"/>
                </a:tc>
                <a:tc>
                  <a:txBody>
                    <a:bodyPr/>
                    <a:lstStyle/>
                    <a:p>
                      <a:pPr marL="0" marR="0">
                        <a:spcBef>
                          <a:spcPts val="0"/>
                        </a:spcBef>
                        <a:spcAft>
                          <a:spcPts val="0"/>
                        </a:spcAft>
                      </a:pPr>
                      <a:r>
                        <a:rPr lang="en-US" sz="1500" dirty="0">
                          <a:effectLst/>
                        </a:rPr>
                        <a:t>Multiple grammar mistakes making it difficult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Several grammar mistakes but it is still clear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One or two grammar mistakes but they do not impair reading experience.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No spelling or grammar mistakes. Article is easy to read and flows well.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829937853"/>
                  </a:ext>
                </a:extLst>
              </a:tr>
              <a:tr h="1101090">
                <a:tc>
                  <a:txBody>
                    <a:bodyPr/>
                    <a:lstStyle/>
                    <a:p>
                      <a:pPr marL="0" marR="0">
                        <a:spcBef>
                          <a:spcPts val="0"/>
                        </a:spcBef>
                        <a:spcAft>
                          <a:spcPts val="0"/>
                        </a:spcAft>
                      </a:pPr>
                      <a:r>
                        <a:rPr lang="en-US" sz="1500" dirty="0">
                          <a:effectLst/>
                        </a:rPr>
                        <a:t>Relevance of Information </a:t>
                      </a:r>
                    </a:p>
                  </a:txBody>
                  <a:tcPr marL="38680" marR="38680" marT="0" marB="0"/>
                </a:tc>
                <a:tc>
                  <a:txBody>
                    <a:bodyPr/>
                    <a:lstStyle/>
                    <a:p>
                      <a:pPr marL="0" marR="0">
                        <a:spcBef>
                          <a:spcPts val="0"/>
                        </a:spcBef>
                        <a:spcAft>
                          <a:spcPts val="0"/>
                        </a:spcAft>
                      </a:pPr>
                      <a:r>
                        <a:rPr lang="en-US" sz="1500" dirty="0">
                          <a:effectLst/>
                        </a:rPr>
                        <a:t>The information cited in the article has no relevance to the blog topic.</a:t>
                      </a:r>
                    </a:p>
                    <a:p>
                      <a:pPr marL="0" marR="0">
                        <a:spcBef>
                          <a:spcPts val="0"/>
                        </a:spcBef>
                        <a:spcAft>
                          <a:spcPts val="0"/>
                        </a:spcAft>
                      </a:pPr>
                      <a:br>
                        <a:rPr lang="en-US" sz="1500" dirty="0">
                          <a:effectLst/>
                        </a:rPr>
                      </a:br>
                      <a:r>
                        <a:rPr lang="en-US" sz="1500" dirty="0">
                          <a:effectLst/>
                        </a:rPr>
                        <a:t>Claims are not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not valid and/or reliable. </a:t>
                      </a:r>
                    </a:p>
                  </a:txBody>
                  <a:tcPr marL="38680" marR="38680" marT="0" marB="0"/>
                </a:tc>
                <a:tc>
                  <a:txBody>
                    <a:bodyPr/>
                    <a:lstStyle/>
                    <a:p>
                      <a:pPr marL="0" marR="0">
                        <a:spcBef>
                          <a:spcPts val="0"/>
                        </a:spcBef>
                        <a:spcAft>
                          <a:spcPts val="0"/>
                        </a:spcAft>
                      </a:pPr>
                      <a:r>
                        <a:rPr lang="en-US" sz="1500" dirty="0">
                          <a:effectLst/>
                        </a:rPr>
                        <a:t>The information cited in the article has some relevance to the blog topic.</a:t>
                      </a:r>
                    </a:p>
                    <a:p>
                      <a:pPr marL="0" marR="0">
                        <a:spcBef>
                          <a:spcPts val="0"/>
                        </a:spcBef>
                        <a:spcAft>
                          <a:spcPts val="0"/>
                        </a:spcAft>
                      </a:pPr>
                      <a:br>
                        <a:rPr lang="en-US" sz="1500" dirty="0">
                          <a:effectLst/>
                        </a:rPr>
                      </a:br>
                      <a:r>
                        <a:rPr lang="en-US" sz="1500" dirty="0">
                          <a:effectLst/>
                        </a:rPr>
                        <a:t>Claims are somewhat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somewhat valid and/or reliable. </a:t>
                      </a:r>
                    </a:p>
                  </a:txBody>
                  <a:tcPr marL="38680" marR="38680" marT="0" marB="0"/>
                </a:tc>
                <a:tc>
                  <a:txBody>
                    <a:bodyPr/>
                    <a:lstStyle/>
                    <a:p>
                      <a:pPr marL="0" marR="0">
                        <a:spcBef>
                          <a:spcPts val="0"/>
                        </a:spcBef>
                        <a:spcAft>
                          <a:spcPts val="0"/>
                        </a:spcAft>
                      </a:pPr>
                      <a:r>
                        <a:rPr lang="en-US" sz="1500" dirty="0">
                          <a:effectLst/>
                        </a:rPr>
                        <a:t>The information cited in the article is relevant to the blog topic.</a:t>
                      </a:r>
                    </a:p>
                    <a:p>
                      <a:pPr marL="0" marR="0">
                        <a:spcBef>
                          <a:spcPts val="0"/>
                        </a:spcBef>
                        <a:spcAft>
                          <a:spcPts val="0"/>
                        </a:spcAft>
                      </a:pPr>
                      <a:br>
                        <a:rPr lang="en-US" sz="1500" dirty="0">
                          <a:effectLst/>
                        </a:rPr>
                      </a:br>
                      <a:r>
                        <a:rPr lang="en-US" sz="1500" dirty="0">
                          <a:effectLst/>
                        </a:rPr>
                        <a:t>Claims are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valid and reliable. </a:t>
                      </a:r>
                    </a:p>
                  </a:txBody>
                  <a:tcPr marL="38680" marR="38680" marT="0" marB="0"/>
                </a:tc>
                <a:tc>
                  <a:txBody>
                    <a:bodyPr/>
                    <a:lstStyle/>
                    <a:p>
                      <a:pPr marL="0" marR="0">
                        <a:spcBef>
                          <a:spcPts val="0"/>
                        </a:spcBef>
                        <a:spcAft>
                          <a:spcPts val="0"/>
                        </a:spcAft>
                      </a:pPr>
                      <a:r>
                        <a:rPr lang="en-US" sz="1500" dirty="0">
                          <a:effectLst/>
                        </a:rPr>
                        <a:t>The information cited in the article is completely on point with the blog topic.</a:t>
                      </a:r>
                    </a:p>
                    <a:p>
                      <a:pPr marL="0" marR="0">
                        <a:spcBef>
                          <a:spcPts val="0"/>
                        </a:spcBef>
                        <a:spcAft>
                          <a:spcPts val="0"/>
                        </a:spcAft>
                      </a:pPr>
                      <a:br>
                        <a:rPr lang="en-US" sz="1500" dirty="0">
                          <a:effectLst/>
                        </a:rPr>
                      </a:br>
                      <a:r>
                        <a:rPr lang="en-US" sz="1500" dirty="0">
                          <a:effectLst/>
                        </a:rPr>
                        <a:t>Claims are backed up by a variety of excellent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all completely valid and reliable. </a:t>
                      </a:r>
                    </a:p>
                  </a:txBody>
                  <a:tcPr marL="38680" marR="38680" marT="0" marB="0"/>
                </a:tc>
                <a:extLst>
                  <a:ext uri="{0D108BD9-81ED-4DB2-BD59-A6C34878D82A}">
                    <a16:rowId xmlns:a16="http://schemas.microsoft.com/office/drawing/2014/main" val="2806582"/>
                  </a:ext>
                </a:extLst>
              </a:tr>
              <a:tr h="943791">
                <a:tc>
                  <a:txBody>
                    <a:bodyPr/>
                    <a:lstStyle/>
                    <a:p>
                      <a:pPr marL="0" marR="0">
                        <a:spcBef>
                          <a:spcPts val="0"/>
                        </a:spcBef>
                        <a:spcAft>
                          <a:spcPts val="0"/>
                        </a:spcAft>
                      </a:pPr>
                      <a:r>
                        <a:rPr lang="en-US" sz="1500" dirty="0">
                          <a:effectLst/>
                        </a:rPr>
                        <a:t>Resources</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Two or less course readings and/or reliable/valid external sources are referenced.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Three to five course readings and/or reliable/valid external source is referenced.</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Six or seven course readings and/or reliable/valid external sources are referenced.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Eight or more course readings and/or reliable/valid external sources are referenced. </a:t>
                      </a:r>
                    </a:p>
                  </a:txBody>
                  <a:tcPr marL="38680" marR="38680" marT="0" marB="0"/>
                </a:tc>
                <a:extLst>
                  <a:ext uri="{0D108BD9-81ED-4DB2-BD59-A6C34878D82A}">
                    <a16:rowId xmlns:a16="http://schemas.microsoft.com/office/drawing/2014/main" val="1002663901"/>
                  </a:ext>
                </a:extLst>
              </a:tr>
            </a:tbl>
          </a:graphicData>
        </a:graphic>
      </p:graphicFrame>
    </p:spTree>
    <p:extLst>
      <p:ext uri="{BB962C8B-B14F-4D97-AF65-F5344CB8AC3E}">
        <p14:creationId xmlns:p14="http://schemas.microsoft.com/office/powerpoint/2010/main" val="3545318628"/>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2666</TotalTime>
  <Words>819</Words>
  <Application>Microsoft Macintosh PowerPoint</Application>
  <PresentationFormat>Widescreen</PresentationFormat>
  <Paragraphs>106</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Calibri</vt:lpstr>
      <vt:lpstr>Calibri Light</vt:lpstr>
      <vt:lpstr>Retrospect</vt:lpstr>
      <vt:lpstr>Ecological Economics</vt:lpstr>
      <vt:lpstr>Blog Posts (Reports about Ecological Economics) </vt:lpstr>
      <vt:lpstr>Blog Topics</vt:lpstr>
      <vt:lpstr>Blog Topics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Erik Chevrier</dc:creator>
  <cp:lastModifiedBy>Erik Chevrier</cp:lastModifiedBy>
  <cp:revision>245</cp:revision>
  <cp:lastPrinted>2017-07-26T18:23:54Z</cp:lastPrinted>
  <dcterms:created xsi:type="dcterms:W3CDTF">2016-01-27T06:10:50Z</dcterms:created>
  <dcterms:modified xsi:type="dcterms:W3CDTF">2022-09-22T00:02:23Z</dcterms:modified>
</cp:coreProperties>
</file>