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327" r:id="rId4"/>
    <p:sldId id="323" r:id="rId5"/>
    <p:sldId id="325" r:id="rId6"/>
    <p:sldId id="268" r:id="rId7"/>
    <p:sldId id="266" r:id="rId8"/>
    <p:sldId id="267" r:id="rId9"/>
    <p:sldId id="326" r:id="rId10"/>
    <p:sldId id="328" r:id="rId11"/>
    <p:sldId id="305" r:id="rId12"/>
    <p:sldId id="369" r:id="rId13"/>
    <p:sldId id="370" r:id="rId14"/>
    <p:sldId id="294" r:id="rId15"/>
    <p:sldId id="295" r:id="rId16"/>
    <p:sldId id="296"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3" autoAdjust="0"/>
    <p:restoredTop sz="94660"/>
  </p:normalViewPr>
  <p:slideViewPr>
    <p:cSldViewPr snapToGrid="0">
      <p:cViewPr varScale="1">
        <p:scale>
          <a:sx n="113" d="100"/>
          <a:sy n="113" d="100"/>
        </p:scale>
        <p:origin x="3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2022-09-08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2022-09-08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2022-09-08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2022-09-08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2022-09-08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2022-09-08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2022-09-08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2022-09-08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2022-09-08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2022-09-08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2022-09-08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2022-09-08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playlist?list=PLxeXiLu4E6R_zHJnnt8-Wlu_TpEUBcKx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Ecological Economics</a:t>
            </a:r>
          </a:p>
        </p:txBody>
      </p:sp>
      <p:sp>
        <p:nvSpPr>
          <p:cNvPr id="3" name="Subtitle 2"/>
          <p:cNvSpPr>
            <a:spLocks noGrp="1"/>
          </p:cNvSpPr>
          <p:nvPr>
            <p:ph type="subTitle" idx="1"/>
          </p:nvPr>
        </p:nvSpPr>
        <p:spPr/>
        <p:txBody>
          <a:bodyPr>
            <a:normAutofit/>
          </a:bodyPr>
          <a:lstStyle/>
          <a:p>
            <a:r>
              <a:rPr lang="en-CA" dirty="0"/>
              <a:t>Erik Chevrier</a:t>
            </a:r>
          </a:p>
          <a:p>
            <a:r>
              <a:rPr lang="en-CA" dirty="0"/>
              <a:t>September 8, 2022</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73D2-2ABE-73FD-0DF5-23EAE3AAE323}"/>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A35C8AA6-109F-2308-941C-3F9C8FF12F4F}"/>
              </a:ext>
            </a:extLst>
          </p:cNvPr>
          <p:cNvSpPr>
            <a:spLocks noGrp="1"/>
          </p:cNvSpPr>
          <p:nvPr>
            <p:ph idx="1"/>
          </p:nvPr>
        </p:nvSpPr>
        <p:spPr/>
        <p:txBody>
          <a:bodyPr/>
          <a:lstStyle/>
          <a:p>
            <a:r>
              <a:rPr lang="en-US" dirty="0"/>
              <a:t>What does sustainability mean?</a:t>
            </a:r>
          </a:p>
          <a:p>
            <a:br>
              <a:rPr lang="en-US" dirty="0"/>
            </a:br>
            <a:r>
              <a:rPr lang="en-US" dirty="0"/>
              <a:t>What does it mean to be sustainable?</a:t>
            </a:r>
          </a:p>
          <a:p>
            <a:endParaRPr lang="en-US" dirty="0"/>
          </a:p>
          <a:p>
            <a:r>
              <a:rPr lang="en-US" dirty="0"/>
              <a:t>What is strong sustainability? </a:t>
            </a:r>
          </a:p>
          <a:p>
            <a:br>
              <a:rPr lang="en-US" dirty="0"/>
            </a:br>
            <a:r>
              <a:rPr lang="en-US" dirty="0"/>
              <a:t>What is weak sustainability? </a:t>
            </a:r>
          </a:p>
        </p:txBody>
      </p:sp>
    </p:spTree>
    <p:extLst>
      <p:ext uri="{BB962C8B-B14F-4D97-AF65-F5344CB8AC3E}">
        <p14:creationId xmlns:p14="http://schemas.microsoft.com/office/powerpoint/2010/main" val="356071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DDDC-939E-4FA0-A46E-48CC586DAC9C}"/>
              </a:ext>
            </a:extLst>
          </p:cNvPr>
          <p:cNvSpPr>
            <a:spLocks noGrp="1"/>
          </p:cNvSpPr>
          <p:nvPr>
            <p:ph type="title"/>
          </p:nvPr>
        </p:nvSpPr>
        <p:spPr/>
        <p:txBody>
          <a:bodyPr>
            <a:normAutofit/>
          </a:bodyPr>
          <a:lstStyle/>
          <a:p>
            <a:r>
              <a:rPr lang="en-US" sz="4200" dirty="0"/>
              <a:t>What does it Mean to be Sustainable? </a:t>
            </a:r>
            <a:endParaRPr lang="en-CA" sz="4200" dirty="0"/>
          </a:p>
        </p:txBody>
      </p:sp>
      <p:sp>
        <p:nvSpPr>
          <p:cNvPr id="3" name="Content Placeholder 2">
            <a:extLst>
              <a:ext uri="{FF2B5EF4-FFF2-40B4-BE49-F238E27FC236}">
                <a16:creationId xmlns:a16="http://schemas.microsoft.com/office/drawing/2014/main" id="{B90E602F-9389-42D9-A6B7-23DF8536E4FB}"/>
              </a:ext>
            </a:extLst>
          </p:cNvPr>
          <p:cNvSpPr>
            <a:spLocks noGrp="1"/>
          </p:cNvSpPr>
          <p:nvPr>
            <p:ph idx="1"/>
          </p:nvPr>
        </p:nvSpPr>
        <p:spPr/>
        <p:txBody>
          <a:bodyPr>
            <a:normAutofit lnSpcReduction="10000"/>
          </a:bodyPr>
          <a:lstStyle/>
          <a:p>
            <a:r>
              <a:rPr lang="en-US" dirty="0"/>
              <a:t>The term sustainability has lost meaning because it has been used for corporate/political greenwashing.</a:t>
            </a:r>
          </a:p>
          <a:p>
            <a:r>
              <a:rPr lang="en-US" dirty="0"/>
              <a:t>We need to refocus the conversation on what we are sustaining.</a:t>
            </a:r>
          </a:p>
          <a:p>
            <a:r>
              <a:rPr lang="en-US" dirty="0"/>
              <a:t>Sustainability refers to the perpetuation of </a:t>
            </a:r>
            <a:r>
              <a:rPr lang="en-US" i="1" dirty="0"/>
              <a:t>something</a:t>
            </a:r>
            <a:r>
              <a:rPr lang="en-US" dirty="0"/>
              <a:t>…the </a:t>
            </a:r>
            <a:r>
              <a:rPr lang="en-US" i="1" dirty="0"/>
              <a:t>something</a:t>
            </a:r>
            <a:r>
              <a:rPr lang="en-US" dirty="0"/>
              <a:t> is the important factor!</a:t>
            </a:r>
          </a:p>
          <a:p>
            <a:r>
              <a:rPr lang="en-US" dirty="0"/>
              <a:t>Sustainability is an adjective/modifier (Sumner refers to Shearman 1990)</a:t>
            </a:r>
          </a:p>
          <a:p>
            <a:pPr lvl="1"/>
            <a:r>
              <a:rPr lang="en-US" dirty="0"/>
              <a:t>Sustainability as a modifier points out contradictions (suggests that the status quo is not sustainable)</a:t>
            </a:r>
          </a:p>
          <a:p>
            <a:r>
              <a:rPr lang="en-US" dirty="0"/>
              <a:t>Instead we should ask: </a:t>
            </a:r>
          </a:p>
          <a:p>
            <a:pPr lvl="1"/>
            <a:r>
              <a:rPr lang="en-US" dirty="0"/>
              <a:t>What social, environmental and political conditions does our economic practices sustain?</a:t>
            </a:r>
          </a:p>
          <a:p>
            <a:pPr lvl="2"/>
            <a:r>
              <a:rPr lang="en-US" dirty="0"/>
              <a:t>Effects can be positive and/or negative</a:t>
            </a:r>
          </a:p>
          <a:p>
            <a:pPr lvl="2"/>
            <a:r>
              <a:rPr lang="en-US" dirty="0"/>
              <a:t>Intended and/or unintended</a:t>
            </a:r>
          </a:p>
          <a:p>
            <a:pPr lvl="2"/>
            <a:r>
              <a:rPr lang="en-US" dirty="0"/>
              <a:t>We can be aware and/or unaware of these effects</a:t>
            </a:r>
          </a:p>
          <a:p>
            <a:pPr lvl="2"/>
            <a:r>
              <a:rPr lang="en-US" dirty="0"/>
              <a:t>Effects can take place on a macro and/or micro level</a:t>
            </a:r>
          </a:p>
          <a:p>
            <a:endParaRPr lang="en-US" dirty="0"/>
          </a:p>
        </p:txBody>
      </p:sp>
    </p:spTree>
    <p:extLst>
      <p:ext uri="{BB962C8B-B14F-4D97-AF65-F5344CB8AC3E}">
        <p14:creationId xmlns:p14="http://schemas.microsoft.com/office/powerpoint/2010/main" val="312534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AE70-FF59-6079-3167-EC6A2B1EE5D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414DF18-8694-A100-940D-86974D930B0F}"/>
              </a:ext>
            </a:extLst>
          </p:cNvPr>
          <p:cNvSpPr>
            <a:spLocks noGrp="1"/>
          </p:cNvSpPr>
          <p:nvPr>
            <p:ph idx="1"/>
          </p:nvPr>
        </p:nvSpPr>
        <p:spPr/>
        <p:txBody>
          <a:bodyPr>
            <a:normAutofit fontScale="92500" lnSpcReduction="10000"/>
          </a:bodyPr>
          <a:lstStyle/>
          <a:p>
            <a:r>
              <a:rPr lang="en-US" dirty="0"/>
              <a:t>Do you participate in ‘ethical’ economic practices or fight for economic/environmental/social justice? </a:t>
            </a:r>
          </a:p>
          <a:p>
            <a:endParaRPr lang="en-US" dirty="0"/>
          </a:p>
          <a:p>
            <a:r>
              <a:rPr lang="en-US" dirty="0"/>
              <a:t>1 – Cooperative movements</a:t>
            </a:r>
          </a:p>
          <a:p>
            <a:r>
              <a:rPr lang="en-US" dirty="0"/>
              <a:t>2 – Decolonial movements</a:t>
            </a:r>
          </a:p>
          <a:p>
            <a:r>
              <a:rPr lang="en-US" dirty="0"/>
              <a:t>3 – Feminist/gender/non-gendered movements</a:t>
            </a:r>
          </a:p>
          <a:p>
            <a:r>
              <a:rPr lang="en-US" dirty="0"/>
              <a:t>4 – Transformative movements</a:t>
            </a:r>
          </a:p>
          <a:p>
            <a:r>
              <a:rPr lang="en-US" dirty="0"/>
              <a:t>5 – Solidarity/social economy</a:t>
            </a:r>
          </a:p>
          <a:p>
            <a:r>
              <a:rPr lang="en-US" dirty="0"/>
              <a:t>6 – Radical social justice movements</a:t>
            </a:r>
          </a:p>
          <a:p>
            <a:r>
              <a:rPr lang="en-US" dirty="0"/>
              <a:t>7 – Community economies</a:t>
            </a:r>
          </a:p>
          <a:p>
            <a:r>
              <a:rPr lang="en-US" dirty="0"/>
              <a:t>8 – Other forms?</a:t>
            </a:r>
          </a:p>
        </p:txBody>
      </p:sp>
    </p:spTree>
    <p:extLst>
      <p:ext uri="{BB962C8B-B14F-4D97-AF65-F5344CB8AC3E}">
        <p14:creationId xmlns:p14="http://schemas.microsoft.com/office/powerpoint/2010/main" val="24355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Importance of Action Based Research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sz="2400" dirty="0"/>
              <a:t>Why are action based projects important? </a:t>
            </a:r>
          </a:p>
          <a:p>
            <a:pPr lvl="1"/>
            <a:r>
              <a:rPr lang="en-US" dirty="0"/>
              <a:t>It is important to challenge the problematic dominant epistemological understandings of food. </a:t>
            </a:r>
          </a:p>
          <a:p>
            <a:pPr lvl="1"/>
            <a:r>
              <a:rPr lang="en-US" dirty="0"/>
              <a:t>Instead we should produce ontological formations of the world we want by co-creating and co-recreating social relations that produce positive outcomes on people and the planet. </a:t>
            </a:r>
          </a:p>
          <a:p>
            <a:pPr lvl="1"/>
            <a:r>
              <a:rPr lang="en-US" dirty="0"/>
              <a:t>Action based learning theories incorporate students and facilitators as co-learners and co-collaborators. Together, they learn by doing. They also connect with the community. </a:t>
            </a:r>
          </a:p>
          <a:p>
            <a:pPr lvl="1"/>
            <a:endParaRPr lang="en-US" dirty="0"/>
          </a:p>
          <a:p>
            <a:r>
              <a:rPr lang="en-US" dirty="0"/>
              <a:t>Epistemology – A term meaning “theory of knowledge,” which gets at the </a:t>
            </a:r>
            <a:r>
              <a:rPr lang="en-US" i="1" dirty="0"/>
              <a:t>how we know </a:t>
            </a:r>
            <a:r>
              <a:rPr lang="en-US" dirty="0"/>
              <a:t>about the social world that lies behind all theoretical approaches. (</a:t>
            </a:r>
            <a:r>
              <a:rPr lang="en-US" sz="1100" dirty="0"/>
              <a:t>Frampton, Kinsman, Thompson, </a:t>
            </a:r>
            <a:r>
              <a:rPr lang="en-US" sz="1100" dirty="0" err="1"/>
              <a:t>Tileczek</a:t>
            </a:r>
            <a:r>
              <a:rPr lang="en-US" sz="1100" dirty="0"/>
              <a:t>, (2006)</a:t>
            </a:r>
            <a:r>
              <a:rPr lang="en-US" sz="1900" dirty="0"/>
              <a:t>)</a:t>
            </a:r>
            <a:endParaRPr lang="en-US" dirty="0"/>
          </a:p>
          <a:p>
            <a:r>
              <a:rPr lang="en-US" dirty="0"/>
              <a:t>Ontology – Assumptions relating to how the social </a:t>
            </a:r>
            <a:r>
              <a:rPr lang="en-US" i="1" dirty="0"/>
              <a:t>comes into being </a:t>
            </a:r>
            <a:r>
              <a:rPr lang="en-US" dirty="0"/>
              <a:t>that inform all theories and ways of writing the social. (</a:t>
            </a:r>
            <a:r>
              <a:rPr lang="en-US" sz="1100" dirty="0"/>
              <a:t>Frampton, Kinsman, Thompson, </a:t>
            </a:r>
            <a:r>
              <a:rPr lang="en-US" sz="1100" dirty="0" err="1"/>
              <a:t>Tileczek</a:t>
            </a:r>
            <a:r>
              <a:rPr lang="en-US" sz="1100" dirty="0"/>
              <a:t>, (2006)</a:t>
            </a:r>
            <a:r>
              <a:rPr lang="en-US" sz="1900" dirty="0"/>
              <a:t>)</a:t>
            </a:r>
            <a:endParaRPr lang="en-US" sz="1100" dirty="0"/>
          </a:p>
          <a:p>
            <a:endParaRPr lang="en-US" dirty="0"/>
          </a:p>
        </p:txBody>
      </p:sp>
    </p:spTree>
    <p:extLst>
      <p:ext uri="{BB962C8B-B14F-4D97-AF65-F5344CB8AC3E}">
        <p14:creationId xmlns:p14="http://schemas.microsoft.com/office/powerpoint/2010/main" val="193735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The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lnSpcReduction="10000"/>
          </a:bodyPr>
          <a:lstStyle/>
          <a:p>
            <a:r>
              <a:rPr lang="en-CA" dirty="0"/>
              <a:t>The world has or will soon have the agricultural technology available to feed the 8.3 billion people anticipated in the next quarter of a century. The more pertinent question today is whether farmers and ranchers will be permitted to use that technology. Extremists in the environmental movement, largely from rich nations and/or the privileged strata of society in poor nations, seem to be doing everything they can to stop scientific progress in its tracks. It is sad that some scientists, many of whom should or do know better, have also jumped on the extremist environmental bandwagon in search of research funds. When scientists align themselves with </a:t>
            </a:r>
            <a:r>
              <a:rPr lang="en-CA" dirty="0" err="1"/>
              <a:t>antiscience</a:t>
            </a:r>
            <a:r>
              <a:rPr lang="en-CA" dirty="0"/>
              <a:t> political movements or lend their name to unscientific propositions, what are we to think? Is it any wonder that science is losing its constituency? We must be on guard against politically opportunistic, pseudo-scientists…</a:t>
            </a:r>
            <a:endParaRPr lang="en-US" dirty="0"/>
          </a:p>
          <a:p>
            <a:r>
              <a:rPr lang="en-US" dirty="0"/>
              <a:t>Borlaug, N., E. (2000) Ending World Hunger. The Promise of Biotechnology and the Threat of </a:t>
            </a:r>
            <a:r>
              <a:rPr lang="en-US" dirty="0" err="1"/>
              <a:t>Antiscience</a:t>
            </a:r>
            <a:r>
              <a:rPr lang="en-US" dirty="0"/>
              <a:t> Zealotry, Plant Physiology, 124(2) pp. 488. </a:t>
            </a:r>
          </a:p>
          <a:p>
            <a:r>
              <a:rPr lang="en-US" dirty="0"/>
              <a:t> </a:t>
            </a:r>
          </a:p>
          <a:p>
            <a:endParaRPr lang="en-US" dirty="0"/>
          </a:p>
        </p:txBody>
      </p:sp>
    </p:spTree>
    <p:extLst>
      <p:ext uri="{BB962C8B-B14F-4D97-AF65-F5344CB8AC3E}">
        <p14:creationId xmlns:p14="http://schemas.microsoft.com/office/powerpoint/2010/main" val="148896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Critique of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fontScale="85000" lnSpcReduction="10000"/>
          </a:bodyPr>
          <a:lstStyle/>
          <a:p>
            <a:r>
              <a:rPr lang="en-US" dirty="0"/>
              <a:t>When poisons are introduced into agriculture to control pests, or when GMOs are introduced under the argument of “feeding the world,” the justification given is always “science”. But “science” does not have a singular entity, and it did not come into existence within a vacuum. Today, what we generally refer to as “science” is in fact Western, mechanistic, reductionist modern science, which became the dominant practice of understanding the world during the Industrial Revolution and has continued as the dominant paradigm….To shape the industrial system in the form of new, violent technologies, and to shape the capitalist system in the form of new, profit-driven economics, a certain </a:t>
            </a:r>
            <a:r>
              <a:rPr lang="en-US" i="1" dirty="0"/>
              <a:t>type</a:t>
            </a:r>
            <a:r>
              <a:rPr lang="en-US" dirty="0"/>
              <a:t> of science was promoted and privileged as the </a:t>
            </a:r>
            <a:r>
              <a:rPr lang="en-US" i="1" dirty="0"/>
              <a:t>only</a:t>
            </a:r>
            <a:r>
              <a:rPr lang="en-US" dirty="0"/>
              <a:t> scientific knowledge system. Two scientific theories came to dominate this new, industrial paradigm, and they continue to shape practices of food, agriculture, health, and nutrition even today. The first is a Newtonian-Cartesian idea of separation: a fragmented world made of fixed, immutable atoms…The second significant theory that has framed the knowledge paradigm for industrial agriculture is Darwin’s theory of competition as the basis for evolution…The Newtonian-Cartesian theory of fragmentation and separation and the Darwinian paradigm of competition, have led to a nonrenewable use of Earth’s resources, a </a:t>
            </a:r>
            <a:r>
              <a:rPr lang="en-US" dirty="0" err="1"/>
              <a:t>nonsustainable</a:t>
            </a:r>
            <a:r>
              <a:rPr lang="en-US" dirty="0"/>
              <a:t> model for food and agriculture, and an unhealthy model of health and nutrition. An emphasis on the legitimacy of these arguments as the sole “scientific” approach has created a knowledge apartheid by discounting the knowledge of Mother Earth.</a:t>
            </a:r>
          </a:p>
          <a:p>
            <a:r>
              <a:rPr lang="en-CA" dirty="0"/>
              <a:t>Shiva, V. (Shiva, V. (2016) Who Really Feeds the World, North Atlantic Books, pp. 4 – 7.</a:t>
            </a:r>
            <a:endParaRPr lang="en-US" dirty="0"/>
          </a:p>
          <a:p>
            <a:r>
              <a:rPr lang="en-US" dirty="0"/>
              <a:t> </a:t>
            </a:r>
          </a:p>
          <a:p>
            <a:endParaRPr lang="en-US" dirty="0"/>
          </a:p>
        </p:txBody>
      </p:sp>
    </p:spTree>
    <p:extLst>
      <p:ext uri="{BB962C8B-B14F-4D97-AF65-F5344CB8AC3E}">
        <p14:creationId xmlns:p14="http://schemas.microsoft.com/office/powerpoint/2010/main" val="169128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3600" dirty="0"/>
              <a:t>Thanks!</a:t>
            </a:r>
          </a:p>
          <a:p>
            <a:r>
              <a:rPr lang="en-US" sz="3600" dirty="0"/>
              <a:t>Have a great day!</a:t>
            </a:r>
          </a:p>
          <a:p>
            <a:endParaRPr lang="en-US" sz="3600" dirty="0"/>
          </a:p>
          <a:p>
            <a:endParaRPr lang="en-US" sz="3600" dirty="0"/>
          </a:p>
        </p:txBody>
      </p:sp>
    </p:spTree>
    <p:extLst>
      <p:ext uri="{BB962C8B-B14F-4D97-AF65-F5344CB8AC3E}">
        <p14:creationId xmlns:p14="http://schemas.microsoft.com/office/powerpoint/2010/main" val="185641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a:t>
            </a:r>
          </a:p>
        </p:txBody>
      </p:sp>
      <p:sp>
        <p:nvSpPr>
          <p:cNvPr id="3" name="Content Placeholder 2"/>
          <p:cNvSpPr>
            <a:spLocks noGrp="1"/>
          </p:cNvSpPr>
          <p:nvPr>
            <p:ph idx="1"/>
          </p:nvPr>
        </p:nvSpPr>
        <p:spPr/>
        <p:txBody>
          <a:bodyPr>
            <a:normAutofit/>
          </a:bodyPr>
          <a:lstStyle/>
          <a:p>
            <a:pPr marL="0" indent="0">
              <a:buNone/>
            </a:pPr>
            <a:r>
              <a:rPr lang="en-CA" dirty="0"/>
              <a:t>What is your name?</a:t>
            </a:r>
          </a:p>
          <a:p>
            <a:pPr marL="0" indent="0">
              <a:buNone/>
            </a:pPr>
            <a:r>
              <a:rPr lang="en-CA" dirty="0"/>
              <a:t>What is something interesting about you?</a:t>
            </a:r>
          </a:p>
          <a:p>
            <a:pPr marL="0" indent="0">
              <a:buNone/>
            </a:pPr>
            <a:r>
              <a:rPr lang="en-CA" dirty="0"/>
              <a:t>What do you expect to get out of this course? </a:t>
            </a:r>
          </a:p>
          <a:p>
            <a:pPr marL="0" indent="0">
              <a:buNone/>
            </a:pPr>
            <a:r>
              <a:rPr lang="en-CA" dirty="0"/>
              <a:t>Why did you take this course? </a:t>
            </a:r>
          </a:p>
          <a:p>
            <a:pPr marL="0" indent="0">
              <a:buNone/>
            </a:pPr>
            <a:r>
              <a:rPr lang="en-CA" dirty="0"/>
              <a:t>What is your level of experience with topics related to ‘ecological economics’? </a:t>
            </a:r>
          </a:p>
          <a:p>
            <a:pPr marL="0" indent="0">
              <a:buNone/>
            </a:pPr>
            <a:r>
              <a:rPr lang="en-CA" dirty="0"/>
              <a:t>What is your interest level in topics related to ‘ecological economics’? </a:t>
            </a:r>
          </a:p>
          <a:p>
            <a:pPr marL="0" indent="0">
              <a:buNone/>
            </a:pPr>
            <a:r>
              <a:rPr lang="en-CA" dirty="0"/>
              <a:t>	What specific topics are you interested you most? </a:t>
            </a:r>
            <a:br>
              <a:rPr lang="en-CA" dirty="0"/>
            </a:br>
            <a:r>
              <a:rPr lang="en-CA" dirty="0"/>
              <a:t>	What topics interest you least? </a:t>
            </a:r>
          </a:p>
          <a:p>
            <a:pPr marL="0" indent="0">
              <a:buNone/>
            </a:pP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161422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BF45-CEDF-13CF-8D05-0F9C71E64BF1}"/>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D0E7BD19-4BAE-3B2B-875F-8BBEDDD11A11}"/>
              </a:ext>
            </a:extLst>
          </p:cNvPr>
          <p:cNvSpPr>
            <a:spLocks noGrp="1"/>
          </p:cNvSpPr>
          <p:nvPr>
            <p:ph idx="1"/>
          </p:nvPr>
        </p:nvSpPr>
        <p:spPr/>
        <p:txBody>
          <a:bodyPr/>
          <a:lstStyle/>
          <a:p>
            <a:r>
              <a:rPr lang="en-US" dirty="0"/>
              <a:t>What is an economy?</a:t>
            </a:r>
          </a:p>
          <a:p>
            <a:r>
              <a:rPr lang="en-US" dirty="0"/>
              <a:t>What is capitalism?</a:t>
            </a:r>
          </a:p>
          <a:p>
            <a:r>
              <a:rPr lang="en-US" dirty="0"/>
              <a:t>What are classical economics and neo-liberal economics?</a:t>
            </a:r>
          </a:p>
          <a:p>
            <a:r>
              <a:rPr lang="en-US" dirty="0"/>
              <a:t>What is Marxism?</a:t>
            </a:r>
          </a:p>
          <a:p>
            <a:r>
              <a:rPr lang="en-US" dirty="0"/>
              <a:t>What is a social economy? What are examples of social economies?</a:t>
            </a:r>
          </a:p>
          <a:p>
            <a:r>
              <a:rPr lang="en-US" dirty="0"/>
              <a:t>What are externalities? Why are they important to ecological economists?</a:t>
            </a:r>
          </a:p>
          <a:p>
            <a:r>
              <a:rPr lang="en-US" dirty="0"/>
              <a:t>What practices are performed in an economy?</a:t>
            </a:r>
          </a:p>
          <a:p>
            <a:r>
              <a:rPr lang="en-US" dirty="0"/>
              <a:t>What problems exist with the way the global economy functions?</a:t>
            </a:r>
          </a:p>
          <a:p>
            <a:r>
              <a:rPr lang="en-US" dirty="0"/>
              <a:t>What is ‘value’? How do economists understand value? What types of value are there?</a:t>
            </a:r>
          </a:p>
          <a:p>
            <a:pPr marL="0" indent="0">
              <a:buNone/>
            </a:pPr>
            <a:endParaRPr lang="en-US" dirty="0"/>
          </a:p>
        </p:txBody>
      </p:sp>
    </p:spTree>
    <p:extLst>
      <p:ext uri="{BB962C8B-B14F-4D97-AF65-F5344CB8AC3E}">
        <p14:creationId xmlns:p14="http://schemas.microsoft.com/office/powerpoint/2010/main" val="199293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D475-9448-473A-A052-0E0B19DD3064}"/>
              </a:ext>
            </a:extLst>
          </p:cNvPr>
          <p:cNvSpPr>
            <a:spLocks noGrp="1"/>
          </p:cNvSpPr>
          <p:nvPr>
            <p:ph type="title"/>
          </p:nvPr>
        </p:nvSpPr>
        <p:spPr/>
        <p:txBody>
          <a:bodyPr>
            <a:normAutofit/>
          </a:bodyPr>
          <a:lstStyle/>
          <a:p>
            <a:r>
              <a:rPr lang="en-US" dirty="0"/>
              <a:t>Aristotle </a:t>
            </a:r>
            <a:r>
              <a:rPr lang="en-CA" sz="1050" dirty="0"/>
              <a:t>Aristotle. Aristotle in 23 Volumes, Vol. 21, translated by H. Rackham. Cambridge, MA, Harvard University Press; London, William Heinemann Ltd. 1944. </a:t>
            </a:r>
            <a:endParaRPr lang="en-US" dirty="0"/>
          </a:p>
        </p:txBody>
      </p:sp>
      <p:sp>
        <p:nvSpPr>
          <p:cNvPr id="3" name="Content Placeholder 2">
            <a:extLst>
              <a:ext uri="{FF2B5EF4-FFF2-40B4-BE49-F238E27FC236}">
                <a16:creationId xmlns:a16="http://schemas.microsoft.com/office/drawing/2014/main" id="{2F5509F7-DB9C-493C-8274-1007E88AA362}"/>
              </a:ext>
            </a:extLst>
          </p:cNvPr>
          <p:cNvSpPr>
            <a:spLocks noGrp="1"/>
          </p:cNvSpPr>
          <p:nvPr>
            <p:ph idx="1"/>
          </p:nvPr>
        </p:nvSpPr>
        <p:spPr/>
        <p:txBody>
          <a:bodyPr/>
          <a:lstStyle/>
          <a:p>
            <a:r>
              <a:rPr lang="en-CA" sz="2400" b="1" dirty="0"/>
              <a:t>Chrematistics </a:t>
            </a:r>
            <a:r>
              <a:rPr lang="en-CA" dirty="0"/>
              <a:t>– art of acquisition – limitless accumulation unnatural and problematic</a:t>
            </a:r>
          </a:p>
          <a:p>
            <a:r>
              <a:rPr lang="en-CA" sz="2400" b="1" dirty="0"/>
              <a:t>Oikonomia </a:t>
            </a:r>
            <a:r>
              <a:rPr lang="en-CA" dirty="0"/>
              <a:t>– management of the household – true form of an economy</a:t>
            </a:r>
            <a:endParaRPr lang="en-US" dirty="0"/>
          </a:p>
        </p:txBody>
      </p:sp>
    </p:spTree>
    <p:extLst>
      <p:ext uri="{BB962C8B-B14F-4D97-AF65-F5344CB8AC3E}">
        <p14:creationId xmlns:p14="http://schemas.microsoft.com/office/powerpoint/2010/main" val="376019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256F-4087-4CA0-B7C9-504E1233BC3B}"/>
              </a:ext>
            </a:extLst>
          </p:cNvPr>
          <p:cNvSpPr>
            <a:spLocks noGrp="1"/>
          </p:cNvSpPr>
          <p:nvPr>
            <p:ph type="title"/>
          </p:nvPr>
        </p:nvSpPr>
        <p:spPr/>
        <p:txBody>
          <a:bodyPr>
            <a:normAutofit/>
          </a:bodyPr>
          <a:lstStyle/>
          <a:p>
            <a:r>
              <a:rPr lang="en-US" dirty="0"/>
              <a:t>Karl Polanyi</a:t>
            </a:r>
            <a:r>
              <a:rPr lang="en-CA" sz="1200" i="1" dirty="0"/>
              <a:t>Polanyi, K. (2001) The Great Transformation; The Political and Economic Origins of Our Time, Beacon Press</a:t>
            </a:r>
            <a:endParaRPr lang="en-US" dirty="0"/>
          </a:p>
        </p:txBody>
      </p:sp>
      <p:sp>
        <p:nvSpPr>
          <p:cNvPr id="3" name="Content Placeholder 2">
            <a:extLst>
              <a:ext uri="{FF2B5EF4-FFF2-40B4-BE49-F238E27FC236}">
                <a16:creationId xmlns:a16="http://schemas.microsoft.com/office/drawing/2014/main" id="{E838CA5E-D9C7-4CC7-812C-C345CC79F2EB}"/>
              </a:ext>
            </a:extLst>
          </p:cNvPr>
          <p:cNvSpPr>
            <a:spLocks noGrp="1"/>
          </p:cNvSpPr>
          <p:nvPr>
            <p:ph idx="1"/>
          </p:nvPr>
        </p:nvSpPr>
        <p:spPr/>
        <p:txBody>
          <a:bodyPr/>
          <a:lstStyle/>
          <a:p>
            <a:r>
              <a:rPr lang="en-US" dirty="0"/>
              <a:t>Types of economic practices:</a:t>
            </a:r>
          </a:p>
          <a:p>
            <a:pPr lvl="1"/>
            <a:r>
              <a:rPr lang="en-US" dirty="0"/>
              <a:t>Markets (exchange)</a:t>
            </a:r>
          </a:p>
          <a:p>
            <a:pPr lvl="1"/>
            <a:r>
              <a:rPr lang="en-US" dirty="0"/>
              <a:t>Household economy</a:t>
            </a:r>
          </a:p>
          <a:p>
            <a:pPr lvl="1"/>
            <a:r>
              <a:rPr lang="en-US" dirty="0"/>
              <a:t>Redistribution</a:t>
            </a:r>
          </a:p>
          <a:p>
            <a:pPr lvl="1"/>
            <a:r>
              <a:rPr lang="en-US" dirty="0"/>
              <a:t>Reciprocity</a:t>
            </a:r>
          </a:p>
        </p:txBody>
      </p:sp>
    </p:spTree>
    <p:extLst>
      <p:ext uri="{BB962C8B-B14F-4D97-AF65-F5344CB8AC3E}">
        <p14:creationId xmlns:p14="http://schemas.microsoft.com/office/powerpoint/2010/main" val="200179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781" y="640080"/>
            <a:ext cx="4540102" cy="5577840"/>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2400">
                <a:solidFill>
                  <a:srgbClr val="FFFFFF"/>
                </a:solidFill>
              </a:rPr>
              <a:t>Gibson Graham – Take back the Economy </a:t>
            </a:r>
            <a:r>
              <a:rPr lang="en-US" sz="2400" i="1">
                <a:solidFill>
                  <a:srgbClr val="FFFFFF"/>
                </a:solidFill>
              </a:rPr>
              <a:t>Gibson-Graham, J.K., Cameron, J., Healy, S. (2013) Take Back the Economy: An Ethical Guide for Transforming Communities, University of Minnesota Press </a:t>
            </a:r>
            <a:endParaRPr lang="en-US" sz="2400">
              <a:solidFill>
                <a:srgbClr val="FFFFFF"/>
              </a:solidFill>
            </a:endParaRPr>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a:xfrm>
            <a:off x="8096885" y="3578084"/>
            <a:ext cx="3659246" cy="2639835"/>
          </a:xfrm>
        </p:spPr>
        <p:txBody>
          <a:bodyPr vert="horz" lIns="91440" tIns="45720" rIns="91440" bIns="45720" rtlCol="0">
            <a:normAutofit/>
          </a:bodyPr>
          <a:lstStyle/>
          <a:p>
            <a:pPr marL="0" indent="0">
              <a:buNone/>
            </a:pPr>
            <a:r>
              <a:rPr lang="en-US" sz="1500" cap="all" spc="200">
                <a:solidFill>
                  <a:srgbClr val="FFFFFF"/>
                </a:solidFill>
                <a:latin typeface="+mj-lt"/>
                <a:hlinkClick r:id="rId3"/>
              </a:rPr>
              <a:t>Katherine Gibson Interview Playlist</a:t>
            </a:r>
            <a:endParaRPr lang="en-US" sz="1500" cap="all" spc="200">
              <a:solidFill>
                <a:srgbClr val="FFFFFF"/>
              </a:solidFill>
              <a:latin typeface="+mj-lt"/>
            </a:endParaRP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130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lstStyle/>
          <a:p>
            <a:r>
              <a:rPr lang="en-US"/>
              <a:t>Gibson Graham – Take back the Economy </a:t>
            </a:r>
            <a:r>
              <a:rPr lang="en-US" sz="1200" i="1"/>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7160-73FC-48C8-9177-4CB86B9EE219}"/>
              </a:ext>
            </a:extLst>
          </p:cNvPr>
          <p:cNvSpPr>
            <a:spLocks noGrp="1"/>
          </p:cNvSpPr>
          <p:nvPr>
            <p:ph type="title"/>
          </p:nvPr>
        </p:nvSpPr>
        <p:spPr/>
        <p:txBody>
          <a:bodyPr>
            <a:normAutofit fontScale="90000"/>
          </a:bodyPr>
          <a:lstStyle/>
          <a:p>
            <a:r>
              <a:rPr lang="en-US" sz="4900" dirty="0"/>
              <a:t>Envisioning Real Utopias – Erik Olin Wright</a:t>
            </a:r>
            <a:br>
              <a:rPr lang="en-US" sz="700" dirty="0"/>
            </a:br>
            <a:r>
              <a:rPr lang="en-CA" sz="1200" i="1" dirty="0"/>
              <a:t>Olin Wright, E. (2010) Envisioning Real Utopias, Verso</a:t>
            </a:r>
            <a:endParaRPr lang="en-US" sz="4400" dirty="0"/>
          </a:p>
        </p:txBody>
      </p:sp>
      <p:pic>
        <p:nvPicPr>
          <p:cNvPr id="4" name="Content Placeholder 3" descr="multiple pathways to social empowerment">
            <a:extLst>
              <a:ext uri="{FF2B5EF4-FFF2-40B4-BE49-F238E27FC236}">
                <a16:creationId xmlns:a16="http://schemas.microsoft.com/office/drawing/2014/main" id="{E49BF62C-3D41-4000-8FA1-FA86FC8094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509" y="1878326"/>
            <a:ext cx="5783942" cy="4406814"/>
          </a:xfrm>
          <a:prstGeom prst="rect">
            <a:avLst/>
          </a:prstGeom>
          <a:noFill/>
          <a:ln>
            <a:noFill/>
          </a:ln>
        </p:spPr>
      </p:pic>
    </p:spTree>
    <p:extLst>
      <p:ext uri="{BB962C8B-B14F-4D97-AF65-F5344CB8AC3E}">
        <p14:creationId xmlns:p14="http://schemas.microsoft.com/office/powerpoint/2010/main" val="116390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 name="Picture 4" descr="A close up of a piece of paper&#10;&#10;Description generated with high confidence">
            <a:extLst>
              <a:ext uri="{FF2B5EF4-FFF2-40B4-BE49-F238E27FC236}">
                <a16:creationId xmlns:a16="http://schemas.microsoft.com/office/drawing/2014/main" id="{A2EACBE3-38AF-2694-BE20-AE58085C001A}"/>
              </a:ext>
            </a:extLst>
          </p:cNvPr>
          <p:cNvPicPr/>
          <p:nvPr/>
        </p:nvPicPr>
        <p:blipFill rotWithShape="1">
          <a:blip r:embed="rId2">
            <a:extLst>
              <a:ext uri="{28A0092B-C50C-407E-A947-70E740481C1C}">
                <a14:useLocalDpi xmlns:a14="http://schemas.microsoft.com/office/drawing/2010/main" val="0"/>
              </a:ext>
            </a:extLst>
          </a:blip>
          <a:srcRect b="5781"/>
          <a:stretch/>
        </p:blipFill>
        <p:spPr bwMode="auto">
          <a:xfrm>
            <a:off x="1292798" y="640080"/>
            <a:ext cx="4958068" cy="5577840"/>
          </a:xfrm>
          <a:prstGeom prst="rect">
            <a:avLst/>
          </a:prstGeom>
          <a:solidFill>
            <a:srgbClr val="FFFFFF">
              <a:alpha val="0"/>
            </a:srgbClr>
          </a:solidFill>
        </p:spPr>
      </p:pic>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2400">
                <a:solidFill>
                  <a:srgbClr val="FFFFFF"/>
                </a:solidFill>
              </a:rPr>
              <a:t>Three Systems of an Economy – John Pierce </a:t>
            </a:r>
            <a:br>
              <a:rPr lang="en-US" sz="2400">
                <a:solidFill>
                  <a:srgbClr val="FFFFFF"/>
                </a:solidFill>
              </a:rPr>
            </a:br>
            <a:r>
              <a:rPr lang="en-US" sz="2400">
                <a:solidFill>
                  <a:srgbClr val="FFFFFF"/>
                </a:solidFill>
              </a:rPr>
              <a:t>Pearce, J. (2009) Social Economy: Engaging as a Third System, In Amin, A. The Social Economy; International Perspectives on Economic Solidarity, p. 26.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74688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1480</TotalTime>
  <Words>1331</Words>
  <Application>Microsoft Macintosh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Ecological Economics</vt:lpstr>
      <vt:lpstr>Introduction </vt:lpstr>
      <vt:lpstr>Question? </vt:lpstr>
      <vt:lpstr>Aristotle Aristotle. Aristotle in 23 Volumes, Vol. 21, translated by H. Rackham. Cambridge, MA, Harvard University Press; London, William Heinemann Ltd. 1944. </vt:lpstr>
      <vt:lpstr>Karl PolanyiPolanyi, K. (2001) The Great Transformation; The Political and Economic Origins of Our Time, Beacon Press</vt:lpstr>
      <vt:lpstr>Gibson Graham – Take back the Economy Gibson-Graham, J.K., Cameron, J., Healy, S. (2013) Take Back the Economy: An Ethical Guide for Transforming Communities, University of Minnesota Press </vt:lpstr>
      <vt:lpstr>Gibson Graham – Take back the Economy Gibson-Graham, J.K., Cameron, J., Healy, S. (2013) Take Back the Economy: An Ethical Guide for Transforming Communities, University of Minnesota Press </vt:lpstr>
      <vt:lpstr>Envisioning Real Utopias – Erik Olin Wright Olin Wright, E. (2010) Envisioning Real Utopias, Verso</vt:lpstr>
      <vt:lpstr>Three Systems of an Economy – John Pierce  Pearce, J. (2009) Social Economy: Engaging as a Third System, In Amin, A. The Social Economy; International Perspectives on Economic Solidarity, p. 26. </vt:lpstr>
      <vt:lpstr>Question?</vt:lpstr>
      <vt:lpstr>What does it Mean to be Sustainable? </vt:lpstr>
      <vt:lpstr>Prioritize the Biosphere and Social Relations Over the Market</vt:lpstr>
      <vt:lpstr>Questions?</vt:lpstr>
      <vt:lpstr>Importance of Action Based Research </vt:lpstr>
      <vt:lpstr>The Dominant Epistemological View of Food?</vt:lpstr>
      <vt:lpstr>Critique of Dominant Epistemological View of Food</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94</cp:revision>
  <dcterms:created xsi:type="dcterms:W3CDTF">2016-08-29T02:04:56Z</dcterms:created>
  <dcterms:modified xsi:type="dcterms:W3CDTF">2022-09-08T17:35:48Z</dcterms:modified>
</cp:coreProperties>
</file>