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5"/>
  </p:notesMasterIdLst>
  <p:sldIdLst>
    <p:sldId id="256" r:id="rId2"/>
    <p:sldId id="318" r:id="rId3"/>
    <p:sldId id="328" r:id="rId4"/>
    <p:sldId id="321" r:id="rId5"/>
    <p:sldId id="294" r:id="rId6"/>
    <p:sldId id="295" r:id="rId7"/>
    <p:sldId id="296" r:id="rId8"/>
    <p:sldId id="327" r:id="rId9"/>
    <p:sldId id="325" r:id="rId10"/>
    <p:sldId id="329" r:id="rId11"/>
    <p:sldId id="334" r:id="rId12"/>
    <p:sldId id="330" r:id="rId13"/>
    <p:sldId id="33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64" autoAdjust="0"/>
    <p:restoredTop sz="94660"/>
  </p:normalViewPr>
  <p:slideViewPr>
    <p:cSldViewPr snapToGrid="0">
      <p:cViewPr varScale="1">
        <p:scale>
          <a:sx n="88" d="100"/>
          <a:sy n="88" d="100"/>
        </p:scale>
        <p:origin x="176"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6C669-C598-FB42-B782-FE02A079FFEE}" type="datetimeFigureOut">
              <a:rPr lang="en-US" smtClean="0"/>
              <a:t>10/10/22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A699B1-C4A8-6140-8726-BA883941134D}" type="slidenum">
              <a:rPr lang="en-US" smtClean="0"/>
              <a:t>‹#›</a:t>
            </a:fld>
            <a:endParaRPr lang="en-US"/>
          </a:p>
        </p:txBody>
      </p:sp>
    </p:spTree>
    <p:extLst>
      <p:ext uri="{BB962C8B-B14F-4D97-AF65-F5344CB8AC3E}">
        <p14:creationId xmlns:p14="http://schemas.microsoft.com/office/powerpoint/2010/main" val="1287675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9</a:t>
            </a:fld>
            <a:endParaRPr lang="en-US"/>
          </a:p>
        </p:txBody>
      </p:sp>
    </p:spTree>
    <p:extLst>
      <p:ext uri="{BB962C8B-B14F-4D97-AF65-F5344CB8AC3E}">
        <p14:creationId xmlns:p14="http://schemas.microsoft.com/office/powerpoint/2010/main" val="2839777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11</a:t>
            </a:fld>
            <a:endParaRPr lang="en-US"/>
          </a:p>
        </p:txBody>
      </p:sp>
    </p:spTree>
    <p:extLst>
      <p:ext uri="{BB962C8B-B14F-4D97-AF65-F5344CB8AC3E}">
        <p14:creationId xmlns:p14="http://schemas.microsoft.com/office/powerpoint/2010/main" val="1131212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13</a:t>
            </a:fld>
            <a:endParaRPr lang="en-US"/>
          </a:p>
        </p:txBody>
      </p:sp>
    </p:spTree>
    <p:extLst>
      <p:ext uri="{BB962C8B-B14F-4D97-AF65-F5344CB8AC3E}">
        <p14:creationId xmlns:p14="http://schemas.microsoft.com/office/powerpoint/2010/main" val="139021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2022-10-10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2022-10-10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2022-10-10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2022-10-10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2022-10-10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2022-10-10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2022-10-10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2022-10-10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afconcordia.ca/wp-content/uploads/2020/01/SAF_application_01032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Food and Culture</a:t>
            </a:r>
            <a:endParaRPr lang="en-CA" dirty="0"/>
          </a:p>
        </p:txBody>
      </p:sp>
      <p:sp>
        <p:nvSpPr>
          <p:cNvPr id="3" name="Subtitle 2"/>
          <p:cNvSpPr>
            <a:spLocks noGrp="1"/>
          </p:cNvSpPr>
          <p:nvPr>
            <p:ph type="subTitle" idx="1"/>
          </p:nvPr>
        </p:nvSpPr>
        <p:spPr/>
        <p:txBody>
          <a:bodyPr>
            <a:normAutofit/>
          </a:bodyPr>
          <a:lstStyle/>
          <a:p>
            <a:r>
              <a:rPr lang="en-CA" dirty="0"/>
              <a:t>Project Proposal</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Attend a Conference/Public Panel and Write a Report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conference/panel</a:t>
            </a:r>
          </a:p>
          <a:p>
            <a:pPr lvl="1"/>
            <a:r>
              <a:rPr lang="en-US" dirty="0"/>
              <a:t>Provide justification for why this topic is important and how it fits into food and culture</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summary of what you expect to learn at the conference/panel and explain why</a:t>
            </a:r>
          </a:p>
          <a:p>
            <a:pPr lvl="1"/>
            <a:r>
              <a:rPr lang="en-US" dirty="0"/>
              <a:t>Provide an annotated bibliography with at least 5 sources that will be used for your final report</a:t>
            </a:r>
          </a:p>
          <a:p>
            <a:pPr lvl="1"/>
            <a:r>
              <a:rPr lang="en-US" dirty="0"/>
              <a:t>Link project (or process) to readings and/or other sources</a:t>
            </a:r>
          </a:p>
          <a:p>
            <a:pPr lvl="1"/>
            <a:endParaRPr lang="en-US" dirty="0"/>
          </a:p>
          <a:p>
            <a:pPr lvl="1"/>
            <a:endParaRPr lang="en-CA" dirty="0"/>
          </a:p>
        </p:txBody>
      </p:sp>
    </p:spTree>
    <p:extLst>
      <p:ext uri="{BB962C8B-B14F-4D97-AF65-F5344CB8AC3E}">
        <p14:creationId xmlns:p14="http://schemas.microsoft.com/office/powerpoint/2010/main" val="178453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655778106"/>
              </p:ext>
            </p:extLst>
          </p:nvPr>
        </p:nvGraphicFramePr>
        <p:xfrm>
          <a:off x="0" y="-1"/>
          <a:ext cx="12192000" cy="17690375"/>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Clarity of Ideas</a:t>
                      </a:r>
                    </a:p>
                  </a:txBody>
                  <a:tcPr marL="38680" marR="38680" marT="0" marB="0"/>
                </a:tc>
                <a:tc>
                  <a:txBody>
                    <a:bodyPr/>
                    <a:lstStyle/>
                    <a:p>
                      <a:pPr marL="0" marR="0">
                        <a:spcBef>
                          <a:spcPts val="0"/>
                        </a:spcBef>
                        <a:spcAft>
                          <a:spcPts val="0"/>
                        </a:spcAft>
                      </a:pPr>
                      <a:r>
                        <a:rPr lang="en-US" sz="1500" dirty="0">
                          <a:effectLst/>
                        </a:rPr>
                        <a:t>Proposal is not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not well developed.</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 description of conference/public panel.</a:t>
                      </a:r>
                    </a:p>
                  </a:txBody>
                  <a:tcPr marL="38680" marR="38680" marT="0" marB="0"/>
                </a:tc>
                <a:tc>
                  <a:txBody>
                    <a:bodyPr/>
                    <a:lstStyle/>
                    <a:p>
                      <a:pPr marL="0" marR="0">
                        <a:spcBef>
                          <a:spcPts val="0"/>
                        </a:spcBef>
                        <a:spcAft>
                          <a:spcPts val="0"/>
                        </a:spcAft>
                      </a:pPr>
                      <a:r>
                        <a:rPr lang="en-US" sz="1500" dirty="0">
                          <a:effectLst/>
                        </a:rPr>
                        <a:t>Proposal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somewhat developed.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description of conference/public panel.</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description of conference/public panel.</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Proposal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exceptionally well developed.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description of conference/public panel.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of Written Proposal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a:spcBef>
                          <a:spcPts val="0"/>
                        </a:spcBef>
                        <a:spcAft>
                          <a:spcPts val="0"/>
                        </a:spcAft>
                      </a:pPr>
                      <a:r>
                        <a:rPr lang="en-US" sz="1500" dirty="0">
                          <a:effectLst/>
                        </a:rPr>
                        <a:t>Format is acceptable.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Quality of Ideas</a:t>
                      </a:r>
                    </a:p>
                  </a:txBody>
                  <a:tcPr marL="38680" marR="38680" marT="0" marB="0"/>
                </a:tc>
                <a:tc>
                  <a:txBody>
                    <a:bodyPr/>
                    <a:lstStyle/>
                    <a:p>
                      <a:pPr marL="0" marR="0">
                        <a:spcBef>
                          <a:spcPts val="0"/>
                        </a:spcBef>
                        <a:spcAft>
                          <a:spcPts val="0"/>
                        </a:spcAft>
                      </a:pPr>
                      <a:r>
                        <a:rPr lang="en-US" sz="1500" dirty="0">
                          <a:effectLst/>
                        </a:rPr>
                        <a:t>Proposal does not address key issues relating to food and culture,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Conference/public panel is not acceptable because it does not relate to food and culture.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superficial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justification for conference/public panel.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slightly address key issues relating to food and culture,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Conference/public panel is acceptable, somewhat relates to food and culture.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an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justification for conference/public panel. </a:t>
                      </a:r>
                    </a:p>
                  </a:txBody>
                  <a:tcPr marL="38680" marR="38680" marT="0" marB="0"/>
                </a:tc>
                <a:tc>
                  <a:txBody>
                    <a:bodyPr/>
                    <a:lstStyle/>
                    <a:p>
                      <a:pPr marL="0" marR="0">
                        <a:spcBef>
                          <a:spcPts val="0"/>
                        </a:spcBef>
                        <a:spcAft>
                          <a:spcPts val="0"/>
                        </a:spcAft>
                      </a:pPr>
                      <a:r>
                        <a:rPr lang="en-US" sz="1500" dirty="0">
                          <a:effectLst/>
                        </a:rPr>
                        <a:t>Proposal address key issues relating to food and culture,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Conference/public panel is great, it relates to food and culture.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well researched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justification for conference/public panel.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address key issues relating to food and culture, as discussed in class or via the readings with accuracy and precision.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Conference/public panel is completely on point, it covers important food and culture topics.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Provides an in-depth, well researched overview of the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justification for conference/public panel.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500" dirty="0">
                          <a:effectLst/>
                        </a:rPr>
                        <a:t>(not heavily weighted)</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Quality of Annotated Bibliography</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an evaluation of the source.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one complete source.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two or three complete sources.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four complete sources.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reflection on how you will use the source. .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five or more complete sources.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Superficially links conference/public panel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one (or less)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Links conference/public panel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two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great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three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exceptional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four sources are referenced.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Clarity of Action Plan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have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vague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concise, specific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timeline of the project. </a:t>
                      </a: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1476789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Write an In-Depth Literature Review</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topic your group chose</a:t>
            </a:r>
          </a:p>
          <a:p>
            <a:pPr lvl="1"/>
            <a:r>
              <a:rPr lang="en-US" dirty="0"/>
              <a:t>Provide justification for why this topic is important and how it fits into food and culture</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thesis statement that will be used in your final report</a:t>
            </a:r>
          </a:p>
          <a:p>
            <a:pPr lvl="1"/>
            <a:r>
              <a:rPr lang="en-US" dirty="0"/>
              <a:t>Demonstrate how you will support your thesis statement</a:t>
            </a:r>
          </a:p>
          <a:p>
            <a:pPr lvl="1"/>
            <a:r>
              <a:rPr lang="en-US" dirty="0"/>
              <a:t>Provide an annotated bibliography with at least 10 sources that will be used for your final report</a:t>
            </a:r>
          </a:p>
          <a:p>
            <a:pPr lvl="1"/>
            <a:r>
              <a:rPr lang="en-US" dirty="0"/>
              <a:t>Link project (or process) to readings and/or other sources</a:t>
            </a:r>
          </a:p>
          <a:p>
            <a:pPr lvl="1"/>
            <a:endParaRPr lang="en-US" dirty="0"/>
          </a:p>
          <a:p>
            <a:pPr lvl="1"/>
            <a:endParaRPr lang="en-CA" dirty="0"/>
          </a:p>
        </p:txBody>
      </p:sp>
    </p:spTree>
    <p:extLst>
      <p:ext uri="{BB962C8B-B14F-4D97-AF65-F5344CB8AC3E}">
        <p14:creationId xmlns:p14="http://schemas.microsoft.com/office/powerpoint/2010/main" val="4068429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3518470743"/>
              </p:ext>
            </p:extLst>
          </p:nvPr>
        </p:nvGraphicFramePr>
        <p:xfrm>
          <a:off x="0" y="-1"/>
          <a:ext cx="12192000" cy="21060591"/>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Clarity of Ideas</a:t>
                      </a:r>
                    </a:p>
                  </a:txBody>
                  <a:tcPr marL="38680" marR="38680" marT="0" marB="0"/>
                </a:tc>
                <a:tc>
                  <a:txBody>
                    <a:bodyPr/>
                    <a:lstStyle/>
                    <a:p>
                      <a:pPr marL="0" marR="0">
                        <a:spcBef>
                          <a:spcPts val="0"/>
                        </a:spcBef>
                        <a:spcAft>
                          <a:spcPts val="0"/>
                        </a:spcAft>
                      </a:pPr>
                      <a:r>
                        <a:rPr lang="en-US" sz="1500" dirty="0">
                          <a:effectLst/>
                        </a:rPr>
                        <a:t>Proposal is not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not well developed.</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 description of topic.</a:t>
                      </a:r>
                    </a:p>
                  </a:txBody>
                  <a:tcPr marL="38680" marR="38680" marT="0" marB="0"/>
                </a:tc>
                <a:tc>
                  <a:txBody>
                    <a:bodyPr/>
                    <a:lstStyle/>
                    <a:p>
                      <a:pPr marL="0" marR="0">
                        <a:spcBef>
                          <a:spcPts val="0"/>
                        </a:spcBef>
                        <a:spcAft>
                          <a:spcPts val="0"/>
                        </a:spcAft>
                      </a:pPr>
                      <a:r>
                        <a:rPr lang="en-US" sz="1500" dirty="0">
                          <a:effectLst/>
                        </a:rPr>
                        <a:t>Proposal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somewhat developed.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description of topic.</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description of topic.</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Proposal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exceptionally well developed.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description of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of Written Proposal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no introductory and/or concluding arguments.</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Format is acceptable.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average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Clear and persuasive argument, a well-structured text that features introductory and concluding arguments.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Extremely clear and persuasive argument, a well-structured text that features solid introductory and concluding arguments.</a:t>
                      </a: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Quality of Ideas</a:t>
                      </a:r>
                    </a:p>
                  </a:txBody>
                  <a:tcPr marL="38680" marR="38680" marT="0" marB="0"/>
                </a:tc>
                <a:tc>
                  <a:txBody>
                    <a:bodyPr/>
                    <a:lstStyle/>
                    <a:p>
                      <a:pPr marL="0" marR="0">
                        <a:spcBef>
                          <a:spcPts val="0"/>
                        </a:spcBef>
                        <a:spcAft>
                          <a:spcPts val="0"/>
                        </a:spcAft>
                      </a:pPr>
                      <a:r>
                        <a:rPr lang="en-US" sz="1500" dirty="0">
                          <a:effectLst/>
                        </a:rPr>
                        <a:t>Proposal does not address key issues relating to food and culture,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Topic is not acceptable; it does not relate to food and culture.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superficial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justification for topic.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or no identification of central argument for final paper.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or no demonstration of how you will support your thesis statement for the final paper. </a:t>
                      </a:r>
                    </a:p>
                  </a:txBody>
                  <a:tcPr marL="38680" marR="38680" marT="0" marB="0"/>
                </a:tc>
                <a:tc>
                  <a:txBody>
                    <a:bodyPr/>
                    <a:lstStyle/>
                    <a:p>
                      <a:pPr marL="0" marR="0">
                        <a:spcBef>
                          <a:spcPts val="0"/>
                        </a:spcBef>
                        <a:spcAft>
                          <a:spcPts val="0"/>
                        </a:spcAft>
                      </a:pPr>
                      <a:r>
                        <a:rPr lang="en-US" sz="1500" dirty="0">
                          <a:effectLst/>
                        </a:rPr>
                        <a:t>Proposal slightly address key issues relating to food and culture,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Topic is acceptable; it somewhat relates to food and culture. </a:t>
                      </a: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an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justification for topic.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identification of central argument for final paper.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demonstration of how you will support your thesis statement for the final paper. </a:t>
                      </a:r>
                    </a:p>
                  </a:txBody>
                  <a:tcPr marL="38680" marR="38680" marT="0" marB="0"/>
                </a:tc>
                <a:tc>
                  <a:txBody>
                    <a:bodyPr/>
                    <a:lstStyle/>
                    <a:p>
                      <a:pPr marL="0" marR="0">
                        <a:spcBef>
                          <a:spcPts val="0"/>
                        </a:spcBef>
                        <a:spcAft>
                          <a:spcPts val="0"/>
                        </a:spcAft>
                      </a:pPr>
                      <a:r>
                        <a:rPr lang="en-US" sz="1500" dirty="0">
                          <a:effectLst/>
                        </a:rPr>
                        <a:t>Proposal address key issues relating to food and culture,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Topic is great; it relates to food and culture.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well researched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justification for topic.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Excellent  identification of central argument for final paper.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demonstration of how you will support your thesis statement for the final paper. </a:t>
                      </a:r>
                    </a:p>
                  </a:txBody>
                  <a:tcPr marL="38680" marR="38680" marT="0" marB="0"/>
                </a:tc>
                <a:tc>
                  <a:txBody>
                    <a:bodyPr/>
                    <a:lstStyle/>
                    <a:p>
                      <a:pPr marL="0" marR="0">
                        <a:spcBef>
                          <a:spcPts val="0"/>
                        </a:spcBef>
                        <a:spcAft>
                          <a:spcPts val="0"/>
                        </a:spcAft>
                      </a:pPr>
                      <a:r>
                        <a:rPr lang="en-US" sz="1500" dirty="0">
                          <a:effectLst/>
                        </a:rPr>
                        <a:t>Proposal address key issues relating to food and culture, as discussed in class or via the readings with accuracy and precision.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Topic is completely on point; it covers important food and culture topics.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Provides an in-depth, well researched overview of the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justification for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and completely on point identification of central argument for final paper.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and completely on point demonstration of how you will support your thesis statement for the final paper.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500" dirty="0">
                          <a:effectLst/>
                        </a:rPr>
                        <a:t>(not heavily weighted)</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Quality of Annotated Bibliography</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an evaluation of the source.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four or less complete sources.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five or six complete sources.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seven to nine complete sources.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reflection on how you will use the source. .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ten or more complete sources.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Superficially links topic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one (or less)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Links topic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two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great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three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exceptional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four sources are referenced.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Clarity of Action Plan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have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vague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concise, specific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timeline of the project. </a:t>
                      </a: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192809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Autofit/>
          </a:bodyPr>
          <a:lstStyle/>
          <a:p>
            <a:pPr algn="l" rtl="0"/>
            <a:r>
              <a:rPr lang="en-CA" sz="1800" b="1" i="0" u="none" strike="noStrike" dirty="0">
                <a:solidFill>
                  <a:schemeClr val="tx1"/>
                </a:solidFill>
                <a:effectLst/>
              </a:rPr>
              <a:t>Community Service-Learning Project (Due December 8 – 25%): </a:t>
            </a:r>
            <a:r>
              <a:rPr lang="en-CA" sz="1500" i="0" u="none" strike="noStrike" dirty="0">
                <a:solidFill>
                  <a:schemeClr val="tx1"/>
                </a:solidFill>
                <a:effectLst/>
                <a:latin typeface="+mj-lt"/>
              </a:rPr>
              <a:t>The objective of this assignment is to give students hands-on experiential-learning about transformative food movements. Students will perform an action-research project by creating a food project and/or participating with an already existing community food initiative or campaign at Concordia University or in the community at large. Students will participate in a group and submit the report as a group. Students will be evaluated based on the depth of their involvement with the project, clearly reporting the project, class updates about the project’s progress, ability to work together as a cohesive team and an oral presentation of the project. Students must form a group in class; however, they may choose to work with a group that already exists and/or create something with like-minded people outside the classroom. In class, students will form clusters and contribute to the project based on their area of expertise. For example, someone with great research skills could get involved with the research portion of the project, someone with media skills can build media infrastructure, someone with great interpersonal communication skills can be the mobilizer, among other tasks. Students will be evaluated based on the depth of their involvement with the project, their deliverables, clearly reporting their contribution to the project, an oral presentation summarizing their role in the project while linking the project to the course material.</a:t>
            </a:r>
          </a:p>
          <a:p>
            <a:r>
              <a:rPr lang="en-CA" sz="1800" b="1" i="0" u="none" strike="noStrike" dirty="0">
                <a:solidFill>
                  <a:schemeClr val="tx1"/>
                </a:solidFill>
                <a:effectLst/>
              </a:rPr>
              <a:t>Action Research Project Proposal (Due October 24 – 10%):</a:t>
            </a:r>
            <a:r>
              <a:rPr lang="en-CA" sz="1800" b="0" i="0" u="none" strike="noStrike" dirty="0">
                <a:solidFill>
                  <a:schemeClr val="tx1"/>
                </a:solidFill>
                <a:effectLst/>
              </a:rPr>
              <a:t> </a:t>
            </a:r>
            <a:r>
              <a:rPr lang="en-CA" sz="1500" i="0" u="none" strike="noStrike" dirty="0">
                <a:solidFill>
                  <a:schemeClr val="tx1"/>
                </a:solidFill>
                <a:effectLst/>
                <a:latin typeface="+mj-lt"/>
              </a:rPr>
              <a:t>Students will write a proposal for the action-research project they want to partake in. Students may participate in a group project and submit the proposal as a group. </a:t>
            </a:r>
            <a:r>
              <a:rPr lang="en-CA" sz="1500" b="0" i="0" u="none" strike="noStrike" dirty="0">
                <a:solidFill>
                  <a:schemeClr val="tx1"/>
                </a:solidFill>
                <a:effectLst/>
                <a:latin typeface="+mj-lt"/>
              </a:rPr>
              <a:t>Students must (1) identify a group to participate with,  a project to create, a conference to attend or draft a proposal for a literature review (2) describe the project/conference/paper, (3) outline a specific timeline for the project, (4) summarize the roles of each group member, (5) link the topic to class readings and other issues related to food and culture. Conference reports and literature reviews require annotated bibliographies. These are general parameters, please see the next slides for more specific guidelines</a:t>
            </a:r>
            <a:endParaRPr lang="en-CA" sz="1500" i="0" u="none" strike="noStrike" dirty="0">
              <a:solidFill>
                <a:schemeClr val="tx1"/>
              </a:solidFill>
              <a:effectLst/>
              <a:latin typeface="+mj-lt"/>
            </a:endParaRPr>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C1105-62B1-EF48-91E1-D364414B1D99}"/>
              </a:ext>
            </a:extLst>
          </p:cNvPr>
          <p:cNvSpPr>
            <a:spLocks noGrp="1"/>
          </p:cNvSpPr>
          <p:nvPr>
            <p:ph type="title"/>
          </p:nvPr>
        </p:nvSpPr>
        <p:spPr/>
        <p:txBody>
          <a:bodyPr/>
          <a:lstStyle/>
          <a:p>
            <a:r>
              <a:rPr lang="en-US" dirty="0"/>
              <a:t>Project Possibilities</a:t>
            </a:r>
          </a:p>
        </p:txBody>
      </p:sp>
      <p:sp>
        <p:nvSpPr>
          <p:cNvPr id="3" name="Content Placeholder 2">
            <a:extLst>
              <a:ext uri="{FF2B5EF4-FFF2-40B4-BE49-F238E27FC236}">
                <a16:creationId xmlns:a16="http://schemas.microsoft.com/office/drawing/2014/main" id="{4AA9EA97-596E-084F-A174-9583B6E53226}"/>
              </a:ext>
            </a:extLst>
          </p:cNvPr>
          <p:cNvSpPr>
            <a:spLocks noGrp="1"/>
          </p:cNvSpPr>
          <p:nvPr>
            <p:ph idx="1"/>
          </p:nvPr>
        </p:nvSpPr>
        <p:spPr/>
        <p:txBody>
          <a:bodyPr>
            <a:normAutofit lnSpcReduction="10000"/>
          </a:bodyPr>
          <a:lstStyle/>
          <a:p>
            <a:r>
              <a:rPr lang="en-US" dirty="0"/>
              <a:t>1 – Work with a group that creates positive environmental or social externalities. Examples include:</a:t>
            </a:r>
          </a:p>
          <a:p>
            <a:pPr lvl="1"/>
            <a:r>
              <a:rPr lang="en-US" dirty="0"/>
              <a:t>Coop </a:t>
            </a:r>
            <a:r>
              <a:rPr lang="en-US" dirty="0" err="1"/>
              <a:t>CultivAction</a:t>
            </a:r>
            <a:endParaRPr lang="en-US" dirty="0"/>
          </a:p>
          <a:p>
            <a:pPr lvl="1"/>
            <a:r>
              <a:rPr lang="en-US" dirty="0" err="1"/>
              <a:t>MindHeartMouth</a:t>
            </a:r>
            <a:endParaRPr lang="en-US" dirty="0"/>
          </a:p>
          <a:p>
            <a:pPr lvl="1"/>
            <a:r>
              <a:rPr lang="en-US" dirty="0"/>
              <a:t>The </a:t>
            </a:r>
            <a:r>
              <a:rPr lang="en-US" dirty="0" err="1"/>
              <a:t>Deopt</a:t>
            </a:r>
            <a:endParaRPr lang="en-US" dirty="0"/>
          </a:p>
          <a:p>
            <a:pPr lvl="1"/>
            <a:r>
              <a:rPr lang="en-US" dirty="0"/>
              <a:t>Le Detour</a:t>
            </a:r>
          </a:p>
          <a:p>
            <a:pPr lvl="1"/>
            <a:r>
              <a:rPr lang="en-US" dirty="0"/>
              <a:t>The People’s Potato</a:t>
            </a:r>
          </a:p>
          <a:p>
            <a:pPr lvl="1"/>
            <a:r>
              <a:rPr lang="en-US" dirty="0"/>
              <a:t>The Hive Free Lunch</a:t>
            </a:r>
          </a:p>
          <a:p>
            <a:pPr lvl="1"/>
            <a:r>
              <a:rPr lang="en-US" dirty="0"/>
              <a:t>Duff-Court Urban Farm</a:t>
            </a:r>
          </a:p>
          <a:p>
            <a:r>
              <a:rPr lang="en-US" dirty="0"/>
              <a:t>2 – Begin a campus or community project. </a:t>
            </a:r>
          </a:p>
          <a:p>
            <a:r>
              <a:rPr lang="en-US" dirty="0"/>
              <a:t>3 – Attend a Conference/Public Panel and Write a Report.</a:t>
            </a:r>
          </a:p>
          <a:p>
            <a:r>
              <a:rPr lang="en-US" dirty="0"/>
              <a:t>4 – Write an In-Depth Literature Review about a topic in Food and Culture</a:t>
            </a:r>
          </a:p>
        </p:txBody>
      </p:sp>
    </p:spTree>
    <p:extLst>
      <p:ext uri="{BB962C8B-B14F-4D97-AF65-F5344CB8AC3E}">
        <p14:creationId xmlns:p14="http://schemas.microsoft.com/office/powerpoint/2010/main" val="37751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Begin a Project or Get Involved With an Existing Community Project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project </a:t>
            </a:r>
          </a:p>
          <a:p>
            <a:pPr lvl="1"/>
            <a:r>
              <a:rPr lang="en-US" dirty="0"/>
              <a:t>Provide justification for why this topic is important and how it fits into food and culture.</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summary of goals, objectives and targets you would like to achieve </a:t>
            </a:r>
          </a:p>
          <a:p>
            <a:pPr lvl="1"/>
            <a:r>
              <a:rPr lang="en-US" dirty="0"/>
              <a:t>Provide a way to evaluate whether you meet your goals, objectives and targets </a:t>
            </a:r>
          </a:p>
          <a:p>
            <a:pPr lvl="1"/>
            <a:r>
              <a:rPr lang="en-US" dirty="0"/>
              <a:t>Provide a summary of key strategies you will employ to accomplish your goals and objectives</a:t>
            </a:r>
          </a:p>
          <a:p>
            <a:pPr lvl="1"/>
            <a:r>
              <a:rPr lang="en-US" dirty="0"/>
              <a:t>Link project (or process) to readings and/or other sources</a:t>
            </a:r>
          </a:p>
          <a:p>
            <a:pPr lvl="1"/>
            <a:endParaRPr lang="en-US" dirty="0"/>
          </a:p>
          <a:p>
            <a:pPr lvl="1"/>
            <a:r>
              <a:rPr lang="en-US" dirty="0"/>
              <a:t>If you want to get funding, you may </a:t>
            </a:r>
            <a:r>
              <a:rPr lang="en-US" dirty="0">
                <a:hlinkClick r:id="rId2"/>
              </a:rPr>
              <a:t>Complete the SAF Application Form</a:t>
            </a:r>
            <a:endParaRPr lang="en-US" dirty="0"/>
          </a:p>
          <a:p>
            <a:pPr lvl="1"/>
            <a:endParaRPr lang="en-CA" dirty="0"/>
          </a:p>
        </p:txBody>
      </p:sp>
    </p:spTree>
    <p:extLst>
      <p:ext uri="{BB962C8B-B14F-4D97-AF65-F5344CB8AC3E}">
        <p14:creationId xmlns:p14="http://schemas.microsoft.com/office/powerpoint/2010/main" val="2937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action-based projects important? </a:t>
            </a:r>
          </a:p>
          <a:p>
            <a:pPr lvl="1"/>
            <a:r>
              <a:rPr lang="en-US" dirty="0"/>
              <a:t>It is important to challenge the problematic dominant epistemological understandings </a:t>
            </a:r>
            <a:r>
              <a:rPr lang="en-US"/>
              <a:t>of capitalism. </a:t>
            </a:r>
            <a:endParaRPr lang="en-US" dirty="0"/>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The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lnSpcReduction="10000"/>
          </a:bodyPr>
          <a:lstStyle/>
          <a:p>
            <a:r>
              <a:rPr lang="en-CA" dirty="0"/>
              <a:t>The world has or will soon have the agricultural technology available to feed the 8.3 billion people anticipated in the next quarter of a century. The more pertinent question today is whether farmers and ranchers will be permitted to use that technology. Extremists in the environmental movement, largely from rich nations and/or the privileged strata of society in poor nations, seem to be doing everything they can to stop scientific progress in its tracks. It is sad that some scientists, many of whom should or do know better, have also jumped on the extremist environmental bandwagon in search of research funds. When scientists align themselves with </a:t>
            </a:r>
            <a:r>
              <a:rPr lang="en-CA" dirty="0" err="1"/>
              <a:t>antiscience</a:t>
            </a:r>
            <a:r>
              <a:rPr lang="en-CA" dirty="0"/>
              <a:t> political movements or lend their name to unscientific propositions, what are we to think? Is it any wonder that science is losing its constituency? We must be on guard against politically opportunistic, pseudo-scientists…</a:t>
            </a:r>
            <a:endParaRPr lang="en-US" dirty="0"/>
          </a:p>
          <a:p>
            <a:r>
              <a:rPr lang="en-US" dirty="0"/>
              <a:t>Borlaug, N., E. (2000) Ending World Hunger. The Promise of Biotechnology and the Threat of </a:t>
            </a:r>
            <a:r>
              <a:rPr lang="en-US" dirty="0" err="1"/>
              <a:t>Antiscience</a:t>
            </a:r>
            <a:r>
              <a:rPr lang="en-US" dirty="0"/>
              <a:t> Zealotry, Plant Physiology, 124(2) pp. 488. </a:t>
            </a:r>
          </a:p>
          <a:p>
            <a:r>
              <a:rPr lang="en-US" dirty="0"/>
              <a:t> </a:t>
            </a:r>
          </a:p>
          <a:p>
            <a:endParaRPr lang="en-US" dirty="0"/>
          </a:p>
        </p:txBody>
      </p:sp>
    </p:spTree>
    <p:extLst>
      <p:ext uri="{BB962C8B-B14F-4D97-AF65-F5344CB8AC3E}">
        <p14:creationId xmlns:p14="http://schemas.microsoft.com/office/powerpoint/2010/main" val="1488965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Critique of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fontScale="85000" lnSpcReduction="10000"/>
          </a:bodyPr>
          <a:lstStyle/>
          <a:p>
            <a:r>
              <a:rPr lang="en-US" dirty="0"/>
              <a:t>When poisons are introduced into agriculture to control pests, or when GMOs are introduced under the argument of “feeding the world,” the justification given is always “science”. But “science” does not have a singular entity, and it did not come into existence within a vacuum. Today, what we generally refer to as “science” is in fact Western, mechanistic, reductionist modern science, which became the dominant practice of understanding the world during the Industrial Revolution and has continued as the dominant paradigm….To shape the industrial system in the form of new, violent technologies, and to shape the capitalist system in the form of new, profit-driven economics, a certain </a:t>
            </a:r>
            <a:r>
              <a:rPr lang="en-US" i="1" dirty="0"/>
              <a:t>type</a:t>
            </a:r>
            <a:r>
              <a:rPr lang="en-US" dirty="0"/>
              <a:t> of science was promoted and privileged as the </a:t>
            </a:r>
            <a:r>
              <a:rPr lang="en-US" i="1" dirty="0"/>
              <a:t>only</a:t>
            </a:r>
            <a:r>
              <a:rPr lang="en-US" dirty="0"/>
              <a:t> scientific knowledge system. Two scientific theories came to dominate this new, industrial paradigm, and they continue to shape practices of food, agriculture, health, and nutrition even today. The first is a Newtonian-Cartesian idea of separation: a fragmented world made of fixed, immutable atoms…The second significant theory that has framed the knowledge paradigm for industrial agriculture is Darwin’s theory of competition as the basis for evolution…The Newtonian-Cartesian theory of fragmentation and separation and the Darwinian paradigm of competition, have led to a nonrenewable use of Earth’s resources, a </a:t>
            </a:r>
            <a:r>
              <a:rPr lang="en-US" dirty="0" err="1"/>
              <a:t>nonsustainable</a:t>
            </a:r>
            <a:r>
              <a:rPr lang="en-US" dirty="0"/>
              <a:t> model for food and agriculture, and an unhealthy model of health and nutrition. An emphasis on the legitimacy of these arguments as the sole “scientific” approach has created a knowledge apartheid by discounting the knowledge of Mother Earth.</a:t>
            </a:r>
          </a:p>
          <a:p>
            <a:r>
              <a:rPr lang="en-CA" dirty="0"/>
              <a:t>Shiva, V. (Shiva, V. (2016) Who Really Feeds the World, North Atlantic Books, pp. 4 – 7.</a:t>
            </a:r>
            <a:endParaRPr lang="en-US" dirty="0"/>
          </a:p>
          <a:p>
            <a:r>
              <a:rPr lang="en-US" dirty="0"/>
              <a:t> </a:t>
            </a:r>
          </a:p>
          <a:p>
            <a:endParaRPr lang="en-US" dirty="0"/>
          </a:p>
        </p:txBody>
      </p:sp>
    </p:spTree>
    <p:extLst>
      <p:ext uri="{BB962C8B-B14F-4D97-AF65-F5344CB8AC3E}">
        <p14:creationId xmlns:p14="http://schemas.microsoft.com/office/powerpoint/2010/main" val="169128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223A-FCCE-444C-BC44-B10F918BB245}"/>
              </a:ext>
            </a:extLst>
          </p:cNvPr>
          <p:cNvSpPr>
            <a:spLocks noGrp="1"/>
          </p:cNvSpPr>
          <p:nvPr>
            <p:ph type="title"/>
          </p:nvPr>
        </p:nvSpPr>
        <p:spPr/>
        <p:txBody>
          <a:bodyPr/>
          <a:lstStyle/>
          <a:p>
            <a:r>
              <a:rPr lang="en-US" dirty="0"/>
              <a:t>Changing the World Via Action Research</a:t>
            </a:r>
          </a:p>
        </p:txBody>
      </p:sp>
      <p:pic>
        <p:nvPicPr>
          <p:cNvPr id="5" name="Content Placeholder 4" descr="Diagram&#10;&#10;Description automatically generated">
            <a:extLst>
              <a:ext uri="{FF2B5EF4-FFF2-40B4-BE49-F238E27FC236}">
                <a16:creationId xmlns:a16="http://schemas.microsoft.com/office/drawing/2014/main" id="{DE1C196C-85E4-1048-81D4-893BBCABBE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48517" y="1846263"/>
            <a:ext cx="2755291" cy="4022725"/>
          </a:xfrm>
        </p:spPr>
      </p:pic>
    </p:spTree>
    <p:extLst>
      <p:ext uri="{BB962C8B-B14F-4D97-AF65-F5344CB8AC3E}">
        <p14:creationId xmlns:p14="http://schemas.microsoft.com/office/powerpoint/2010/main" val="100708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2781001528"/>
              </p:ext>
            </p:extLst>
          </p:nvPr>
        </p:nvGraphicFramePr>
        <p:xfrm>
          <a:off x="0" y="-1"/>
          <a:ext cx="12192000" cy="17918975"/>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Clarity of Ideas</a:t>
                      </a:r>
                    </a:p>
                  </a:txBody>
                  <a:tcPr marL="38680" marR="38680" marT="0" marB="0"/>
                </a:tc>
                <a:tc>
                  <a:txBody>
                    <a:bodyPr/>
                    <a:lstStyle/>
                    <a:p>
                      <a:pPr marL="0" marR="0">
                        <a:spcBef>
                          <a:spcPts val="0"/>
                        </a:spcBef>
                        <a:spcAft>
                          <a:spcPts val="0"/>
                        </a:spcAft>
                      </a:pPr>
                      <a:r>
                        <a:rPr lang="en-US" sz="1500" dirty="0">
                          <a:effectLst/>
                        </a:rPr>
                        <a:t>Proposal is not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not well developed.</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 description of project.</a:t>
                      </a:r>
                    </a:p>
                  </a:txBody>
                  <a:tcPr marL="38680" marR="38680" marT="0" marB="0"/>
                </a:tc>
                <a:tc>
                  <a:txBody>
                    <a:bodyPr/>
                    <a:lstStyle/>
                    <a:p>
                      <a:pPr marL="0" marR="0">
                        <a:spcBef>
                          <a:spcPts val="0"/>
                        </a:spcBef>
                        <a:spcAft>
                          <a:spcPts val="0"/>
                        </a:spcAft>
                      </a:pPr>
                      <a:r>
                        <a:rPr lang="en-US" sz="1500" dirty="0">
                          <a:effectLst/>
                        </a:rPr>
                        <a:t>Proposal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somewhat developed.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description of project.</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description of project.</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Proposal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exceptionally well developed.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description of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of Written Proposal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a:spcBef>
                          <a:spcPts val="0"/>
                        </a:spcBef>
                        <a:spcAft>
                          <a:spcPts val="0"/>
                        </a:spcAft>
                      </a:pPr>
                      <a:r>
                        <a:rPr lang="en-US" sz="1500" dirty="0">
                          <a:effectLst/>
                        </a:rPr>
                        <a:t>Format is acceptable.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Quality of Ideas</a:t>
                      </a:r>
                    </a:p>
                  </a:txBody>
                  <a:tcPr marL="38680" marR="38680" marT="0" marB="0"/>
                </a:tc>
                <a:tc>
                  <a:txBody>
                    <a:bodyPr/>
                    <a:lstStyle/>
                    <a:p>
                      <a:pPr marL="0" marR="0">
                        <a:spcBef>
                          <a:spcPts val="0"/>
                        </a:spcBef>
                        <a:spcAft>
                          <a:spcPts val="0"/>
                        </a:spcAft>
                      </a:pPr>
                      <a:r>
                        <a:rPr lang="en-US" sz="1500" dirty="0">
                          <a:effectLst/>
                        </a:rPr>
                        <a:t>Proposal does not address key issues relating to food and culture,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needs to be reworked.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no impact or a negative impact in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superficial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justification of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slightly address key issues relating to food and culture,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but should be slightly tweaked.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a slight impact in the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an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justification of project. </a:t>
                      </a:r>
                    </a:p>
                  </a:txBody>
                  <a:tcPr marL="38680" marR="38680" marT="0" marB="0"/>
                </a:tc>
                <a:tc>
                  <a:txBody>
                    <a:bodyPr/>
                    <a:lstStyle/>
                    <a:p>
                      <a:pPr marL="0" marR="0">
                        <a:spcBef>
                          <a:spcPts val="0"/>
                        </a:spcBef>
                        <a:spcAft>
                          <a:spcPts val="0"/>
                        </a:spcAft>
                      </a:pPr>
                      <a:r>
                        <a:rPr lang="en-US" sz="1500" dirty="0">
                          <a:effectLst/>
                        </a:rPr>
                        <a:t>Proposal address key issues relating to food and culture,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as is.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to have an impact in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well researched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justification of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address key issues relating to food and culture, as discussed in class or via the readings with accuracy and precision.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great!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projects a meaningful impact in the community.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Provides an in-depth, well researched overview of the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justification of project.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500" dirty="0">
                          <a:effectLst/>
                        </a:rPr>
                        <a:t>(not heavily weighted)</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Clarity of Action Plan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have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vague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concise, specific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timeline of the project.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Superficially links project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Links project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One source is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great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sources are referenced.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exceptional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sources are referenced. </a:t>
                      </a: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Analysis of Goals, Targets and objectives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not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Ways to evaluate whether you achieve your goals, targets and objectives are not clearly identified.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somewhat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Ways to evaluate whether you achieve your goals, targets and objectives are somewhat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appropriate.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Ways to evaluate whether you achieve your goals, targets and objectives are clearly identified.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 and completely on point.</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completely realistic and on point.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completely appropriate and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Ways to evaluate whether you achieve your goals, targets and objectives are clearly identified and completely on point.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391346482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2722</TotalTime>
  <Words>4249</Words>
  <Application>Microsoft Macintosh PowerPoint</Application>
  <PresentationFormat>Widescreen</PresentationFormat>
  <Paragraphs>606</Paragraphs>
  <Slides>13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Food and Culture</vt:lpstr>
      <vt:lpstr>Assignments</vt:lpstr>
      <vt:lpstr>Project Possibilities</vt:lpstr>
      <vt:lpstr>Begin a Project or Get Involved With an Existing Community Project</vt:lpstr>
      <vt:lpstr>Importance of Action Based Research </vt:lpstr>
      <vt:lpstr>The Dominant Epistemological View of Food?</vt:lpstr>
      <vt:lpstr>Critique of Dominant Epistemological View of Food</vt:lpstr>
      <vt:lpstr>Changing the World Via Action Research</vt:lpstr>
      <vt:lpstr>PowerPoint Presentation</vt:lpstr>
      <vt:lpstr>Attend a Conference/Public Panel and Write a Report</vt:lpstr>
      <vt:lpstr>PowerPoint Presentation</vt:lpstr>
      <vt:lpstr>Write an In-Depth Literature 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263</cp:revision>
  <dcterms:created xsi:type="dcterms:W3CDTF">2016-08-29T02:04:56Z</dcterms:created>
  <dcterms:modified xsi:type="dcterms:W3CDTF">2022-10-10T22:02:41Z</dcterms:modified>
</cp:coreProperties>
</file>