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3" r:id="rId2"/>
    <p:sldId id="279" r:id="rId3"/>
    <p:sldId id="290" r:id="rId4"/>
    <p:sldId id="289" r:id="rId5"/>
    <p:sldId id="291" r:id="rId6"/>
    <p:sldId id="281" r:id="rId7"/>
    <p:sldId id="258" r:id="rId8"/>
    <p:sldId id="29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65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2E48-1ED5-2E4F-941C-991AFBCED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E9C38-9B97-6A44-981C-46BD853F2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27A19-6B20-B54A-A00E-088E4B61F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CF526-ABC8-5B4D-BC31-42AC7222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0063F-B48B-6A48-955B-534517D0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5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3E40-72DF-3445-80F4-7EA1C090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D29A7-E988-9D4D-AF22-04550BEBE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8691A-7C40-7040-8C61-57D2DC370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971EA-3AA4-5A45-97FE-5730E297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CC062-9108-5842-A5BA-199E5469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86A6CA-44EC-494D-8321-02DBA456E4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122F7-551B-4540-B6AE-52BA8A4FD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4F144-48DC-2948-9ACE-E68325D2B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672EC-83B5-1147-89EC-0E237D317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6B1E4-C165-E94B-AD15-E3E6B885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4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B8DBF-F1CA-6349-94CB-AFD31B89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37CDC-D85B-7449-AA6B-D105DA126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44A68-F09C-A24A-B67D-5C054C53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34990-8A61-3F40-BF24-270610A3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E14B8-559C-784F-B43E-3824F7B2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8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AC6FC-DEDF-B44B-817B-D80908AB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FF776-E822-AD47-845A-9EB33EA02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4FE66-E508-8A45-90B9-FE394688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0FDB4-7EE1-AC4F-9FD2-F33D9CE1B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18DA0-13F7-AB49-9FF5-B3A6A7E8F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A78C8-CFD9-A74A-97C2-C7EB5C15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820CD-EBC8-3443-8C4B-34F78847A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E5CE9-8D57-3C4D-8039-E1B3EB1C5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CCDF2-C9BA-3444-AFC4-3949F8C1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F877F-B6D3-494E-A66A-1A7B54416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CC47A-8C87-904F-BEB5-9600D2E5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3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0536A-4CC8-3147-A140-447C8FE13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A68A9-0FD6-1248-B0A7-3F39A979B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84967-4E5E-1741-9913-A16CB67A7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CF9DEF-8DB3-0348-A83B-D0137E7A0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DC3C8B-4DC3-654C-A877-1A5069A4E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181692-BE9D-1547-AFFD-31553EEC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195B0-3DF7-1347-A102-BFF43301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B3F0C-19F9-C644-953C-EC064B01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6AE6-4715-5241-A642-520E23C8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8EC78-6499-FE45-93C2-524A7C62E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08499-32CE-C94E-855D-75FB92FE8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7BCE8-65A3-364F-AFDE-7F0161EA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7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79D3EE-4B25-B847-9087-FCFA8C88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C9ED3D-B000-9B4F-83A0-6FED6A94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ED9C7-897E-274F-8557-B8DA394E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6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29891-7427-534D-AD0B-D484E3A3F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234E7-3F5C-1F4A-9B31-1841C52B5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F347D-1158-2A40-A895-102DD7474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898D0-E06D-254B-A364-EDF71977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B8926-895E-F24F-BC0B-105BB30C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31058-D479-1C4B-BC06-C1AE8298D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4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6006-CBF9-0A4F-AD18-EADD020C5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E0D24B-38D3-7A47-9A35-A86E644954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E269E-59A1-0B45-9F75-81E2F1CBF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C9C60-6CEF-C346-AD18-E873046AA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DA371-FF0C-4D4E-879B-ECBD4980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B32D0-53F7-0F4D-8B30-6D62710E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6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DDE1A8-ABF1-BD45-8067-FD6B8757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54015-3113-9246-8671-50FF4A5C6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C0EF0-0480-E24C-9EEA-C7F01F6A0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6ADF7-7206-EF46-99DC-C5116EE552A2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6DB59-594F-6148-A521-B4072C14F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6CF36-6EA2-D349-8F7D-A7020F0FA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4CD43-872F-1E45-B36B-0AD38A498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5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id.world/world/#sptinc_p99p100_z/WO;CA;US/2019/eu/k/p/yearly/s/false/7.2330000000000005/25/curve/false/country" TargetMode="External"/><Relationship Id="rId3" Type="http://schemas.openxmlformats.org/officeDocument/2006/relationships/hyperlink" Target="https://tradingeconomics.com/canada/households-debt-to-income" TargetMode="External"/><Relationship Id="rId7" Type="http://schemas.openxmlformats.org/officeDocument/2006/relationships/hyperlink" Target="https://irpp.org/fr/research-studies/whats-so-bad-about-increasing-inequality-in-canada/" TargetMode="External"/><Relationship Id="rId2" Type="http://schemas.openxmlformats.org/officeDocument/2006/relationships/hyperlink" Target="https://royal-bank-of-canada-2124.docs.contently.com/v/housing-trends-and-affordability-september-20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ankofcanada.ca/wp-content/uploads/2022/07/sdp2022-16.pdf" TargetMode="External"/><Relationship Id="rId5" Type="http://schemas.openxmlformats.org/officeDocument/2006/relationships/hyperlink" Target="https://tradingeconomics.com/canada/private-sector-credit" TargetMode="External"/><Relationship Id="rId10" Type="http://schemas.openxmlformats.org/officeDocument/2006/relationships/hyperlink" Target="https://en.wikipedia.org/wiki/Kondratiev_wave" TargetMode="External"/><Relationship Id="rId4" Type="http://schemas.openxmlformats.org/officeDocument/2006/relationships/hyperlink" Target="https://tradingeconomics.com/canada/consumer-credit" TargetMode="External"/><Relationship Id="rId9" Type="http://schemas.openxmlformats.org/officeDocument/2006/relationships/hyperlink" Target="https://policyalternatives.ca/sites/default/files/uploads/publications/National%20Office/2012/04/Big%20Banks%20Big%20Secret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2gO4DKVpa8" TargetMode="External"/><Relationship Id="rId2" Type="http://schemas.openxmlformats.org/officeDocument/2006/relationships/hyperlink" Target="https://www.youtube.com/watch?v=qOP2V_np2c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D428-DC81-B638-F1B5-3F635B15F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Ecological Economics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65129-C41B-1920-881F-FD4F44963E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Alternative Lesson</a:t>
            </a:r>
          </a:p>
          <a:p>
            <a:r>
              <a:rPr lang="en-US" dirty="0"/>
              <a:t>State of the Economy and Inequality</a:t>
            </a:r>
          </a:p>
        </p:txBody>
      </p:sp>
    </p:spTree>
    <p:extLst>
      <p:ext uri="{BB962C8B-B14F-4D97-AF65-F5344CB8AC3E}">
        <p14:creationId xmlns:p14="http://schemas.microsoft.com/office/powerpoint/2010/main" val="33811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Content Placeholder 4">
            <a:extLst>
              <a:ext uri="{FF2B5EF4-FFF2-40B4-BE49-F238E27FC236}">
                <a16:creationId xmlns:a16="http://schemas.microsoft.com/office/drawing/2014/main" id="{BA037967-3181-43DB-B157-CA434F3F9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5688"/>
          <a:stretch/>
        </p:blipFill>
        <p:spPr>
          <a:xfrm>
            <a:off x="633999" y="854388"/>
            <a:ext cx="6275667" cy="514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96BB14-7F99-47A1-8FA8-F75247C71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Real Hourly Wages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1600" dirty="0" err="1"/>
              <a:t>Osberg</a:t>
            </a:r>
            <a:r>
              <a:rPr lang="en-US" sz="1600" dirty="0"/>
              <a:t>, L. (2018) The Age of Increasing Inequality – The Astonishing Rise of Canada’s 1%, James Lorimer and Company.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24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A1A91F2-C1DF-4A9A-833D-30365CC95D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020713"/>
            <a:ext cx="6275667" cy="48165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B5402A-8E4B-43F9-BFDE-611D345C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Real vs Market Income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1600" dirty="0" err="1"/>
              <a:t>Osberg</a:t>
            </a:r>
            <a:r>
              <a:rPr lang="en-US" sz="1600" dirty="0"/>
              <a:t>, L. (2018) The Age of Increasing Inequality – The Astonishing Rise of Canada’s 1%, James Lorimer and Company. </a:t>
            </a:r>
            <a:br>
              <a:rPr lang="en-US" dirty="0"/>
            </a:b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Content Placeholder 4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48AD8700-645D-4654-85EC-60E0F8B48E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" r="2" b="1131"/>
          <a:stretch/>
        </p:blipFill>
        <p:spPr>
          <a:xfrm>
            <a:off x="700580" y="640080"/>
            <a:ext cx="6142504" cy="5577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F1C99F-EA5E-41C9-AEB8-9DB53F6E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Real Income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1600" dirty="0" err="1"/>
              <a:t>Osberg</a:t>
            </a:r>
            <a:r>
              <a:rPr lang="en-US" sz="1600" dirty="0"/>
              <a:t>, L. (2018) The Age of Increasing Inequality – The Astonishing Rise of Canada’s 1%, James Lorimer and Company.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25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4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FA382AC4-3CC0-45DC-93BE-1C7C8D5A12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8" r="-1" b="-1"/>
          <a:stretch/>
        </p:blipFill>
        <p:spPr>
          <a:xfrm>
            <a:off x="700558" y="640080"/>
            <a:ext cx="6142549" cy="5577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50F587-2D1D-4A19-A36C-15854C739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Average Wage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1600" dirty="0" err="1"/>
              <a:t>Osberg</a:t>
            </a:r>
            <a:r>
              <a:rPr lang="en-US" sz="1600" dirty="0"/>
              <a:t>, L. (2018) The Age of Increasing Inequality – The Astonishing Rise of Canada’s 1%, James Lorimer and Company.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3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AF92D71-B75D-44CF-AE0A-68A69C47A7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82" b="3"/>
          <a:stretch/>
        </p:blipFill>
        <p:spPr>
          <a:xfrm>
            <a:off x="633999" y="854425"/>
            <a:ext cx="6275667" cy="5149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0959AD-5752-4718-95BF-AC26D54B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Growth Rates of Real Market Incomes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1600" dirty="0" err="1"/>
              <a:t>Osberg</a:t>
            </a:r>
            <a:r>
              <a:rPr lang="en-US" sz="1600" dirty="0"/>
              <a:t>, L. (2018) The Age of Increasing Inequality – The Astonishing Rise of Canada’s 1%, James Lorimer and Company.</a:t>
            </a:r>
            <a:br>
              <a:rPr lang="en-US" sz="4400" dirty="0">
                <a:solidFill>
                  <a:srgbClr val="FFFFFF"/>
                </a:solidFill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30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AB432-0291-E40E-E3E8-70C029D1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Economy Doing?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93E8-614F-348B-8C4C-9F7BC9527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Housing Affordability</a:t>
            </a:r>
            <a:endParaRPr lang="en-US" dirty="0"/>
          </a:p>
          <a:p>
            <a:r>
              <a:rPr lang="en-US" dirty="0">
                <a:hlinkClick r:id="rId3"/>
              </a:rPr>
              <a:t>Household Debt to Income Ratio</a:t>
            </a:r>
            <a:endParaRPr lang="en-US" dirty="0"/>
          </a:p>
          <a:p>
            <a:r>
              <a:rPr lang="en-US" dirty="0">
                <a:hlinkClick r:id="rId4"/>
              </a:rPr>
              <a:t>Consumer Credit</a:t>
            </a:r>
            <a:endParaRPr lang="en-US" dirty="0"/>
          </a:p>
          <a:p>
            <a:r>
              <a:rPr lang="en-US" dirty="0">
                <a:hlinkClick r:id="rId5"/>
              </a:rPr>
              <a:t>Private Sector Credit</a:t>
            </a:r>
            <a:endParaRPr lang="en-US" dirty="0"/>
          </a:p>
          <a:p>
            <a:r>
              <a:rPr lang="en-US" dirty="0">
                <a:hlinkClick r:id="rId6"/>
              </a:rPr>
              <a:t>Inequality in Canada</a:t>
            </a:r>
            <a:endParaRPr lang="en-US" dirty="0"/>
          </a:p>
          <a:p>
            <a:r>
              <a:rPr lang="en-US" dirty="0">
                <a:hlinkClick r:id="rId7"/>
              </a:rPr>
              <a:t>Inequality in Canada</a:t>
            </a:r>
            <a:endParaRPr lang="en-US" dirty="0"/>
          </a:p>
          <a:p>
            <a:r>
              <a:rPr lang="en-US" dirty="0">
                <a:hlinkClick r:id="rId8"/>
              </a:rPr>
              <a:t>World Inequality</a:t>
            </a:r>
            <a:endParaRPr lang="en-US" dirty="0"/>
          </a:p>
          <a:p>
            <a:r>
              <a:rPr lang="en-US" dirty="0">
                <a:hlinkClick r:id="rId9"/>
              </a:rPr>
              <a:t>Bank Bailouts During Economic Crisis</a:t>
            </a:r>
            <a:endParaRPr lang="en-US" dirty="0"/>
          </a:p>
          <a:p>
            <a:r>
              <a:rPr lang="en-US" dirty="0" err="1">
                <a:hlinkClick r:id="rId10"/>
              </a:rPr>
              <a:t>Kondratiev</a:t>
            </a:r>
            <a:r>
              <a:rPr lang="en-US" dirty="0">
                <a:hlinkClick r:id="rId10"/>
              </a:rPr>
              <a:t> Cycles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37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18C1-F8AE-A16E-73C9-C73D5CFF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Videos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FFC45-9967-61EA-393A-447073A3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Crises of Capitalism</a:t>
            </a:r>
            <a:endParaRPr lang="en-CA" dirty="0"/>
          </a:p>
          <a:p>
            <a:r>
              <a:rPr lang="en-CA" dirty="0">
                <a:hlinkClick r:id="rId3"/>
              </a:rPr>
              <a:t>Beware, Fellow Plutocrats, the Pitchforks are Coming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23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207</Words>
  <Application>Microsoft Macintosh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Ecological Economics</vt:lpstr>
      <vt:lpstr>Real Hourly Wages Osberg, L. (2018) The Age of Increasing Inequality – The Astonishing Rise of Canada’s 1%, James Lorimer and Company.</vt:lpstr>
      <vt:lpstr>Real vs Market Income Osberg, L. (2018) The Age of Increasing Inequality – The Astonishing Rise of Canada’s 1%, James Lorimer and Company.  </vt:lpstr>
      <vt:lpstr>Real Income Osberg, L. (2018) The Age of Increasing Inequality – The Astonishing Rise of Canada’s 1%, James Lorimer and Company.</vt:lpstr>
      <vt:lpstr>Average Wage Osberg, L. (2018) The Age of Increasing Inequality – The Astonishing Rise of Canada’s 1%, James Lorimer and Company.</vt:lpstr>
      <vt:lpstr>Growth Rates of Real Market Incomes Osberg, L. (2018) The Age of Increasing Inequality – The Astonishing Rise of Canada’s 1%, James Lorimer and Company. </vt:lpstr>
      <vt:lpstr>How is the Economy Doing?</vt:lpstr>
      <vt:lpstr>Videos and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Chevrier</dc:creator>
  <cp:lastModifiedBy>Erik Chevrier</cp:lastModifiedBy>
  <cp:revision>6</cp:revision>
  <dcterms:created xsi:type="dcterms:W3CDTF">2021-11-03T05:12:53Z</dcterms:created>
  <dcterms:modified xsi:type="dcterms:W3CDTF">2022-10-06T20:57:12Z</dcterms:modified>
</cp:coreProperties>
</file>