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329" r:id="rId3"/>
    <p:sldId id="303" r:id="rId4"/>
    <p:sldId id="323" r:id="rId5"/>
    <p:sldId id="298" r:id="rId6"/>
    <p:sldId id="299" r:id="rId7"/>
    <p:sldId id="324" r:id="rId8"/>
    <p:sldId id="268" r:id="rId9"/>
    <p:sldId id="266" r:id="rId10"/>
    <p:sldId id="267" r:id="rId11"/>
    <p:sldId id="327" r:id="rId12"/>
    <p:sldId id="326" r:id="rId13"/>
    <p:sldId id="328" r:id="rId14"/>
    <p:sldId id="33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4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2022-10-27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24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2022-10-27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523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2022-10-27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99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2022-10-27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327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2022-10-27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95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2022-10-27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40644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2022-10-27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21365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2022-10-27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694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2022-10-27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937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21842BA-7EFE-4E94-BF70-CCD5482705EF}" type="datetimeFigureOut">
              <a:rPr lang="en-CA" smtClean="0"/>
              <a:t>2022-10-27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35219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2022-10-27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238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1842BA-7EFE-4E94-BF70-CCD5482705EF}" type="datetimeFigureOut">
              <a:rPr lang="en-CA" smtClean="0"/>
              <a:t>2022-10-27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82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playlist?list=PLxeXiLu4E6R_zHJnnt8-Wlu_TpEUBcKxA" TargetMode="External"/><Relationship Id="rId2" Type="http://schemas.openxmlformats.org/officeDocument/2006/relationships/hyperlink" Target="http://postcapitalistpossibilities.org/category/transitions-to-post-capitalism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youtube.com/playlist?list=PLxeXiLu4E6R_zHJnnt8-Wlu_TpEUBcKx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Ecological Economics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Erik Chevrier</a:t>
            </a:r>
          </a:p>
          <a:p>
            <a:r>
              <a:rPr lang="en-CA" dirty="0"/>
              <a:t>October 27, 2022</a:t>
            </a:r>
          </a:p>
        </p:txBody>
      </p:sp>
    </p:spTree>
    <p:extLst>
      <p:ext uri="{BB962C8B-B14F-4D97-AF65-F5344CB8AC3E}">
        <p14:creationId xmlns:p14="http://schemas.microsoft.com/office/powerpoint/2010/main" val="91860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87160-73FC-48C8-9177-4CB86B9EE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Envisioning Real Utopias – Erik Olin Wright</a:t>
            </a:r>
            <a:br>
              <a:rPr lang="en-US" sz="700" dirty="0"/>
            </a:br>
            <a:r>
              <a:rPr lang="en-CA" sz="1200" i="1" dirty="0"/>
              <a:t>Olin Wright, E. (2010) Envisioning Real Utopias, Verso</a:t>
            </a:r>
            <a:endParaRPr lang="en-US" sz="4400" dirty="0"/>
          </a:p>
        </p:txBody>
      </p:sp>
      <p:pic>
        <p:nvPicPr>
          <p:cNvPr id="4" name="Content Placeholder 3" descr="multiple pathways to social empowerment">
            <a:extLst>
              <a:ext uri="{FF2B5EF4-FFF2-40B4-BE49-F238E27FC236}">
                <a16:creationId xmlns:a16="http://schemas.microsoft.com/office/drawing/2014/main" id="{E49BF62C-3D41-4000-8FA1-FA86FC8094A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09" y="1878326"/>
            <a:ext cx="5783942" cy="44068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3900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C4AD5-70BA-923B-6109-D694BCDFE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Envisioning Real Utopias </a:t>
            </a:r>
            <a:r>
              <a:rPr lang="en-CA" sz="1400" i="1" dirty="0"/>
              <a:t>Olin Wright, E. (2010) Envisioning Real Utopias, Verso</a:t>
            </a:r>
            <a:endParaRPr lang="en-US" sz="1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5B1CC-6776-A703-E4F8-9F3A0F408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Hot to transform the political/social/economy</a:t>
            </a:r>
          </a:p>
          <a:p>
            <a:r>
              <a:rPr lang="en-US" dirty="0"/>
              <a:t>- Theory of social reproduction</a:t>
            </a:r>
          </a:p>
          <a:p>
            <a:r>
              <a:rPr lang="en-US" dirty="0"/>
              <a:t>- Theory of gaps, cracks and contradictions within the process of social reproduction</a:t>
            </a:r>
          </a:p>
          <a:p>
            <a:r>
              <a:rPr lang="en-US" dirty="0"/>
              <a:t>- Theory of underlying dynamics and trajectory of unintended social change</a:t>
            </a:r>
          </a:p>
          <a:p>
            <a:r>
              <a:rPr lang="en-US" dirty="0"/>
              <a:t>- Theory of collective actors, strategies and struggles</a:t>
            </a:r>
          </a:p>
          <a:p>
            <a:endParaRPr lang="en-US" dirty="0"/>
          </a:p>
          <a:p>
            <a:r>
              <a:rPr lang="en-US" dirty="0"/>
              <a:t>Theories of social change must take into account these three factors: </a:t>
            </a:r>
          </a:p>
          <a:p>
            <a:r>
              <a:rPr lang="en-US" dirty="0"/>
              <a:t>Desirability</a:t>
            </a:r>
            <a:br>
              <a:rPr lang="en-US" dirty="0"/>
            </a:br>
            <a:r>
              <a:rPr lang="en-US" dirty="0"/>
              <a:t>Viability</a:t>
            </a:r>
            <a:br>
              <a:rPr lang="en-US" dirty="0"/>
            </a:br>
            <a:r>
              <a:rPr lang="en-US" dirty="0"/>
              <a:t>Achievability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634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8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4" name="Straight Connector 12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5" name="Rectangle 14">
            <a:extLst>
              <a:ext uri="{FF2B5EF4-FFF2-40B4-BE49-F238E27FC236}">
                <a16:creationId xmlns:a16="http://schemas.microsoft.com/office/drawing/2014/main" id="{EB1836F0-F9E0-4D93-9BDD-7EEC6EA05F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F0B4E9-487A-4FBC-9A57-758E3F9FD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9754" y="639097"/>
            <a:ext cx="6253317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</a:rPr>
              <a:t>Three Systems of an Economy – John Pierce </a:t>
            </a:r>
            <a:b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</a:rPr>
              <a:t>Pearce, J. (2009) Social Economy: Engaging as a Third System, In Amin, A. The Social Economy; International Perspectives on Economic Solidarity, p. 26. </a:t>
            </a:r>
          </a:p>
        </p:txBody>
      </p:sp>
      <p:pic>
        <p:nvPicPr>
          <p:cNvPr id="4" name="Picture 4" descr="A close up of a piece of paper&#10;&#10;Description generated with high confidence">
            <a:extLst>
              <a:ext uri="{FF2B5EF4-FFF2-40B4-BE49-F238E27FC236}">
                <a16:creationId xmlns:a16="http://schemas.microsoft.com/office/drawing/2014/main" id="{575ACB0C-493C-559D-22E7-C78AADEBFE15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81"/>
          <a:stretch/>
        </p:blipFill>
        <p:spPr bwMode="auto">
          <a:xfrm>
            <a:off x="633999" y="913441"/>
            <a:ext cx="4001315" cy="4501490"/>
          </a:xfrm>
          <a:prstGeom prst="rect">
            <a:avLst/>
          </a:prstGeom>
          <a:solidFill>
            <a:srgbClr val="FFFFFF">
              <a:alpha val="0"/>
            </a:srgbClr>
          </a:solidFill>
        </p:spPr>
      </p:pic>
      <p:cxnSp>
        <p:nvCxnSpPr>
          <p:cNvPr id="26" name="Straight Connector 16">
            <a:extLst>
              <a:ext uri="{FF2B5EF4-FFF2-40B4-BE49-F238E27FC236}">
                <a16:creationId xmlns:a16="http://schemas.microsoft.com/office/drawing/2014/main" id="{7A49EFD3-A806-4D59-99F1-AA9AFAE4E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18">
            <a:extLst>
              <a:ext uri="{FF2B5EF4-FFF2-40B4-BE49-F238E27FC236}">
                <a16:creationId xmlns:a16="http://schemas.microsoft.com/office/drawing/2014/main" id="{6D2F28D1-82F9-40FE-935C-85ECF7660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B670E93-2F53-48FC-AB6C-E99E22D17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647468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837AF-7434-63CB-19F3-D8E9359E0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Interviews about Post-Capitalist Futures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EF147-EC9C-7FE8-0471-D69089897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Post Capitalist Possibilities </a:t>
            </a:r>
            <a:endParaRPr lang="en-US" dirty="0"/>
          </a:p>
          <a:p>
            <a:r>
              <a:rPr lang="en-US" dirty="0">
                <a:hlinkClick r:id="rId3"/>
              </a:rPr>
              <a:t>Katherine Gibson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236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2D7FC-5DA1-B3CA-F94C-2604C321C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061CB-9A06-3585-5BE3-08DC002ED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ways we can transform the political/social/economic system?</a:t>
            </a:r>
          </a:p>
        </p:txBody>
      </p:sp>
    </p:spTree>
    <p:extLst>
      <p:ext uri="{BB962C8B-B14F-4D97-AF65-F5344CB8AC3E}">
        <p14:creationId xmlns:p14="http://schemas.microsoft.com/office/powerpoint/2010/main" val="3012549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1433B-7BD2-1C47-883D-56ADC7CE4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to Change Our Current Social/Political/Economic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FCDAA-8208-97A3-657A-26970D36F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- It fails and a new system is needed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Ruptural</a:t>
            </a:r>
            <a:r>
              <a:rPr lang="en-US" dirty="0"/>
              <a:t> (revolutionary) </a:t>
            </a:r>
            <a:br>
              <a:rPr lang="en-US" dirty="0"/>
            </a:br>
            <a:r>
              <a:rPr lang="en-US" dirty="0"/>
              <a:t>- Interstitial (build alternatives)</a:t>
            </a:r>
            <a:br>
              <a:rPr lang="en-US" dirty="0"/>
            </a:br>
            <a:r>
              <a:rPr lang="en-US" dirty="0"/>
              <a:t>- Symbiotic (social democratic, reformist)</a:t>
            </a:r>
            <a:br>
              <a:rPr lang="en-US" dirty="0"/>
            </a:br>
            <a:endParaRPr lang="en-US" dirty="0"/>
          </a:p>
          <a:p>
            <a:r>
              <a:rPr lang="en-US" dirty="0"/>
              <a:t>Things to consider: </a:t>
            </a:r>
          </a:p>
          <a:p>
            <a:r>
              <a:rPr lang="en-US" dirty="0"/>
              <a:t>- Social reproduction</a:t>
            </a:r>
            <a:br>
              <a:rPr lang="en-US" dirty="0"/>
            </a:br>
            <a:r>
              <a:rPr lang="en-US" dirty="0"/>
              <a:t>- Coercion</a:t>
            </a:r>
            <a:br>
              <a:rPr lang="en-US" dirty="0"/>
            </a:br>
            <a:r>
              <a:rPr lang="en-US" dirty="0"/>
              <a:t>- Institutional rules</a:t>
            </a:r>
            <a:br>
              <a:rPr lang="en-US" dirty="0"/>
            </a:br>
            <a:r>
              <a:rPr lang="en-US" dirty="0"/>
              <a:t>- Norms, customs, ideology and culture</a:t>
            </a:r>
            <a:br>
              <a:rPr lang="en-US" dirty="0"/>
            </a:br>
            <a:r>
              <a:rPr lang="en-US" dirty="0"/>
              <a:t>- Material interests</a:t>
            </a:r>
            <a:br>
              <a:rPr lang="en-US" dirty="0"/>
            </a:br>
            <a:r>
              <a:rPr lang="en-US" dirty="0"/>
              <a:t>- </a:t>
            </a:r>
          </a:p>
        </p:txBody>
      </p:sp>
    </p:spTree>
    <p:extLst>
      <p:ext uri="{BB962C8B-B14F-4D97-AF65-F5344CB8AC3E}">
        <p14:creationId xmlns:p14="http://schemas.microsoft.com/office/powerpoint/2010/main" val="3287633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1D5A7-6A2B-837F-71C5-56709CA3A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17E54-B9BD-AD68-9B20-590D5E768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Great Transformation</a:t>
            </a:r>
          </a:p>
          <a:p>
            <a:pPr lvl="1"/>
            <a:r>
              <a:rPr lang="en-US" dirty="0"/>
              <a:t>History of economic practices and institutional patterns</a:t>
            </a:r>
          </a:p>
          <a:p>
            <a:pPr lvl="2"/>
            <a:r>
              <a:rPr lang="en-US" dirty="0"/>
              <a:t>Markets – market pattern</a:t>
            </a:r>
          </a:p>
          <a:p>
            <a:pPr lvl="2"/>
            <a:r>
              <a:rPr lang="en-US" dirty="0"/>
              <a:t>Reciprocity – cemetery </a:t>
            </a:r>
          </a:p>
          <a:p>
            <a:pPr lvl="2"/>
            <a:r>
              <a:rPr lang="en-US" dirty="0"/>
              <a:t>Re-distribution – autocracy</a:t>
            </a:r>
          </a:p>
          <a:p>
            <a:pPr lvl="2"/>
            <a:r>
              <a:rPr lang="en-US" dirty="0"/>
              <a:t>Householding – </a:t>
            </a:r>
            <a:r>
              <a:rPr lang="en-US" dirty="0" err="1"/>
              <a:t>Oikonomia</a:t>
            </a:r>
            <a:r>
              <a:rPr lang="en-US" dirty="0"/>
              <a:t> vs chrematistics 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Fictitious commodities</a:t>
            </a:r>
          </a:p>
          <a:p>
            <a:pPr lvl="2"/>
            <a:r>
              <a:rPr lang="en-US" dirty="0"/>
              <a:t>Land</a:t>
            </a:r>
          </a:p>
          <a:p>
            <a:pPr lvl="2"/>
            <a:r>
              <a:rPr lang="en-US" dirty="0" err="1"/>
              <a:t>Labour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Money</a:t>
            </a:r>
          </a:p>
          <a:p>
            <a:pPr marL="384048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695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5D475-9448-473A-A052-0E0B19DD3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Aristotle </a:t>
            </a:r>
            <a:r>
              <a:rPr lang="en-CA" sz="1050" dirty="0"/>
              <a:t>Aristotle. Aristotle in 23 Volumes, Vol. 21, translated by H. Rackham. Cambridge, MA, Harvard University Press; London, William Heinemann Ltd. 1944.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509F7-DB9C-493C-8274-1007E88AA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400" b="1" dirty="0"/>
              <a:t>Chrematistics </a:t>
            </a:r>
            <a:r>
              <a:rPr lang="en-CA" dirty="0"/>
              <a:t>– art of acquisition – limitless accumulation unnatural and problematic</a:t>
            </a:r>
          </a:p>
          <a:p>
            <a:r>
              <a:rPr lang="en-CA" sz="2400" b="1" dirty="0"/>
              <a:t>Oikonomia </a:t>
            </a:r>
            <a:r>
              <a:rPr lang="en-CA" dirty="0"/>
              <a:t>– management of the household – true form of an economy</a:t>
            </a:r>
          </a:p>
          <a:p>
            <a:endParaRPr lang="en-CA" dirty="0"/>
          </a:p>
          <a:p>
            <a:r>
              <a:rPr lang="en-CA" dirty="0"/>
              <a:t>Problem with Chrematistics: </a:t>
            </a:r>
          </a:p>
          <a:p>
            <a:r>
              <a:rPr lang="en-CA" dirty="0"/>
              <a:t>- Limitless accumulation </a:t>
            </a:r>
            <a:br>
              <a:rPr lang="en-CA" dirty="0"/>
            </a:br>
            <a:r>
              <a:rPr lang="en-CA" dirty="0"/>
              <a:t>- Conversion of nature into commodities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190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971ECC5-51D9-4E70-89C1-3DCF3A372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8EFF55-0F63-AD40-8162-69677D3A3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423" y="3766457"/>
            <a:ext cx="10909073" cy="165462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Marx Dialectic From Capital Volume 1</a:t>
            </a:r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FC587BCD-E009-C449-ABC7-A7CCF3ADFC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7650" y="963158"/>
            <a:ext cx="10284036" cy="2475369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32529AB-8F99-47FB-91B5-93565E543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35159" y="5433708"/>
            <a:ext cx="105156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7E11F890-74C3-40C9-9A8B-A80E387043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7874070-078A-470B-9C8C-BD1BCB55A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52092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A4CD5CB-D209-4D70-8CA4-629731C59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8EFF55-0F63-AD40-8162-69677D3A3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1110" y="639097"/>
            <a:ext cx="3401961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100">
                <a:solidFill>
                  <a:schemeClr val="tx1">
                    <a:lumMod val="85000"/>
                    <a:lumOff val="15000"/>
                  </a:schemeClr>
                </a:solidFill>
              </a:rPr>
              <a:t>Marx Dialectic From Capital Volume 1</a:t>
            </a:r>
          </a:p>
        </p:txBody>
      </p:sp>
      <p:pic>
        <p:nvPicPr>
          <p:cNvPr id="5" name="Content Placeholder 6" descr="A picture containing shape&#10;&#10;Description automatically generated">
            <a:extLst>
              <a:ext uri="{FF2B5EF4-FFF2-40B4-BE49-F238E27FC236}">
                <a16:creationId xmlns:a16="http://schemas.microsoft.com/office/drawing/2014/main" id="{AAEF5D1B-70CC-1982-1D3F-75DC81570A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3999" y="644200"/>
            <a:ext cx="6912217" cy="5045917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C6A2BAE-B461-4B55-8E1F-0722ABDD1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343400"/>
            <a:ext cx="32004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B4C27B90-DF2B-4D00-BA07-18ED774CD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93ACC25-C262-417A-8AA9-0641C772B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04208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DF860-1414-72B1-B55F-F09E4DF33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Limitless Accumulation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B5C6C-EF9E-7337-B776-D0D2EEEDC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– C</a:t>
            </a:r>
          </a:p>
          <a:p>
            <a:r>
              <a:rPr lang="en-US" dirty="0"/>
              <a:t>C – M – C </a:t>
            </a:r>
          </a:p>
          <a:p>
            <a:r>
              <a:rPr lang="en-US" dirty="0"/>
              <a:t>M – C – M </a:t>
            </a:r>
          </a:p>
          <a:p>
            <a:r>
              <a:rPr lang="en-US" dirty="0"/>
              <a:t>M – C – M’ </a:t>
            </a:r>
          </a:p>
          <a:p>
            <a:r>
              <a:rPr lang="en-US" dirty="0"/>
              <a:t>M – M’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997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EB1836F0-F9E0-4D93-9BDD-7EEC6EA05F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009399-37A4-4DF8-97C6-A7B0EB474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9754" y="639097"/>
            <a:ext cx="6253317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>
                <a:solidFill>
                  <a:schemeClr val="tx1">
                    <a:lumMod val="85000"/>
                    <a:lumOff val="15000"/>
                  </a:schemeClr>
                </a:solidFill>
              </a:rPr>
              <a:t>Gibson Graham – Take back the Economy </a:t>
            </a:r>
            <a:r>
              <a:rPr lang="en-US" sz="3800" i="1">
                <a:solidFill>
                  <a:schemeClr val="tx1">
                    <a:lumMod val="85000"/>
                    <a:lumOff val="15000"/>
                  </a:schemeClr>
                </a:solidFill>
              </a:rPr>
              <a:t>Gibson-Graham, J.K., Cameron, J., Healy, S. (2013) Take Back the Economy: An Ethical Guide for Transforming Communities, University of Minnesota Press </a:t>
            </a:r>
            <a:endParaRPr lang="en-US" sz="38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889DB-74C6-4394-9984-38EC2EF21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753" y="4455621"/>
            <a:ext cx="6269347" cy="1238616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cap="all" spc="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hlinkClick r:id="rId2"/>
              </a:rPr>
              <a:t>Katherine Gibson Interview Playlist</a:t>
            </a:r>
            <a:endParaRPr lang="en-US" sz="2400" cap="all" spc="20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C2665C-7258-B158-05FF-E240FFD08D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99" y="706236"/>
            <a:ext cx="4001315" cy="4915901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A49EFD3-A806-4D59-99F1-AA9AFAE4E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6D2F28D1-82F9-40FE-935C-85ECF7660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B670E93-2F53-48FC-AB6C-E99E22D17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01302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4DDD9-BF0C-4101-A605-8191950AB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Gibson Graham – Take back the Economy </a:t>
            </a:r>
            <a:r>
              <a:rPr lang="en-US" sz="1200" i="1"/>
              <a:t>Gibson-Graham, J.K., Cameron, J., Healy, S. (2013) Take Back the Economy: An Ethical Guide for Transforming Communities, University of Minnesota Press 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17871B2-43AB-4F5C-B397-B1C43F612C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3162" y="1846263"/>
            <a:ext cx="8086001" cy="4022725"/>
          </a:xfrm>
        </p:spPr>
      </p:pic>
    </p:spTree>
    <p:extLst>
      <p:ext uri="{BB962C8B-B14F-4D97-AF65-F5344CB8AC3E}">
        <p14:creationId xmlns:p14="http://schemas.microsoft.com/office/powerpoint/2010/main" val="21038172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1689</TotalTime>
  <Words>475</Words>
  <Application>Microsoft Macintosh PowerPoint</Application>
  <PresentationFormat>Widescreen</PresentationFormat>
  <Paragraphs>52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Calibri</vt:lpstr>
      <vt:lpstr>Calibri Light</vt:lpstr>
      <vt:lpstr>Retrospect</vt:lpstr>
      <vt:lpstr>Ecological Economics</vt:lpstr>
      <vt:lpstr>Ways to Change Our Current Social/Political/Economic System</vt:lpstr>
      <vt:lpstr>Looking for Solutions</vt:lpstr>
      <vt:lpstr>Aristotle Aristotle. Aristotle in 23 Volumes, Vol. 21, translated by H. Rackham. Cambridge, MA, Harvard University Press; London, William Heinemann Ltd. 1944. </vt:lpstr>
      <vt:lpstr>Marx Dialectic From Capital Volume 1</vt:lpstr>
      <vt:lpstr>Marx Dialectic From Capital Volume 1</vt:lpstr>
      <vt:lpstr>Limitless Accumulation</vt:lpstr>
      <vt:lpstr>Gibson Graham – Take back the Economy Gibson-Graham, J.K., Cameron, J., Healy, S. (2013) Take Back the Economy: An Ethical Guide for Transforming Communities, University of Minnesota Press </vt:lpstr>
      <vt:lpstr>Gibson Graham – Take back the Economy Gibson-Graham, J.K., Cameron, J., Healy, S. (2013) Take Back the Economy: An Ethical Guide for Transforming Communities, University of Minnesota Press </vt:lpstr>
      <vt:lpstr>Envisioning Real Utopias – Erik Olin Wright Olin Wright, E. (2010) Envisioning Real Utopias, Verso</vt:lpstr>
      <vt:lpstr>Envisioning Real Utopias Olin Wright, E. (2010) Envisioning Real Utopias, Verso</vt:lpstr>
      <vt:lpstr>Three Systems of an Economy – John Pierce  Pearce, J. (2009) Social Economy: Engaging as a Third System, In Amin, A. The Social Economy; International Perspectives on Economic Solidarity, p. 26. </vt:lpstr>
      <vt:lpstr>Interviews about Post-Capitalist Futures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Edible Activism!</dc:title>
  <dc:creator>Erik Chevrier</dc:creator>
  <cp:lastModifiedBy>Erik Chevrier</cp:lastModifiedBy>
  <cp:revision>102</cp:revision>
  <dcterms:created xsi:type="dcterms:W3CDTF">2016-08-29T02:04:56Z</dcterms:created>
  <dcterms:modified xsi:type="dcterms:W3CDTF">2022-10-27T18:25:48Z</dcterms:modified>
</cp:coreProperties>
</file>