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7" r:id="rId2"/>
    <p:sldId id="362" r:id="rId3"/>
    <p:sldId id="358" r:id="rId4"/>
    <p:sldId id="352" r:id="rId5"/>
    <p:sldId id="355" r:id="rId6"/>
    <p:sldId id="299" r:id="rId7"/>
    <p:sldId id="359" r:id="rId8"/>
    <p:sldId id="277" r:id="rId9"/>
    <p:sldId id="259" r:id="rId10"/>
    <p:sldId id="261" r:id="rId11"/>
    <p:sldId id="263" r:id="rId12"/>
    <p:sldId id="262" r:id="rId13"/>
    <p:sldId id="258" r:id="rId14"/>
    <p:sldId id="268" r:id="rId15"/>
    <p:sldId id="267" r:id="rId16"/>
    <p:sldId id="269" r:id="rId17"/>
    <p:sldId id="270" r:id="rId18"/>
    <p:sldId id="275" r:id="rId19"/>
    <p:sldId id="276" r:id="rId20"/>
    <p:sldId id="272" r:id="rId21"/>
    <p:sldId id="273" r:id="rId22"/>
    <p:sldId id="274" r:id="rId23"/>
    <p:sldId id="260" r:id="rId24"/>
    <p:sldId id="360" r:id="rId25"/>
    <p:sldId id="278" r:id="rId26"/>
    <p:sldId id="361"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4" autoAdjust="0"/>
    <p:restoredTop sz="94660"/>
  </p:normalViewPr>
  <p:slideViewPr>
    <p:cSldViewPr snapToGrid="0">
      <p:cViewPr varScale="1">
        <p:scale>
          <a:sx n="114" d="100"/>
          <a:sy n="114" d="100"/>
        </p:scale>
        <p:origin x="336" y="168"/>
      </p:cViewPr>
      <p:guideLst/>
    </p:cSldViewPr>
  </p:slideViewPr>
  <p:notesTextViewPr>
    <p:cViewPr>
      <p:scale>
        <a:sx n="1" d="1"/>
        <a:sy n="1" d="1"/>
      </p:scale>
      <p:origin x="0" y="0"/>
    </p:cViewPr>
  </p:notesTextViewPr>
  <p:sorterViewPr>
    <p:cViewPr>
      <p:scale>
        <a:sx n="100" d="100"/>
        <a:sy n="100" d="100"/>
      </p:scale>
      <p:origin x="0" y="-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B9395BF-A852-48DF-B5B0-CDF00B6C9969}" type="datetimeFigureOut">
              <a:rPr lang="en-CA" smtClean="0"/>
              <a:t>2022-10-20</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BE443DF-6AB8-4D5A-83B3-1D81857E7211}" type="slidenum">
              <a:rPr lang="en-CA" smtClean="0"/>
              <a:t>‹#›</a:t>
            </a:fld>
            <a:endParaRPr lang="en-CA"/>
          </a:p>
        </p:txBody>
      </p:sp>
    </p:spTree>
    <p:extLst>
      <p:ext uri="{BB962C8B-B14F-4D97-AF65-F5344CB8AC3E}">
        <p14:creationId xmlns:p14="http://schemas.microsoft.com/office/powerpoint/2010/main" val="326205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2157414"/>
            <a:ext cx="11855451" cy="854075"/>
          </a:xfrm>
        </p:spPr>
        <p:txBody>
          <a:bodyPr/>
          <a:lstStyle/>
          <a:p>
            <a:r>
              <a:rPr lang="en-US"/>
              <a:t>Click to edit Master title style</a:t>
            </a:r>
            <a:endParaRPr lang="en-CA"/>
          </a:p>
        </p:txBody>
      </p:sp>
      <p:sp>
        <p:nvSpPr>
          <p:cNvPr id="3" name="Date Placeholder 2"/>
          <p:cNvSpPr>
            <a:spLocks noGrp="1"/>
          </p:cNvSpPr>
          <p:nvPr>
            <p:ph type="dt" idx="10"/>
          </p:nvPr>
        </p:nvSpPr>
        <p:spPr>
          <a:xfrm>
            <a:off x="8773585" y="188913"/>
            <a:ext cx="2813049" cy="342900"/>
          </a:xfrm>
        </p:spPr>
        <p:txBody>
          <a:bodyPr/>
          <a:lstStyle>
            <a:lvl1pPr>
              <a:defRPr/>
            </a:lvl1pPr>
          </a:lstStyle>
          <a:p>
            <a:r>
              <a:rPr lang="en-CA" altLang="en-US"/>
              <a:t>13-1-31</a:t>
            </a:r>
          </a:p>
        </p:txBody>
      </p:sp>
      <p:sp>
        <p:nvSpPr>
          <p:cNvPr id="4" name="Slide Number Placeholder 3"/>
          <p:cNvSpPr>
            <a:spLocks noGrp="1"/>
          </p:cNvSpPr>
          <p:nvPr>
            <p:ph type="sldNum" idx="11"/>
          </p:nvPr>
        </p:nvSpPr>
        <p:spPr>
          <a:xfrm>
            <a:off x="11719985" y="6569075"/>
            <a:ext cx="577849" cy="342900"/>
          </a:xfrm>
        </p:spPr>
        <p:txBody>
          <a:bodyPr/>
          <a:lstStyle>
            <a:lvl1pPr>
              <a:defRPr/>
            </a:lvl1pPr>
          </a:lstStyle>
          <a:p>
            <a:fld id="{B0E33AC2-D8C5-4515-AD00-E08C681A12E2}" type="slidenum">
              <a:rPr lang="en-CA" altLang="en-US"/>
              <a:pPr/>
              <a:t>‹#›</a:t>
            </a:fld>
            <a:endParaRPr lang="en-CA" altLang="en-US"/>
          </a:p>
        </p:txBody>
      </p:sp>
    </p:spTree>
    <p:extLst>
      <p:ext uri="{BB962C8B-B14F-4D97-AF65-F5344CB8AC3E}">
        <p14:creationId xmlns:p14="http://schemas.microsoft.com/office/powerpoint/2010/main" val="49036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10/20/22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10/20/22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10/20/22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igbp.net/" TargetMode="External"/><Relationship Id="rId2" Type="http://schemas.openxmlformats.org/officeDocument/2006/relationships/hyperlink" Target="https://www.millenniumassessment.org/en/index.html" TargetMode="External"/><Relationship Id="rId1" Type="http://schemas.openxmlformats.org/officeDocument/2006/relationships/slideLayout" Target="../slideLayouts/slideLayout2.xml"/><Relationship Id="rId4" Type="http://schemas.openxmlformats.org/officeDocument/2006/relationships/hyperlink" Target="https://www.ipcc.ch/reports/"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climate.nasa.gov/vital-signs/ocean-heat/" TargetMode="External"/><Relationship Id="rId3" Type="http://schemas.openxmlformats.org/officeDocument/2006/relationships/hyperlink" Target="https://climate.nasa.gov/vital-signs/ice-sheets/" TargetMode="External"/><Relationship Id="rId7" Type="http://schemas.openxmlformats.org/officeDocument/2006/relationships/hyperlink" Target="https://climate.nasa.gov/vital-signs/sea-level/" TargetMode="External"/><Relationship Id="rId2" Type="http://schemas.openxmlformats.org/officeDocument/2006/relationships/hyperlink" Target="https://climate.nasa.gov/vital-signs/global-temperature/" TargetMode="External"/><Relationship Id="rId1" Type="http://schemas.openxmlformats.org/officeDocument/2006/relationships/slideLayout" Target="../slideLayouts/slideLayout2.xml"/><Relationship Id="rId6" Type="http://schemas.openxmlformats.org/officeDocument/2006/relationships/hyperlink" Target="https://climate.nasa.gov/vital-signs/carbon-dioxide/" TargetMode="External"/><Relationship Id="rId5" Type="http://schemas.openxmlformats.org/officeDocument/2006/relationships/hyperlink" Target="https://climate.nasa.gov/vital-signs/arctic-sea-ice/" TargetMode="External"/><Relationship Id="rId4" Type="http://schemas.openxmlformats.org/officeDocument/2006/relationships/hyperlink" Target="https://www.climate.gov/news-features/event-tracker/unusually-large-late-melt-spike-greenland-september-2022"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science.org/doi/pdf/10.1126/science.1259855"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stockholmresilience.org/research/planetary-boundaries.html"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ukcop26.org/" TargetMode="External"/><Relationship Id="rId2" Type="http://schemas.openxmlformats.org/officeDocument/2006/relationships/hyperlink" Target="https://unfccc.int/process-and-meetings/the-paris-agreement/the-paris-agreement" TargetMode="External"/><Relationship Id="rId1" Type="http://schemas.openxmlformats.org/officeDocument/2006/relationships/slideLayout" Target="../slideLayouts/slideLayout2.xml"/><Relationship Id="rId5" Type="http://schemas.openxmlformats.org/officeDocument/2006/relationships/hyperlink" Target="https://climateactiontracker.org/countries/canada/?fbclid=IwAR36nrTxvAWWcWpp_hu5bVZjUTDYjSRjJBrm2oqNj3ONtZkE81ayKXSnY0k" TargetMode="External"/><Relationship Id="rId4" Type="http://schemas.openxmlformats.org/officeDocument/2006/relationships/hyperlink" Target="https://www.undp.org/sustainable-development-goal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darrinqualman.com/canadian-farm-debt/"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IwPSDMUtNmk" TargetMode="External"/><Relationship Id="rId3" Type="http://schemas.openxmlformats.org/officeDocument/2006/relationships/hyperlink" Target="https://www.fairwarning.org/wp-content/uploads/2019/11/Monsanto-Papers-Poisoning-the-Scientific-Well-1.pdf" TargetMode="External"/><Relationship Id="rId7" Type="http://schemas.openxmlformats.org/officeDocument/2006/relationships/hyperlink" Target="https://www.dow.com/en-us/about-dow/issues-and-challenges/agent-orange" TargetMode="External"/><Relationship Id="rId2" Type="http://schemas.openxmlformats.org/officeDocument/2006/relationships/hyperlink" Target="https://monsanto.com/company/media/statements/agent-orange-background/" TargetMode="External"/><Relationship Id="rId1" Type="http://schemas.openxmlformats.org/officeDocument/2006/relationships/slideLayout" Target="../slideLayouts/slideLayout2.xml"/><Relationship Id="rId6" Type="http://schemas.openxmlformats.org/officeDocument/2006/relationships/hyperlink" Target="https://www.loc.gov/rr/frd/Military_Law/pdf/Law-Reports_Vol-10.pdf" TargetMode="External"/><Relationship Id="rId5" Type="http://schemas.openxmlformats.org/officeDocument/2006/relationships/hyperlink" Target="https://www.youtube.com/watch?v=6nNFmzAOtJI" TargetMode="External"/><Relationship Id="rId10" Type="http://schemas.openxmlformats.org/officeDocument/2006/relationships/hyperlink" Target="https://www.youtube.com/watch?v=HsuUQzhP2Ds" TargetMode="External"/><Relationship Id="rId4" Type="http://schemas.openxmlformats.org/officeDocument/2006/relationships/hyperlink" Target="https://www.usatoday.com/story/news/2018/08/10/jury-orders-monsanto-pay-289-million-cancer-patient-roundup-lawsuit/962297002/" TargetMode="External"/><Relationship Id="rId9" Type="http://schemas.openxmlformats.org/officeDocument/2006/relationships/hyperlink" Target="https://www.youtube.com/watch?v=rJg19W8x_L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a:t>Ecological Economics</a:t>
            </a:r>
            <a:endParaRPr lang="en-CA" dirty="0"/>
          </a:p>
        </p:txBody>
      </p:sp>
      <p:sp>
        <p:nvSpPr>
          <p:cNvPr id="3" name="Subtitle 2"/>
          <p:cNvSpPr>
            <a:spLocks noGrp="1"/>
          </p:cNvSpPr>
          <p:nvPr>
            <p:ph type="subTitle" idx="1"/>
          </p:nvPr>
        </p:nvSpPr>
        <p:spPr/>
        <p:txBody>
          <a:bodyPr>
            <a:normAutofit/>
          </a:bodyPr>
          <a:lstStyle/>
          <a:p>
            <a:r>
              <a:rPr lang="en-CA" dirty="0"/>
              <a:t>Planetary Boundaries and Tipping Points</a:t>
            </a:r>
          </a:p>
          <a:p>
            <a:r>
              <a:rPr lang="en-CA" dirty="0"/>
              <a:t>Erik </a:t>
            </a:r>
            <a:r>
              <a:rPr lang="en-CA" dirty="0" err="1"/>
              <a:t>Chevrier</a:t>
            </a:r>
            <a:endParaRPr lang="en-CA" dirty="0"/>
          </a:p>
        </p:txBody>
      </p:sp>
    </p:spTree>
    <p:extLst>
      <p:ext uri="{BB962C8B-B14F-4D97-AF65-F5344CB8AC3E}">
        <p14:creationId xmlns:p14="http://schemas.microsoft.com/office/powerpoint/2010/main" val="2581282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CFDD-A350-786A-1459-8C59A027E864}"/>
              </a:ext>
            </a:extLst>
          </p:cNvPr>
          <p:cNvSpPr>
            <a:spLocks noGrp="1"/>
          </p:cNvSpPr>
          <p:nvPr>
            <p:ph type="title"/>
          </p:nvPr>
        </p:nvSpPr>
        <p:spPr/>
        <p:txBody>
          <a:bodyPr/>
          <a:lstStyle/>
          <a:p>
            <a:r>
              <a:rPr lang="en-US" dirty="0"/>
              <a:t>The Anthropocene</a:t>
            </a:r>
          </a:p>
        </p:txBody>
      </p:sp>
      <p:sp>
        <p:nvSpPr>
          <p:cNvPr id="3" name="Content Placeholder 2">
            <a:extLst>
              <a:ext uri="{FF2B5EF4-FFF2-40B4-BE49-F238E27FC236}">
                <a16:creationId xmlns:a16="http://schemas.microsoft.com/office/drawing/2014/main" id="{76DE569A-1B90-92E9-78F8-C2C8E75D0BF2}"/>
              </a:ext>
            </a:extLst>
          </p:cNvPr>
          <p:cNvSpPr>
            <a:spLocks noGrp="1"/>
          </p:cNvSpPr>
          <p:nvPr>
            <p:ph idx="1"/>
          </p:nvPr>
        </p:nvSpPr>
        <p:spPr/>
        <p:txBody>
          <a:bodyPr/>
          <a:lstStyle/>
          <a:p>
            <a:pPr lvl="1"/>
            <a:r>
              <a:rPr lang="en-US" dirty="0"/>
              <a:t>Human population has grown tenfold in three centuries</a:t>
            </a:r>
          </a:p>
          <a:p>
            <a:pPr lvl="1"/>
            <a:r>
              <a:rPr lang="en-US" dirty="0"/>
              <a:t>Humans are in the process of exhausting fossil fuel reserves that were generated over several hundred millions of years ago</a:t>
            </a:r>
          </a:p>
          <a:p>
            <a:pPr lvl="1"/>
            <a:r>
              <a:rPr lang="en-US" dirty="0"/>
              <a:t>Nearly 50% of the land surface has been transformed by human action</a:t>
            </a:r>
          </a:p>
          <a:p>
            <a:pPr lvl="1"/>
            <a:r>
              <a:rPr lang="en-US" dirty="0"/>
              <a:t>Synthetic nitrogen is being used in massive amounts</a:t>
            </a:r>
          </a:p>
          <a:p>
            <a:pPr lvl="1"/>
            <a:r>
              <a:rPr lang="en-US" dirty="0"/>
              <a:t>More than half the freshwater is being used directly and indirectly by humans</a:t>
            </a:r>
          </a:p>
          <a:p>
            <a:pPr lvl="1"/>
            <a:r>
              <a:rPr lang="en-US" dirty="0"/>
              <a:t>CO2 and CH4 have increased substantially</a:t>
            </a:r>
          </a:p>
          <a:p>
            <a:pPr lvl="1"/>
            <a:r>
              <a:rPr lang="en-US" dirty="0"/>
              <a:t>Costal and marine habitats have been dramatically altered, 50% of mangroves have been removed</a:t>
            </a:r>
          </a:p>
          <a:p>
            <a:pPr lvl="1"/>
            <a:r>
              <a:rPr lang="en-US" dirty="0"/>
              <a:t>22% of fisheries are overexploited and 44% more are at their limits</a:t>
            </a:r>
          </a:p>
          <a:p>
            <a:pPr lvl="1"/>
            <a:r>
              <a:rPr lang="en-US" dirty="0"/>
              <a:t>Biodiversity is reducing drastically</a:t>
            </a:r>
          </a:p>
          <a:p>
            <a:pPr lvl="1"/>
            <a:r>
              <a:rPr lang="en-US" dirty="0"/>
              <a:t>Rainforests are being destroyed at rapid rates</a:t>
            </a:r>
          </a:p>
          <a:p>
            <a:pPr lvl="1"/>
            <a:r>
              <a:rPr lang="en-US" dirty="0"/>
              <a:t>Widespread dam building for energy</a:t>
            </a:r>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585831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05" name="Rectangle 4104">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07" name="Rectangle 4106">
            <a:extLst>
              <a:ext uri="{FF2B5EF4-FFF2-40B4-BE49-F238E27FC236}">
                <a16:creationId xmlns:a16="http://schemas.microsoft.com/office/drawing/2014/main" id="{AFF43A89-FF65-44A9-BE4C-DC7389FF9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3CBC4341-33FB-4D46-A7B4-62039B616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id="{89394C5B-B8DE-4221-8CA4-A30237DB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3: The Great Acceleration (Steffen et al., 2015b ...">
            <a:extLst>
              <a:ext uri="{FF2B5EF4-FFF2-40B4-BE49-F238E27FC236}">
                <a16:creationId xmlns:a16="http://schemas.microsoft.com/office/drawing/2014/main" id="{D1CC588F-0E6F-CFF1-A8F9-02900B6A723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883" r="-1" b="9692"/>
          <a:stretch/>
        </p:blipFill>
        <p:spPr bwMode="auto">
          <a:xfrm>
            <a:off x="842772" y="841248"/>
            <a:ext cx="10506456" cy="5175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474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532B-6620-043A-3998-515623954994}"/>
              </a:ext>
            </a:extLst>
          </p:cNvPr>
          <p:cNvSpPr>
            <a:spLocks noGrp="1"/>
          </p:cNvSpPr>
          <p:nvPr>
            <p:ph type="title"/>
          </p:nvPr>
        </p:nvSpPr>
        <p:spPr/>
        <p:txBody>
          <a:bodyPr/>
          <a:lstStyle/>
          <a:p>
            <a:r>
              <a:rPr lang="en-US" dirty="0"/>
              <a:t>Reports About Rapid Ecological Change</a:t>
            </a:r>
          </a:p>
        </p:txBody>
      </p:sp>
      <p:sp>
        <p:nvSpPr>
          <p:cNvPr id="3" name="Content Placeholder 2">
            <a:extLst>
              <a:ext uri="{FF2B5EF4-FFF2-40B4-BE49-F238E27FC236}">
                <a16:creationId xmlns:a16="http://schemas.microsoft.com/office/drawing/2014/main" id="{32ECD1CC-C64A-4760-AF20-9E9CEF1C0E1E}"/>
              </a:ext>
            </a:extLst>
          </p:cNvPr>
          <p:cNvSpPr>
            <a:spLocks noGrp="1"/>
          </p:cNvSpPr>
          <p:nvPr>
            <p:ph idx="1"/>
          </p:nvPr>
        </p:nvSpPr>
        <p:spPr/>
        <p:txBody>
          <a:bodyPr/>
          <a:lstStyle/>
          <a:p>
            <a:r>
              <a:rPr lang="en-US" dirty="0">
                <a:hlinkClick r:id="rId2"/>
              </a:rPr>
              <a:t>Millennium Ecosystem Assessment</a:t>
            </a:r>
            <a:endParaRPr lang="en-US" dirty="0"/>
          </a:p>
          <a:p>
            <a:r>
              <a:rPr lang="en-US" dirty="0">
                <a:hlinkClick r:id="rId3"/>
              </a:rPr>
              <a:t>International Geosphere-Biosphere Program</a:t>
            </a:r>
            <a:endParaRPr lang="en-US" dirty="0"/>
          </a:p>
          <a:p>
            <a:r>
              <a:rPr lang="en-US" dirty="0">
                <a:hlinkClick r:id="rId4"/>
              </a:rPr>
              <a:t>IPCC Reports</a:t>
            </a:r>
            <a:endParaRPr lang="en-US" dirty="0"/>
          </a:p>
        </p:txBody>
      </p:sp>
    </p:spTree>
    <p:extLst>
      <p:ext uri="{BB962C8B-B14F-4D97-AF65-F5344CB8AC3E}">
        <p14:creationId xmlns:p14="http://schemas.microsoft.com/office/powerpoint/2010/main" val="2731277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4D4BF-0FFA-4E36-8E16-CE3446F9ABCA}"/>
              </a:ext>
            </a:extLst>
          </p:cNvPr>
          <p:cNvSpPr>
            <a:spLocks noGrp="1"/>
          </p:cNvSpPr>
          <p:nvPr>
            <p:ph type="title"/>
          </p:nvPr>
        </p:nvSpPr>
        <p:spPr/>
        <p:txBody>
          <a:bodyPr/>
          <a:lstStyle/>
          <a:p>
            <a:r>
              <a:rPr lang="en-US" dirty="0"/>
              <a:t>Global Temperature Rise</a:t>
            </a:r>
          </a:p>
        </p:txBody>
      </p:sp>
      <p:sp>
        <p:nvSpPr>
          <p:cNvPr id="3" name="Content Placeholder 2">
            <a:extLst>
              <a:ext uri="{FF2B5EF4-FFF2-40B4-BE49-F238E27FC236}">
                <a16:creationId xmlns:a16="http://schemas.microsoft.com/office/drawing/2014/main" id="{E0C776C7-9A89-A882-8839-94006A51BD28}"/>
              </a:ext>
            </a:extLst>
          </p:cNvPr>
          <p:cNvSpPr>
            <a:spLocks noGrp="1"/>
          </p:cNvSpPr>
          <p:nvPr>
            <p:ph idx="1"/>
          </p:nvPr>
        </p:nvSpPr>
        <p:spPr/>
        <p:txBody>
          <a:bodyPr/>
          <a:lstStyle/>
          <a:p>
            <a:r>
              <a:rPr lang="en-US" dirty="0">
                <a:hlinkClick r:id="rId2"/>
              </a:rPr>
              <a:t>Global Temperature Rise</a:t>
            </a:r>
            <a:endParaRPr lang="en-US" dirty="0"/>
          </a:p>
          <a:p>
            <a:r>
              <a:rPr lang="en-US" dirty="0">
                <a:hlinkClick r:id="rId3"/>
              </a:rPr>
              <a:t>Ice Sheets Melting</a:t>
            </a:r>
            <a:endParaRPr lang="en-US" dirty="0"/>
          </a:p>
          <a:p>
            <a:pPr lvl="1"/>
            <a:r>
              <a:rPr lang="en-US" dirty="0">
                <a:hlinkClick r:id="rId4"/>
              </a:rPr>
              <a:t>Greenland Melting at Faster Rates</a:t>
            </a:r>
            <a:endParaRPr lang="en-US" dirty="0"/>
          </a:p>
          <a:p>
            <a:r>
              <a:rPr lang="en-US" dirty="0">
                <a:hlinkClick r:id="rId5"/>
              </a:rPr>
              <a:t>Artic Sea Ice Sheets Melting</a:t>
            </a:r>
            <a:endParaRPr lang="en-US" dirty="0"/>
          </a:p>
          <a:p>
            <a:r>
              <a:rPr lang="en-US" dirty="0">
                <a:hlinkClick r:id="rId6"/>
              </a:rPr>
              <a:t>Carbon Dioxide Production</a:t>
            </a:r>
            <a:endParaRPr lang="en-US" dirty="0"/>
          </a:p>
          <a:p>
            <a:r>
              <a:rPr lang="en-US" dirty="0">
                <a:hlinkClick r:id="rId7"/>
              </a:rPr>
              <a:t>Sea Level Rise</a:t>
            </a:r>
            <a:endParaRPr lang="en-US" dirty="0"/>
          </a:p>
          <a:p>
            <a:r>
              <a:rPr lang="en-US" dirty="0">
                <a:hlinkClick r:id="rId8"/>
              </a:rPr>
              <a:t>Ocean Heat</a:t>
            </a:r>
            <a:endParaRPr lang="en-US" dirty="0"/>
          </a:p>
          <a:p>
            <a:endParaRPr lang="en-US" dirty="0"/>
          </a:p>
          <a:p>
            <a:endParaRPr lang="en-US" dirty="0"/>
          </a:p>
        </p:txBody>
      </p:sp>
    </p:spTree>
    <p:extLst>
      <p:ext uri="{BB962C8B-B14F-4D97-AF65-F5344CB8AC3E}">
        <p14:creationId xmlns:p14="http://schemas.microsoft.com/office/powerpoint/2010/main" val="3620177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CC50D59-B39F-D927-6CFF-707BD787CC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2158" y="223742"/>
            <a:ext cx="8187683" cy="607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767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4FCB250-B047-87C1-77B4-41A119A0A9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3711" y="110685"/>
            <a:ext cx="8229600" cy="6089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970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D68C7228-E039-403B-A068-A26CA3AF92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3685" y="0"/>
            <a:ext cx="8184630" cy="624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95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3" name="Rectangle 1025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5" name="Rectangle 1025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7" name="Rectangle 1025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8" name="Picture 8">
            <a:extLst>
              <a:ext uri="{FF2B5EF4-FFF2-40B4-BE49-F238E27FC236}">
                <a16:creationId xmlns:a16="http://schemas.microsoft.com/office/drawing/2014/main" id="{0A86096C-CEE9-2278-B3E7-DF05A65A450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75351" y="905933"/>
            <a:ext cx="7073302" cy="50397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E11E11-8820-2008-BB0E-0DCE3F0098DB}"/>
              </a:ext>
            </a:extLst>
          </p:cNvPr>
          <p:cNvSpPr txBox="1"/>
          <p:nvPr/>
        </p:nvSpPr>
        <p:spPr>
          <a:xfrm>
            <a:off x="9712661" y="5426440"/>
            <a:ext cx="1229193" cy="369332"/>
          </a:xfrm>
          <a:prstGeom prst="rect">
            <a:avLst/>
          </a:prstGeom>
          <a:noFill/>
        </p:spPr>
        <p:txBody>
          <a:bodyPr wrap="square" rtlCol="0">
            <a:spAutoFit/>
          </a:bodyPr>
          <a:lstStyle/>
          <a:p>
            <a:r>
              <a:rPr lang="en-US" dirty="0">
                <a:hlinkClick r:id="rId3"/>
              </a:rPr>
              <a:t>Full Article</a:t>
            </a:r>
            <a:endParaRPr lang="en-US" dirty="0"/>
          </a:p>
        </p:txBody>
      </p:sp>
    </p:spTree>
    <p:extLst>
      <p:ext uri="{BB962C8B-B14F-4D97-AF65-F5344CB8AC3E}">
        <p14:creationId xmlns:p14="http://schemas.microsoft.com/office/powerpoint/2010/main" val="3642719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3DF9C054-65F3-A148-B2EE-AE86FA059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435" y="0"/>
            <a:ext cx="6495129" cy="61384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33AE0E-FC3E-1EA0-2FAE-0B61468A02DD}"/>
              </a:ext>
            </a:extLst>
          </p:cNvPr>
          <p:cNvSpPr txBox="1"/>
          <p:nvPr/>
        </p:nvSpPr>
        <p:spPr>
          <a:xfrm>
            <a:off x="9563725" y="5606321"/>
            <a:ext cx="1094282" cy="369332"/>
          </a:xfrm>
          <a:prstGeom prst="rect">
            <a:avLst/>
          </a:prstGeom>
          <a:noFill/>
        </p:spPr>
        <p:txBody>
          <a:bodyPr wrap="square" rtlCol="0">
            <a:spAutoFit/>
          </a:bodyPr>
          <a:lstStyle/>
          <a:p>
            <a:r>
              <a:rPr lang="en-US" dirty="0">
                <a:hlinkClick r:id="rId3"/>
              </a:rPr>
              <a:t>Source</a:t>
            </a:r>
            <a:endParaRPr lang="en-US" dirty="0"/>
          </a:p>
        </p:txBody>
      </p:sp>
    </p:spTree>
    <p:extLst>
      <p:ext uri="{BB962C8B-B14F-4D97-AF65-F5344CB8AC3E}">
        <p14:creationId xmlns:p14="http://schemas.microsoft.com/office/powerpoint/2010/main" val="3527105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ABEA9D7-44E7-563B-4946-EC96990725DC}"/>
              </a:ext>
            </a:extLst>
          </p:cNvPr>
          <p:cNvPicPr>
            <a:picLocks noChangeAspect="1"/>
          </p:cNvPicPr>
          <p:nvPr/>
        </p:nvPicPr>
        <p:blipFill>
          <a:blip r:embed="rId2"/>
          <a:stretch>
            <a:fillRect/>
          </a:stretch>
        </p:blipFill>
        <p:spPr>
          <a:xfrm>
            <a:off x="111540" y="119921"/>
            <a:ext cx="11968920" cy="6134071"/>
          </a:xfrm>
          <a:prstGeom prst="rect">
            <a:avLst/>
          </a:prstGeom>
        </p:spPr>
      </p:pic>
    </p:spTree>
    <p:extLst>
      <p:ext uri="{BB962C8B-B14F-4D97-AF65-F5344CB8AC3E}">
        <p14:creationId xmlns:p14="http://schemas.microsoft.com/office/powerpoint/2010/main" val="413775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61551-959F-A277-9941-311A90166A9A}"/>
              </a:ext>
            </a:extLst>
          </p:cNvPr>
          <p:cNvSpPr>
            <a:spLocks noGrp="1"/>
          </p:cNvSpPr>
          <p:nvPr>
            <p:ph type="title"/>
          </p:nvPr>
        </p:nvSpPr>
        <p:spPr/>
        <p:txBody>
          <a:bodyPr/>
          <a:lstStyle/>
          <a:p>
            <a:r>
              <a:rPr lang="en-US" dirty="0"/>
              <a:t>Food and Sustainability</a:t>
            </a:r>
          </a:p>
        </p:txBody>
      </p:sp>
      <p:sp>
        <p:nvSpPr>
          <p:cNvPr id="3" name="Content Placeholder 2">
            <a:extLst>
              <a:ext uri="{FF2B5EF4-FFF2-40B4-BE49-F238E27FC236}">
                <a16:creationId xmlns:a16="http://schemas.microsoft.com/office/drawing/2014/main" id="{D22A24E1-3110-5607-0C8B-190CC5051938}"/>
              </a:ext>
            </a:extLst>
          </p:cNvPr>
          <p:cNvSpPr>
            <a:spLocks noGrp="1"/>
          </p:cNvSpPr>
          <p:nvPr>
            <p:ph idx="1"/>
          </p:nvPr>
        </p:nvSpPr>
        <p:spPr/>
        <p:txBody>
          <a:bodyPr/>
          <a:lstStyle/>
          <a:p>
            <a:r>
              <a:rPr lang="en-US" dirty="0"/>
              <a:t>Is your diet sustainable? Why or why not?</a:t>
            </a:r>
          </a:p>
        </p:txBody>
      </p:sp>
    </p:spTree>
    <p:extLst>
      <p:ext uri="{BB962C8B-B14F-4D97-AF65-F5344CB8AC3E}">
        <p14:creationId xmlns:p14="http://schemas.microsoft.com/office/powerpoint/2010/main" val="4063105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0FBBE2E7-6E27-22D1-A6B3-5F77F47F6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11904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848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F463CEC-8A7E-CD21-B5EB-0D9AFF006C97}"/>
              </a:ext>
            </a:extLst>
          </p:cNvPr>
          <p:cNvPicPr>
            <a:picLocks noChangeAspect="1"/>
          </p:cNvPicPr>
          <p:nvPr/>
        </p:nvPicPr>
        <p:blipFill>
          <a:blip r:embed="rId2"/>
          <a:stretch>
            <a:fillRect/>
          </a:stretch>
        </p:blipFill>
        <p:spPr>
          <a:xfrm>
            <a:off x="2381446" y="0"/>
            <a:ext cx="7429107" cy="6234808"/>
          </a:xfrm>
          <a:prstGeom prst="rect">
            <a:avLst/>
          </a:prstGeom>
        </p:spPr>
      </p:pic>
    </p:spTree>
    <p:extLst>
      <p:ext uri="{BB962C8B-B14F-4D97-AF65-F5344CB8AC3E}">
        <p14:creationId xmlns:p14="http://schemas.microsoft.com/office/powerpoint/2010/main" val="1606261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6EB38257-C73F-0C88-72A3-12B528C30BCE}"/>
              </a:ext>
            </a:extLst>
          </p:cNvPr>
          <p:cNvPicPr>
            <a:picLocks noChangeAspect="1"/>
          </p:cNvPicPr>
          <p:nvPr/>
        </p:nvPicPr>
        <p:blipFill>
          <a:blip r:embed="rId2"/>
          <a:stretch>
            <a:fillRect/>
          </a:stretch>
        </p:blipFill>
        <p:spPr>
          <a:xfrm>
            <a:off x="3160051" y="0"/>
            <a:ext cx="5871898" cy="6334337"/>
          </a:xfrm>
          <a:prstGeom prst="rect">
            <a:avLst/>
          </a:prstGeom>
        </p:spPr>
      </p:pic>
    </p:spTree>
    <p:extLst>
      <p:ext uri="{BB962C8B-B14F-4D97-AF65-F5344CB8AC3E}">
        <p14:creationId xmlns:p14="http://schemas.microsoft.com/office/powerpoint/2010/main" val="115442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0DBB-C409-4620-5499-20AEB9AB0F65}"/>
              </a:ext>
            </a:extLst>
          </p:cNvPr>
          <p:cNvSpPr>
            <a:spLocks noGrp="1"/>
          </p:cNvSpPr>
          <p:nvPr>
            <p:ph type="title"/>
          </p:nvPr>
        </p:nvSpPr>
        <p:spPr/>
        <p:txBody>
          <a:bodyPr/>
          <a:lstStyle/>
          <a:p>
            <a:r>
              <a:rPr lang="en-US" dirty="0"/>
              <a:t>What to do about these problems?</a:t>
            </a:r>
          </a:p>
        </p:txBody>
      </p:sp>
      <p:sp>
        <p:nvSpPr>
          <p:cNvPr id="3" name="Content Placeholder 2">
            <a:extLst>
              <a:ext uri="{FF2B5EF4-FFF2-40B4-BE49-F238E27FC236}">
                <a16:creationId xmlns:a16="http://schemas.microsoft.com/office/drawing/2014/main" id="{82D562AE-EF90-BAE3-E1A0-8F708CFA3051}"/>
              </a:ext>
            </a:extLst>
          </p:cNvPr>
          <p:cNvSpPr>
            <a:spLocks noGrp="1"/>
          </p:cNvSpPr>
          <p:nvPr>
            <p:ph idx="1"/>
          </p:nvPr>
        </p:nvSpPr>
        <p:spPr/>
        <p:txBody>
          <a:bodyPr/>
          <a:lstStyle/>
          <a:p>
            <a:r>
              <a:rPr lang="en-US" dirty="0">
                <a:hlinkClick r:id="rId2"/>
              </a:rPr>
              <a:t>Paris Agreemement </a:t>
            </a:r>
            <a:endParaRPr lang="en-US" dirty="0"/>
          </a:p>
          <a:p>
            <a:r>
              <a:rPr lang="en-US" dirty="0">
                <a:hlinkClick r:id="rId3"/>
              </a:rPr>
              <a:t>COP26</a:t>
            </a:r>
            <a:endParaRPr lang="en-US" dirty="0"/>
          </a:p>
          <a:p>
            <a:r>
              <a:rPr lang="en-US" dirty="0">
                <a:hlinkClick r:id="rId4"/>
              </a:rPr>
              <a:t>UN Sustainable Development Goals</a:t>
            </a:r>
            <a:endParaRPr lang="en-US" dirty="0"/>
          </a:p>
          <a:p>
            <a:r>
              <a:rPr lang="en-US" dirty="0">
                <a:hlinkClick r:id="rId5"/>
              </a:rPr>
              <a:t>Climate Action Tracker</a:t>
            </a:r>
            <a:endParaRPr lang="en-US" dirty="0"/>
          </a:p>
        </p:txBody>
      </p:sp>
    </p:spTree>
    <p:extLst>
      <p:ext uri="{BB962C8B-B14F-4D97-AF65-F5344CB8AC3E}">
        <p14:creationId xmlns:p14="http://schemas.microsoft.com/office/powerpoint/2010/main" val="1470555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76A7A-F388-DDF5-1870-A4DC91BBA6F9}"/>
              </a:ext>
            </a:extLst>
          </p:cNvPr>
          <p:cNvSpPr>
            <a:spLocks noGrp="1"/>
          </p:cNvSpPr>
          <p:nvPr>
            <p:ph type="title"/>
          </p:nvPr>
        </p:nvSpPr>
        <p:spPr/>
        <p:txBody>
          <a:bodyPr/>
          <a:lstStyle/>
          <a:p>
            <a:r>
              <a:rPr lang="en-US" dirty="0"/>
              <a:t>Ecological Economics for the Anthropocene Suggestions for Change</a:t>
            </a:r>
          </a:p>
        </p:txBody>
      </p:sp>
      <p:sp>
        <p:nvSpPr>
          <p:cNvPr id="3" name="Content Placeholder 2">
            <a:extLst>
              <a:ext uri="{FF2B5EF4-FFF2-40B4-BE49-F238E27FC236}">
                <a16:creationId xmlns:a16="http://schemas.microsoft.com/office/drawing/2014/main" id="{21D50E5D-2207-A691-0D0D-6219A8B3572E}"/>
              </a:ext>
            </a:extLst>
          </p:cNvPr>
          <p:cNvSpPr>
            <a:spLocks noGrp="1"/>
          </p:cNvSpPr>
          <p:nvPr>
            <p:ph idx="1"/>
          </p:nvPr>
        </p:nvSpPr>
        <p:spPr/>
        <p:txBody>
          <a:bodyPr>
            <a:noAutofit/>
          </a:bodyPr>
          <a:lstStyle/>
          <a:p>
            <a:r>
              <a:rPr lang="en-US" sz="1200" dirty="0"/>
              <a:t>1 – We should recognize that humans are part of Earth’s life systems, not separate from it.</a:t>
            </a:r>
          </a:p>
          <a:p>
            <a:r>
              <a:rPr lang="en-US" sz="1200" dirty="0"/>
              <a:t>2 – Legal policy regimes must be constrained by ecological considerations to avoid catastrophic outcomes and promote the flourishing of life with the socioeconomic sphere fully constrained within these ecological constraints.</a:t>
            </a:r>
          </a:p>
          <a:p>
            <a:r>
              <a:rPr lang="en-US" sz="1200" dirty="0"/>
              <a:t>3 – Boundaries-based laws and policies must permeate legal and policy regimes in systemic ways. </a:t>
            </a:r>
          </a:p>
          <a:p>
            <a:r>
              <a:rPr lang="en-US" sz="1200" dirty="0"/>
              <a:t>4 – Because human enterprise has already surpassed global ecological limits, legal and policy regimes should radically refocus on reduction of material and energy in the economy. </a:t>
            </a:r>
          </a:p>
          <a:p>
            <a:r>
              <a:rPr lang="en-US" sz="1200" dirty="0"/>
              <a:t>5 – Boundaries-based governance must be global but distributed fairly using principles of proportionality and subsidiarity, with protection of the global commons and public goods paramount and constraints on property rights and individual choice implemented as needed to keep the economy within ecological limits. </a:t>
            </a:r>
          </a:p>
          <a:p>
            <a:r>
              <a:rPr lang="en-US" sz="1200" dirty="0"/>
              <a:t>6 – Legal and policy regimes must ensure fair sharing of global resources for present and future generations. </a:t>
            </a:r>
          </a:p>
          <a:p>
            <a:r>
              <a:rPr lang="en-US" sz="1200" dirty="0"/>
              <a:t>7 – Boundary-based laws and policies must be binding and supranational with supremacy over legal regimes as necessary with rights of enforcement for non-state actors. </a:t>
            </a:r>
          </a:p>
          <a:p>
            <a:r>
              <a:rPr lang="en-US" sz="1200" dirty="0"/>
              <a:t>8 – A greatly expanded program of research and monitoring for improved understanding and continual adjustment of ecological boundaries and means for respecting them is needed to support boundary-based local and global governance. </a:t>
            </a:r>
          </a:p>
          <a:p>
            <a:r>
              <a:rPr lang="en-US" sz="1200" dirty="0"/>
              <a:t>9- Boundary-based governance approaches require precaution about crossing planetary boundaries, within margins of safety to ensure both that the boundaries are respected from local and global levels for life to flourish. </a:t>
            </a:r>
          </a:p>
          <a:p>
            <a:r>
              <a:rPr lang="en-US" sz="1200" dirty="0"/>
              <a:t>10 – Boundaries-based governance must be adaptive because ecosystems evolve constantly and because we need to get started on a comprehensive effort to constrain the economy within ecological limits. </a:t>
            </a:r>
          </a:p>
        </p:txBody>
      </p:sp>
    </p:spTree>
    <p:extLst>
      <p:ext uri="{BB962C8B-B14F-4D97-AF65-F5344CB8AC3E}">
        <p14:creationId xmlns:p14="http://schemas.microsoft.com/office/powerpoint/2010/main" val="3144202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B1E1-9540-672B-68C4-C69E700F349D}"/>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B3076829-496A-14A3-E994-48AB54A6DEA0}"/>
              </a:ext>
            </a:extLst>
          </p:cNvPr>
          <p:cNvSpPr>
            <a:spLocks noGrp="1"/>
          </p:cNvSpPr>
          <p:nvPr>
            <p:ph idx="1"/>
          </p:nvPr>
        </p:nvSpPr>
        <p:spPr/>
        <p:txBody>
          <a:bodyPr/>
          <a:lstStyle/>
          <a:p>
            <a:r>
              <a:rPr lang="en-US" dirty="0"/>
              <a:t>How can we get governments to be held accountable to international agreements? </a:t>
            </a:r>
          </a:p>
          <a:p>
            <a:r>
              <a:rPr lang="en-US" dirty="0"/>
              <a:t>What other measures can be taken to keep ecological boundaries within limits? </a:t>
            </a:r>
          </a:p>
          <a:p>
            <a:r>
              <a:rPr lang="en-US" dirty="0"/>
              <a:t>How can ecological economists address current ecological crises? </a:t>
            </a:r>
          </a:p>
          <a:p>
            <a:r>
              <a:rPr lang="en-US" dirty="0"/>
              <a:t>What can we learn from Brown and Timmerman’s recommendations for keeping the economy within planetary boundaries? </a:t>
            </a:r>
          </a:p>
          <a:p>
            <a:endParaRPr lang="en-US" dirty="0"/>
          </a:p>
        </p:txBody>
      </p:sp>
    </p:spTree>
    <p:extLst>
      <p:ext uri="{BB962C8B-B14F-4D97-AF65-F5344CB8AC3E}">
        <p14:creationId xmlns:p14="http://schemas.microsoft.com/office/powerpoint/2010/main" val="4155805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21A87-D41F-D0B6-E779-41C5D6FE6414}"/>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6658E18C-050D-031D-521E-80852BCBA441}"/>
              </a:ext>
            </a:extLst>
          </p:cNvPr>
          <p:cNvSpPr>
            <a:spLocks noGrp="1"/>
          </p:cNvSpPr>
          <p:nvPr>
            <p:ph idx="1"/>
          </p:nvPr>
        </p:nvSpPr>
        <p:spPr/>
        <p:txBody>
          <a:bodyPr/>
          <a:lstStyle/>
          <a:p>
            <a:r>
              <a:rPr lang="en-US" dirty="0"/>
              <a:t>Questions and/or concerns?</a:t>
            </a:r>
          </a:p>
        </p:txBody>
      </p:sp>
    </p:spTree>
    <p:extLst>
      <p:ext uri="{BB962C8B-B14F-4D97-AF65-F5344CB8AC3E}">
        <p14:creationId xmlns:p14="http://schemas.microsoft.com/office/powerpoint/2010/main" val="3993478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FC38C-933A-4CB6-BF6B-735EF54E5C04}"/>
              </a:ext>
            </a:extLst>
          </p:cNvPr>
          <p:cNvSpPr>
            <a:spLocks noGrp="1"/>
          </p:cNvSpPr>
          <p:nvPr>
            <p:ph type="title"/>
          </p:nvPr>
        </p:nvSpPr>
        <p:spPr/>
        <p:txBody>
          <a:bodyPr/>
          <a:lstStyle/>
          <a:p>
            <a:r>
              <a:rPr lang="en-US" dirty="0"/>
              <a:t>Issues With Our Current Food System</a:t>
            </a:r>
          </a:p>
        </p:txBody>
      </p:sp>
      <p:sp>
        <p:nvSpPr>
          <p:cNvPr id="3" name="Content Placeholder 2">
            <a:extLst>
              <a:ext uri="{FF2B5EF4-FFF2-40B4-BE49-F238E27FC236}">
                <a16:creationId xmlns:a16="http://schemas.microsoft.com/office/drawing/2014/main" id="{89A4FA2A-CD54-4043-BD9E-1BB215F16313}"/>
              </a:ext>
            </a:extLst>
          </p:cNvPr>
          <p:cNvSpPr>
            <a:spLocks noGrp="1"/>
          </p:cNvSpPr>
          <p:nvPr>
            <p:ph idx="1"/>
          </p:nvPr>
        </p:nvSpPr>
        <p:spPr/>
        <p:txBody>
          <a:bodyPr>
            <a:normAutofit fontScale="85000" lnSpcReduction="20000"/>
          </a:bodyPr>
          <a:lstStyle/>
          <a:p>
            <a:r>
              <a:rPr lang="en-US" sz="1900" dirty="0"/>
              <a:t>Issues with food security – there are close to 1 billion people starving in the world today!</a:t>
            </a:r>
            <a:br>
              <a:rPr lang="en-US" sz="1900" dirty="0"/>
            </a:br>
            <a:r>
              <a:rPr lang="en-US" sz="1900" dirty="0"/>
              <a:t>Issues with food sovereignty – peasants and farmers are being affected by trade agreements and food dumping!</a:t>
            </a:r>
            <a:br>
              <a:rPr lang="en-US" sz="1900" dirty="0"/>
            </a:br>
            <a:r>
              <a:rPr lang="en-US" sz="1900" dirty="0"/>
              <a:t>Issues with genetic modification process – epigenetics matter!</a:t>
            </a:r>
            <a:br>
              <a:rPr lang="en-US" sz="1900" dirty="0"/>
            </a:br>
            <a:r>
              <a:rPr lang="en-US" sz="1900" dirty="0"/>
              <a:t>Issues with use of herbicides – glyphosates are being identified as cancer causing! </a:t>
            </a:r>
            <a:br>
              <a:rPr lang="en-US" sz="1900" dirty="0"/>
            </a:br>
            <a:r>
              <a:rPr lang="en-US" sz="1900" dirty="0"/>
              <a:t>Issues with privatization – restricted access!</a:t>
            </a:r>
            <a:br>
              <a:rPr lang="en-US" sz="1900" dirty="0"/>
            </a:br>
            <a:r>
              <a:rPr lang="en-US" sz="1900" dirty="0"/>
              <a:t>Issues with cost on farmers – family farms are not sustainable!</a:t>
            </a:r>
            <a:br>
              <a:rPr lang="en-US" sz="1900" dirty="0"/>
            </a:br>
            <a:r>
              <a:rPr lang="en-US" sz="1900" dirty="0"/>
              <a:t>Issues with reduction of biodiversity – we are destroying nature! </a:t>
            </a:r>
            <a:br>
              <a:rPr lang="en-US" sz="1900" dirty="0"/>
            </a:br>
            <a:r>
              <a:rPr lang="en-US" sz="1900" dirty="0"/>
              <a:t>Issues with unwanted genetics spreading onto non-GMO farms – lawsuits!</a:t>
            </a:r>
            <a:br>
              <a:rPr lang="en-US" sz="1900" dirty="0"/>
            </a:br>
            <a:r>
              <a:rPr lang="en-US" sz="1900" dirty="0"/>
              <a:t>Issues with loss of Indigenous farming methods – on stolen land!</a:t>
            </a:r>
            <a:br>
              <a:rPr lang="en-US" sz="1900" dirty="0"/>
            </a:br>
            <a:r>
              <a:rPr lang="en-US" sz="1900" dirty="0"/>
              <a:t>Issues with soil arability – we are killing our soil!</a:t>
            </a:r>
            <a:br>
              <a:rPr lang="en-US" sz="1900" dirty="0"/>
            </a:br>
            <a:r>
              <a:rPr lang="en-US" sz="1900" dirty="0"/>
              <a:t>Issues with killing pollinators – fruits need bees!</a:t>
            </a:r>
            <a:br>
              <a:rPr lang="en-US" sz="1900" dirty="0"/>
            </a:br>
            <a:r>
              <a:rPr lang="en-US" sz="1900" dirty="0"/>
              <a:t>Issues with water ‘dead zones’ – we are polluting our water!</a:t>
            </a:r>
            <a:br>
              <a:rPr lang="en-US" sz="1900" dirty="0"/>
            </a:br>
            <a:r>
              <a:rPr lang="en-US" sz="1900" dirty="0"/>
              <a:t>Issues with corporate concentration of agribusinesses – former war companies are now food chemical companies! </a:t>
            </a:r>
            <a:br>
              <a:rPr lang="en-US" sz="1900" dirty="0"/>
            </a:br>
            <a:r>
              <a:rPr lang="en-US" sz="1900" dirty="0"/>
              <a:t>Issues with health – our food contains toxins!</a:t>
            </a:r>
            <a:br>
              <a:rPr lang="en-US" sz="1900" dirty="0"/>
            </a:br>
            <a:r>
              <a:rPr lang="en-US" sz="1900" dirty="0"/>
              <a:t>Drain on resources – Over 50% of most countries’ fresh water supplies are used for agriculture!</a:t>
            </a:r>
            <a:br>
              <a:rPr lang="en-US" sz="1900" dirty="0"/>
            </a:br>
            <a:r>
              <a:rPr lang="en-US" sz="1900" dirty="0"/>
              <a:t>Major contributor to climate change – carbon and methane intensive farming!</a:t>
            </a:r>
            <a:br>
              <a:rPr lang="en-US" sz="1900" dirty="0"/>
            </a:br>
            <a:r>
              <a:rPr lang="en-US" sz="1900" dirty="0"/>
              <a:t>Foundations on structural racism, colonialism and patriarchy – glaring systemic issues!</a:t>
            </a:r>
            <a:br>
              <a:rPr lang="en-CA" sz="1900" dirty="0"/>
            </a:br>
            <a:r>
              <a:rPr lang="en-CA" sz="1900" dirty="0"/>
              <a:t>Rising cost of seed and chemicals – we don’t need to buy seeds!</a:t>
            </a:r>
            <a:br>
              <a:rPr lang="en-CA" sz="1900" dirty="0"/>
            </a:br>
            <a:r>
              <a:rPr lang="en-CA" sz="1900" dirty="0"/>
              <a:t>Research funding being directed to GMOs instead of traditional breeding methods – ‘science’ is not only about GMOs!</a:t>
            </a:r>
            <a:br>
              <a:rPr lang="en-CA" sz="1900" dirty="0"/>
            </a:br>
            <a:r>
              <a:rPr lang="en-CA" sz="1900" dirty="0"/>
              <a:t>Pest and weed resistance to </a:t>
            </a:r>
            <a:r>
              <a:rPr lang="en-CA" sz="1900" dirty="0" err="1"/>
              <a:t>Bt</a:t>
            </a:r>
            <a:r>
              <a:rPr lang="en-CA" sz="1900" dirty="0"/>
              <a:t> crops and glyphosate!</a:t>
            </a:r>
            <a:br>
              <a:rPr lang="en-CA" sz="1900" dirty="0"/>
            </a:br>
            <a:br>
              <a:rPr lang="en-CA" dirty="0"/>
            </a:br>
            <a:r>
              <a:rPr lang="en-CA" dirty="0"/>
              <a:t>There are so many more critiques!</a:t>
            </a:r>
            <a:endParaRPr lang="en-US" dirty="0"/>
          </a:p>
        </p:txBody>
      </p:sp>
    </p:spTree>
    <p:extLst>
      <p:ext uri="{BB962C8B-B14F-4D97-AF65-F5344CB8AC3E}">
        <p14:creationId xmlns:p14="http://schemas.microsoft.com/office/powerpoint/2010/main" val="3259881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B0F26A4-48CA-436C-B516-4ED434FC7950}"/>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r>
              <a:rPr lang="en-US" sz="4400" dirty="0">
                <a:solidFill>
                  <a:schemeClr val="tx1">
                    <a:lumMod val="85000"/>
                    <a:lumOff val="15000"/>
                  </a:schemeClr>
                </a:solidFill>
                <a:hlinkClick r:id="rId2"/>
              </a:rPr>
              <a:t>Who Benefits from Our Food System Economically? </a:t>
            </a:r>
            <a:br>
              <a:rPr lang="en-US" sz="1500" dirty="0">
                <a:solidFill>
                  <a:schemeClr val="tx1">
                    <a:lumMod val="85000"/>
                    <a:lumOff val="15000"/>
                  </a:schemeClr>
                </a:solidFill>
              </a:rPr>
            </a:br>
            <a:r>
              <a:rPr lang="en-US" sz="1200" dirty="0">
                <a:solidFill>
                  <a:schemeClr val="tx1">
                    <a:lumMod val="85000"/>
                    <a:lumOff val="15000"/>
                  </a:schemeClr>
                </a:solidFill>
              </a:rPr>
              <a:t>Qualman, D. (2011) Advancing Agriculture by Destroying Farms? The State of Agriculture in Canada, pp. 20 – 42. In, Wittman, H., Desmarais, A. A., &amp; Wiebe, N. (2011) </a:t>
            </a:r>
            <a:r>
              <a:rPr lang="en-US" sz="1200" b="1" dirty="0">
                <a:solidFill>
                  <a:schemeClr val="tx1">
                    <a:lumMod val="85000"/>
                    <a:lumOff val="15000"/>
                  </a:schemeClr>
                </a:solidFill>
              </a:rPr>
              <a:t>Food Sovereignty in Canada: Creating Just and Sustainable Food Systems</a:t>
            </a:r>
            <a:r>
              <a:rPr lang="en-US" sz="1200" dirty="0">
                <a:solidFill>
                  <a:schemeClr val="tx1">
                    <a:lumMod val="85000"/>
                    <a:lumOff val="15000"/>
                  </a:schemeClr>
                </a:solidFill>
              </a:rPr>
              <a:t>, Fernwood Publishing</a:t>
            </a:r>
          </a:p>
        </p:txBody>
      </p:sp>
      <p:pic>
        <p:nvPicPr>
          <p:cNvPr id="5" name="Content Placeholder 4" descr="A close up of text on a white background&#10;&#10;Description automatically generated">
            <a:extLst>
              <a:ext uri="{FF2B5EF4-FFF2-40B4-BE49-F238E27FC236}">
                <a16:creationId xmlns:a16="http://schemas.microsoft.com/office/drawing/2014/main" id="{DE725D1E-EF30-45B2-B9F3-6A593FF42B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9626" y="640080"/>
            <a:ext cx="3224448" cy="3602736"/>
          </a:xfrm>
          <a:prstGeom prst="rect">
            <a:avLst/>
          </a:prstGeom>
        </p:spPr>
      </p:pic>
      <p:pic>
        <p:nvPicPr>
          <p:cNvPr id="8" name="Content Placeholder 4" descr="A close up of a map&#10;&#10;Description automatically generated">
            <a:extLst>
              <a:ext uri="{FF2B5EF4-FFF2-40B4-BE49-F238E27FC236}">
                <a16:creationId xmlns:a16="http://schemas.microsoft.com/office/drawing/2014/main" id="{4FEA2D95-F8DD-496D-AB3D-2C063A57F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872" y="1373075"/>
            <a:ext cx="3312785" cy="2136746"/>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FE54B39E-516B-4D16-8F5F-914D26373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289" y="992105"/>
            <a:ext cx="3312784" cy="2898686"/>
          </a:xfrm>
          <a:prstGeom prst="rect">
            <a:avLst/>
          </a:prstGeom>
        </p:spPr>
      </p:pic>
    </p:spTree>
    <p:extLst>
      <p:ext uri="{BB962C8B-B14F-4D97-AF65-F5344CB8AC3E}">
        <p14:creationId xmlns:p14="http://schemas.microsoft.com/office/powerpoint/2010/main" val="2412377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9CB57E-3FE9-4C2B-BB01-797F498E56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4" b="3601"/>
          <a:stretch/>
        </p:blipFill>
        <p:spPr>
          <a:xfrm>
            <a:off x="-32" y="10"/>
            <a:ext cx="12192031" cy="4915066"/>
          </a:xfrm>
          <a:prstGeom prst="rect">
            <a:avLst/>
          </a:prstGeom>
        </p:spPr>
      </p:pic>
      <p:sp>
        <p:nvSpPr>
          <p:cNvPr id="2" name="Title 1">
            <a:extLst>
              <a:ext uri="{FF2B5EF4-FFF2-40B4-BE49-F238E27FC236}">
                <a16:creationId xmlns:a16="http://schemas.microsoft.com/office/drawing/2014/main" id="{87658119-7844-4270-9FF8-88385D18C2A5}"/>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1200" dirty="0">
                <a:solidFill>
                  <a:schemeClr val="tx1"/>
                </a:solidFill>
              </a:rPr>
              <a:t>Only A Few Large Corporations Own Most of the Agrochemical Market</a:t>
            </a:r>
            <a:br>
              <a:rPr lang="en-US" sz="1200" dirty="0">
                <a:solidFill>
                  <a:schemeClr val="tx1"/>
                </a:solidFill>
              </a:rPr>
            </a:br>
            <a:r>
              <a:rPr lang="en-US" sz="1200" dirty="0">
                <a:solidFill>
                  <a:schemeClr val="tx1"/>
                </a:solidFill>
              </a:rPr>
              <a:t>https://cban.ca/gmos/issues/corporate-control/</a:t>
            </a:r>
          </a:p>
        </p:txBody>
      </p:sp>
    </p:spTree>
    <p:extLst>
      <p:ext uri="{BB962C8B-B14F-4D97-AF65-F5344CB8AC3E}">
        <p14:creationId xmlns:p14="http://schemas.microsoft.com/office/powerpoint/2010/main" val="816472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FBC0-D43F-4B7A-A44C-CEB4EB05CD2B}"/>
              </a:ext>
            </a:extLst>
          </p:cNvPr>
          <p:cNvSpPr>
            <a:spLocks noGrp="1"/>
          </p:cNvSpPr>
          <p:nvPr>
            <p:ph type="title"/>
          </p:nvPr>
        </p:nvSpPr>
        <p:spPr/>
        <p:txBody>
          <a:bodyPr>
            <a:normAutofit/>
          </a:bodyPr>
          <a:lstStyle/>
          <a:p>
            <a:r>
              <a:rPr lang="en-US" sz="4400" dirty="0"/>
              <a:t>Companies of War, Destruction and Death</a:t>
            </a:r>
          </a:p>
        </p:txBody>
      </p:sp>
      <p:sp>
        <p:nvSpPr>
          <p:cNvPr id="3" name="Content Placeholder 2">
            <a:extLst>
              <a:ext uri="{FF2B5EF4-FFF2-40B4-BE49-F238E27FC236}">
                <a16:creationId xmlns:a16="http://schemas.microsoft.com/office/drawing/2014/main" id="{6C2B0204-AD50-494F-BE01-078880F53B14}"/>
              </a:ext>
            </a:extLst>
          </p:cNvPr>
          <p:cNvSpPr>
            <a:spLocks noGrp="1"/>
          </p:cNvSpPr>
          <p:nvPr>
            <p:ph idx="1"/>
          </p:nvPr>
        </p:nvSpPr>
        <p:spPr/>
        <p:txBody>
          <a:bodyPr>
            <a:normAutofit fontScale="85000" lnSpcReduction="20000"/>
          </a:bodyPr>
          <a:lstStyle/>
          <a:p>
            <a:pPr marL="0" indent="0">
              <a:buNone/>
            </a:pPr>
            <a:r>
              <a:rPr lang="en-US" dirty="0"/>
              <a:t>These are a few examples:</a:t>
            </a:r>
          </a:p>
          <a:p>
            <a:r>
              <a:rPr lang="en-US" dirty="0">
                <a:hlinkClick r:id="rId2"/>
              </a:rPr>
              <a:t>Monsanto still uses chemicals that were used to kill people, but in our food</a:t>
            </a:r>
            <a:endParaRPr lang="en-US" dirty="0"/>
          </a:p>
          <a:p>
            <a:pPr lvl="1"/>
            <a:r>
              <a:rPr lang="en-US" dirty="0">
                <a:hlinkClick r:id="rId3"/>
              </a:rPr>
              <a:t>Monsanto Ghostwriting Academic Papers</a:t>
            </a:r>
            <a:endParaRPr lang="en-US" dirty="0">
              <a:hlinkClick r:id="" action="ppaction://noaction"/>
            </a:endParaRPr>
          </a:p>
          <a:p>
            <a:pPr lvl="1"/>
            <a:r>
              <a:rPr lang="en-US" dirty="0">
                <a:hlinkClick r:id="" action="ppaction://noaction"/>
              </a:rPr>
              <a:t>Is Round-Up safe to drink? </a:t>
            </a:r>
            <a:endParaRPr lang="en-US" dirty="0"/>
          </a:p>
          <a:p>
            <a:pPr lvl="1"/>
            <a:r>
              <a:rPr lang="en-US" dirty="0">
                <a:hlinkClick r:id="rId4"/>
              </a:rPr>
              <a:t>Farmer won lawsuit against Monsanto – Glyphosate causes cancer</a:t>
            </a:r>
            <a:endParaRPr lang="en-US" dirty="0"/>
          </a:p>
          <a:p>
            <a:pPr lvl="1"/>
            <a:r>
              <a:rPr lang="en-US" dirty="0">
                <a:hlinkClick r:id="rId5"/>
              </a:rPr>
              <a:t>The World According to Monsanto</a:t>
            </a:r>
            <a:endParaRPr lang="en-US" dirty="0"/>
          </a:p>
          <a:p>
            <a:pPr lvl="1"/>
            <a:r>
              <a:rPr lang="en-US" dirty="0">
                <a:hlinkClick r:id="rId6"/>
              </a:rPr>
              <a:t>Monsanto is now owned by Bayer who used to be part of I.G. </a:t>
            </a:r>
            <a:r>
              <a:rPr lang="en-US" dirty="0" err="1">
                <a:hlinkClick r:id="rId6"/>
              </a:rPr>
              <a:t>Farben</a:t>
            </a:r>
            <a:r>
              <a:rPr lang="en-US" dirty="0">
                <a:hlinkClick r:id="rId6"/>
              </a:rPr>
              <a:t>, manufacturing poisonous gas (Zyklon B) for concentration camps during the World War. </a:t>
            </a:r>
            <a:endParaRPr lang="en-US" dirty="0"/>
          </a:p>
          <a:p>
            <a:r>
              <a:rPr lang="en-US" dirty="0"/>
              <a:t>BASF was also part of </a:t>
            </a:r>
            <a:r>
              <a:rPr lang="en-US" dirty="0">
                <a:hlinkClick r:id="rId6"/>
              </a:rPr>
              <a:t>IG Farben </a:t>
            </a:r>
            <a:r>
              <a:rPr lang="en-US" dirty="0"/>
              <a:t>a company who worked with the Nazis and tested chemicals and drugs on people including Zyklon B</a:t>
            </a:r>
          </a:p>
          <a:p>
            <a:r>
              <a:rPr lang="en-US" dirty="0">
                <a:hlinkClick r:id="rId7"/>
              </a:rPr>
              <a:t>Dow Chemical Invented Agent Orange</a:t>
            </a:r>
            <a:endParaRPr lang="en-US" dirty="0"/>
          </a:p>
          <a:p>
            <a:r>
              <a:rPr lang="en-US" dirty="0"/>
              <a:t>Dow Chemical now owns Union Carbide who was responsible for a large devastating explosion in Bhopal, India: </a:t>
            </a:r>
            <a:endParaRPr lang="en-CA" b="1" dirty="0"/>
          </a:p>
          <a:p>
            <a:pPr lvl="1"/>
            <a:r>
              <a:rPr lang="en-CA" dirty="0">
                <a:hlinkClick r:id="rId8"/>
              </a:rPr>
              <a:t>The Bhopal disaster: Toxic legacy</a:t>
            </a:r>
            <a:endParaRPr lang="en-CA" dirty="0"/>
          </a:p>
          <a:p>
            <a:pPr lvl="1"/>
            <a:r>
              <a:rPr lang="en-US" dirty="0">
                <a:hlinkClick r:id="rId9"/>
              </a:rPr>
              <a:t>One Night in Bhopal</a:t>
            </a:r>
            <a:endParaRPr lang="en-US" dirty="0"/>
          </a:p>
          <a:p>
            <a:pPr lvl="1"/>
            <a:r>
              <a:rPr lang="en-US" dirty="0">
                <a:hlinkClick r:id="rId10"/>
              </a:rPr>
              <a:t>The Bhopal Disaster</a:t>
            </a:r>
            <a:endParaRPr lang="en-US" dirty="0"/>
          </a:p>
          <a:p>
            <a:endParaRPr lang="en-US" dirty="0"/>
          </a:p>
        </p:txBody>
      </p:sp>
    </p:spTree>
    <p:extLst>
      <p:ext uri="{BB962C8B-B14F-4D97-AF65-F5344CB8AC3E}">
        <p14:creationId xmlns:p14="http://schemas.microsoft.com/office/powerpoint/2010/main" val="1170043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224CC-1218-9DF5-DB75-D876830AF159}"/>
              </a:ext>
            </a:extLst>
          </p:cNvPr>
          <p:cNvSpPr>
            <a:spLocks noGrp="1"/>
          </p:cNvSpPr>
          <p:nvPr>
            <p:ph type="title"/>
          </p:nvPr>
        </p:nvSpPr>
        <p:spPr/>
        <p:txBody>
          <a:bodyPr/>
          <a:lstStyle/>
          <a:p>
            <a:r>
              <a:rPr lang="en-US" dirty="0"/>
              <a:t>How can we build a sustainable food system?</a:t>
            </a:r>
          </a:p>
        </p:txBody>
      </p:sp>
      <p:sp>
        <p:nvSpPr>
          <p:cNvPr id="3" name="Content Placeholder 2">
            <a:extLst>
              <a:ext uri="{FF2B5EF4-FFF2-40B4-BE49-F238E27FC236}">
                <a16:creationId xmlns:a16="http://schemas.microsoft.com/office/drawing/2014/main" id="{1B39FC33-FFD2-732D-B375-7B3E6BEA6653}"/>
              </a:ext>
            </a:extLst>
          </p:cNvPr>
          <p:cNvSpPr>
            <a:spLocks noGrp="1"/>
          </p:cNvSpPr>
          <p:nvPr>
            <p:ph idx="1"/>
          </p:nvPr>
        </p:nvSpPr>
        <p:spPr/>
        <p:txBody>
          <a:bodyPr/>
          <a:lstStyle/>
          <a:p>
            <a:r>
              <a:rPr lang="en-US" dirty="0"/>
              <a:t>How can we change our food system to be more sustainable? </a:t>
            </a:r>
          </a:p>
        </p:txBody>
      </p:sp>
    </p:spTree>
    <p:extLst>
      <p:ext uri="{BB962C8B-B14F-4D97-AF65-F5344CB8AC3E}">
        <p14:creationId xmlns:p14="http://schemas.microsoft.com/office/powerpoint/2010/main" val="2940838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4BC6-E399-BDD2-BDC0-BC9E76D4DD43}"/>
              </a:ext>
            </a:extLst>
          </p:cNvPr>
          <p:cNvSpPr>
            <a:spLocks noGrp="1"/>
          </p:cNvSpPr>
          <p:nvPr>
            <p:ph type="title"/>
          </p:nvPr>
        </p:nvSpPr>
        <p:spPr/>
        <p:txBody>
          <a:bodyPr/>
          <a:lstStyle/>
          <a:p>
            <a:r>
              <a:rPr lang="en-US" dirty="0"/>
              <a:t>Reading Discussion</a:t>
            </a:r>
          </a:p>
        </p:txBody>
      </p:sp>
      <p:sp>
        <p:nvSpPr>
          <p:cNvPr id="3" name="Content Placeholder 2">
            <a:extLst>
              <a:ext uri="{FF2B5EF4-FFF2-40B4-BE49-F238E27FC236}">
                <a16:creationId xmlns:a16="http://schemas.microsoft.com/office/drawing/2014/main" id="{43E3FB2D-08EF-B142-7D8A-D990A682968D}"/>
              </a:ext>
            </a:extLst>
          </p:cNvPr>
          <p:cNvSpPr>
            <a:spLocks noGrp="1"/>
          </p:cNvSpPr>
          <p:nvPr>
            <p:ph idx="1"/>
          </p:nvPr>
        </p:nvSpPr>
        <p:spPr/>
        <p:txBody>
          <a:bodyPr>
            <a:normAutofit fontScale="85000" lnSpcReduction="20000"/>
          </a:bodyPr>
          <a:lstStyle/>
          <a:p>
            <a:r>
              <a:rPr lang="en-US" dirty="0"/>
              <a:t>What is the Anthropocene? What evidence does the author presented to suggest that we have entered the Anthropocene Epoch?  According to the author, when did the Anthropocene begin?</a:t>
            </a:r>
          </a:p>
          <a:p>
            <a:r>
              <a:rPr lang="en-US" dirty="0"/>
              <a:t>What does the author mean by great acceleration? What evidence does the author suggest that the great acceleration is taking place? What equity issues does the author refer to regarding the great acceleration? </a:t>
            </a:r>
          </a:p>
          <a:p>
            <a:r>
              <a:rPr lang="en-US" dirty="0"/>
              <a:t>What is a tipping point? What does the author suggest about climate change and tipping points? </a:t>
            </a:r>
          </a:p>
          <a:p>
            <a:r>
              <a:rPr lang="en-US" dirty="0"/>
              <a:t>What types of climates differentiate the Pleistocene and the Holocene? What are Milankovitch cycles? How do Milankovitch cycles relate to planetary metabolism? How is the climate of the Holocene different? </a:t>
            </a:r>
          </a:p>
          <a:p>
            <a:r>
              <a:rPr lang="en-US" dirty="0"/>
              <a:t>What are the nine planetary boundaries? How many has the author suggested we crossed? </a:t>
            </a:r>
          </a:p>
          <a:p>
            <a:r>
              <a:rPr lang="en-US" dirty="0"/>
              <a:t>What was the first near-catastrophe of Planet Earth in the last 100 years? What caused the near-catastrophe? How was this near-catastrophe avoided? </a:t>
            </a:r>
          </a:p>
          <a:p>
            <a:r>
              <a:rPr lang="en-US" dirty="0"/>
              <a:t>What is the new and deadly climate regime? How have the probability curves been affected by human activity? How are extreme weather patterns caused by change in climate variability?</a:t>
            </a:r>
          </a:p>
          <a:p>
            <a:r>
              <a:rPr lang="en-US" dirty="0"/>
              <a:t>What agreements have been made by international institutions to prevent/mitigate climate change? What climate projections are suggested by the author? </a:t>
            </a:r>
          </a:p>
          <a:p>
            <a:endParaRPr lang="en-US" dirty="0"/>
          </a:p>
          <a:p>
            <a:endParaRPr lang="en-US" dirty="0"/>
          </a:p>
        </p:txBody>
      </p:sp>
    </p:spTree>
    <p:extLst>
      <p:ext uri="{BB962C8B-B14F-4D97-AF65-F5344CB8AC3E}">
        <p14:creationId xmlns:p14="http://schemas.microsoft.com/office/powerpoint/2010/main" val="3624699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1043">
            <a:extLst>
              <a:ext uri="{FF2B5EF4-FFF2-40B4-BE49-F238E27FC236}">
                <a16:creationId xmlns:a16="http://schemas.microsoft.com/office/drawing/2014/main" id="{6E14809C-AB06-455C-9E09-733EC00DD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6" name="Rectangle 1045">
            <a:extLst>
              <a:ext uri="{FF2B5EF4-FFF2-40B4-BE49-F238E27FC236}">
                <a16:creationId xmlns:a16="http://schemas.microsoft.com/office/drawing/2014/main" id="{F9612D73-1056-4289-A977-92C9190C7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 name="Rectangle 1047">
            <a:extLst>
              <a:ext uri="{FF2B5EF4-FFF2-40B4-BE49-F238E27FC236}">
                <a16:creationId xmlns:a16="http://schemas.microsoft.com/office/drawing/2014/main" id="{80BA5665-9598-4383-8F19-52182CBB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a:extLst>
              <a:ext uri="{FF2B5EF4-FFF2-40B4-BE49-F238E27FC236}">
                <a16:creationId xmlns:a16="http://schemas.microsoft.com/office/drawing/2014/main" id="{B4C777A6-9696-47DF-BA90-40895EFCE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1051">
            <a:extLst>
              <a:ext uri="{FF2B5EF4-FFF2-40B4-BE49-F238E27FC236}">
                <a16:creationId xmlns:a16="http://schemas.microsoft.com/office/drawing/2014/main" id="{5C05B094-D180-41FA-B209-8388E9F7D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Ray troll cartoon depiction of the geologic periods of Earth as an eroded bluff">
            <a:extLst>
              <a:ext uri="{FF2B5EF4-FFF2-40B4-BE49-F238E27FC236}">
                <a16:creationId xmlns:a16="http://schemas.microsoft.com/office/drawing/2014/main" id="{C7BAEB7D-597F-BF4F-12AB-4143D15B2A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1180" y="841248"/>
            <a:ext cx="4955545" cy="51755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eological time scale">
            <a:extLst>
              <a:ext uri="{FF2B5EF4-FFF2-40B4-BE49-F238E27FC236}">
                <a16:creationId xmlns:a16="http://schemas.microsoft.com/office/drawing/2014/main" id="{7B649929-DD71-1509-6701-7AF6926764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255173" y="1302940"/>
            <a:ext cx="5092361" cy="425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35659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2259</TotalTime>
  <Words>1324</Words>
  <Application>Microsoft Macintosh PowerPoint</Application>
  <PresentationFormat>Widescreen</PresentationFormat>
  <Paragraphs>85</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Calibri</vt:lpstr>
      <vt:lpstr>Calibri Light</vt:lpstr>
      <vt:lpstr>Retrospect</vt:lpstr>
      <vt:lpstr>Ecological Economics</vt:lpstr>
      <vt:lpstr>Food and Sustainability</vt:lpstr>
      <vt:lpstr>Issues With Our Current Food System</vt:lpstr>
      <vt:lpstr>Who Benefits from Our Food System Economically?  Qualman, D. (2011) Advancing Agriculture by Destroying Farms? The State of Agriculture in Canada, pp. 20 – 42. In, Wittman, H., Desmarais, A. A., &amp; Wiebe, N. (2011) Food Sovereignty in Canada: Creating Just and Sustainable Food Systems, Fernwood Publishing</vt:lpstr>
      <vt:lpstr>Only A Few Large Corporations Own Most of the Agrochemical Market https://cban.ca/gmos/issues/corporate-control/</vt:lpstr>
      <vt:lpstr>Companies of War, Destruction and Death</vt:lpstr>
      <vt:lpstr>How can we build a sustainable food system?</vt:lpstr>
      <vt:lpstr>Reading Discussion</vt:lpstr>
      <vt:lpstr>PowerPoint Presentation</vt:lpstr>
      <vt:lpstr>The Anthropocene</vt:lpstr>
      <vt:lpstr>PowerPoint Presentation</vt:lpstr>
      <vt:lpstr>Reports About Rapid Ecological Change</vt:lpstr>
      <vt:lpstr>Global Temperature Rise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about these problems?</vt:lpstr>
      <vt:lpstr>Ecological Economics for the Anthropocene Suggestions for Change</vt:lpstr>
      <vt:lpstr>Discussion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Chevrier</dc:creator>
  <cp:lastModifiedBy>Erik Chevrier</cp:lastModifiedBy>
  <cp:revision>286</cp:revision>
  <cp:lastPrinted>2017-07-26T18:23:54Z</cp:lastPrinted>
  <dcterms:created xsi:type="dcterms:W3CDTF">2016-01-27T06:10:50Z</dcterms:created>
  <dcterms:modified xsi:type="dcterms:W3CDTF">2022-10-20T21:13:51Z</dcterms:modified>
</cp:coreProperties>
</file>