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0"/>
  </p:notesMasterIdLst>
  <p:sldIdLst>
    <p:sldId id="256" r:id="rId2"/>
    <p:sldId id="318" r:id="rId3"/>
    <p:sldId id="259" r:id="rId4"/>
    <p:sldId id="314" r:id="rId5"/>
    <p:sldId id="332" r:id="rId6"/>
    <p:sldId id="331" r:id="rId7"/>
    <p:sldId id="333" r:id="rId8"/>
    <p:sldId id="32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Chevrier" initials="EC" lastIdx="1" clrIdx="0">
    <p:extLst>
      <p:ext uri="{19B8F6BF-5375-455C-9EA6-DF929625EA0E}">
        <p15:presenceInfo xmlns:p15="http://schemas.microsoft.com/office/powerpoint/2012/main" userId="371976d59e4c74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64" autoAdjust="0"/>
    <p:restoredTop sz="94660"/>
  </p:normalViewPr>
  <p:slideViewPr>
    <p:cSldViewPr snapToGrid="0">
      <p:cViewPr varScale="1">
        <p:scale>
          <a:sx n="88" d="100"/>
          <a:sy n="88" d="100"/>
        </p:scale>
        <p:origin x="176" y="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6C669-C598-FB42-B782-FE02A079FFEE}" type="datetimeFigureOut">
              <a:rPr lang="en-US" smtClean="0"/>
              <a:t>11/17/22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A699B1-C4A8-6140-8726-BA883941134D}" type="slidenum">
              <a:rPr lang="en-US" smtClean="0"/>
              <a:t>‹#›</a:t>
            </a:fld>
            <a:endParaRPr lang="en-US"/>
          </a:p>
        </p:txBody>
      </p:sp>
    </p:spTree>
    <p:extLst>
      <p:ext uri="{BB962C8B-B14F-4D97-AF65-F5344CB8AC3E}">
        <p14:creationId xmlns:p14="http://schemas.microsoft.com/office/powerpoint/2010/main" val="1287675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2022-11-17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2022-11-17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2022-11-17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2022-11-17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2022-11-17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2022-11-17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2022-11-17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2022-11-17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2022-11-17</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2022-11-17</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2022-11-17</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2022-11-17</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Ecological Economics</a:t>
            </a:r>
          </a:p>
        </p:txBody>
      </p:sp>
      <p:sp>
        <p:nvSpPr>
          <p:cNvPr id="3" name="Subtitle 2"/>
          <p:cNvSpPr>
            <a:spLocks noGrp="1"/>
          </p:cNvSpPr>
          <p:nvPr>
            <p:ph type="subTitle" idx="1"/>
          </p:nvPr>
        </p:nvSpPr>
        <p:spPr/>
        <p:txBody>
          <a:bodyPr>
            <a:normAutofit/>
          </a:bodyPr>
          <a:lstStyle/>
          <a:p>
            <a:r>
              <a:rPr lang="en-CA" dirty="0"/>
              <a:t>Final Project</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Autofit/>
          </a:bodyPr>
          <a:lstStyle/>
          <a:p>
            <a:pPr algn="l" rtl="0"/>
            <a:r>
              <a:rPr lang="en-CA" sz="2200" b="1" i="0" u="none" strike="noStrike" dirty="0">
                <a:solidFill>
                  <a:schemeClr val="tx1"/>
                </a:solidFill>
                <a:effectLst/>
              </a:rPr>
              <a:t>Action Research Project (25%) Due December 7: </a:t>
            </a:r>
            <a:r>
              <a:rPr lang="en-CA" sz="1800" i="0" u="none" strike="noStrike" dirty="0">
                <a:solidFill>
                  <a:schemeClr val="tx1"/>
                </a:solidFill>
                <a:effectLst/>
              </a:rPr>
              <a:t>The objective of this assignment is to give students hands on experience learning about ecological economics by participating with community members trying to create ethical economies and/or fight for social justice. Students will perform an action-based research project by creating a project, participating with an already existing initiative at Concordia University, attending a conference and/or writing an in-depth research report about a topic in ecological economics. Students will participate as a group project and submit the report as a group. Students will be evaluated based on the depth of their involvement with the project, clearly reporting the project, and an oral presentation of the project. Students may request to be evaluated separately, but must do so in the proposal. </a:t>
            </a:r>
          </a:p>
          <a:p>
            <a:pPr algn="l" rtl="0"/>
            <a:r>
              <a:rPr lang="en-CA" sz="1800" i="0" u="none" strike="noStrike" dirty="0">
                <a:solidFill>
                  <a:schemeClr val="tx1"/>
                </a:solidFill>
                <a:effectLst/>
              </a:rPr>
              <a:t>Students must form a group; however, they may choose to work on something in a group that already exists and/or create something with like-minded people outside the classroom. Students will form clusters and contribute to the project based on their area of expertise. For example, someone with great research skills could get involved with the research portion of the project, someone with media skills can build media infrastructure, someone with great interpersonal communication skills can be the mobilizer, among other tasks. Students will be evaluated based on the depth of their involvement with the project, their deliverables, clearly reporting their contribution to the project, an oral presentation summarizing their role in the project, and linking the project to the course material.</a:t>
            </a:r>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EB24-8D08-4FE8-B2B9-75E3CF911C0B}"/>
              </a:ext>
            </a:extLst>
          </p:cNvPr>
          <p:cNvSpPr>
            <a:spLocks noGrp="1"/>
          </p:cNvSpPr>
          <p:nvPr>
            <p:ph type="title"/>
          </p:nvPr>
        </p:nvSpPr>
        <p:spPr/>
        <p:txBody>
          <a:bodyPr/>
          <a:lstStyle/>
          <a:p>
            <a:r>
              <a:rPr lang="en-US" dirty="0"/>
              <a:t>Get Involved With an Existing Community Project </a:t>
            </a:r>
            <a:endParaRPr lang="en-CA" dirty="0"/>
          </a:p>
        </p:txBody>
      </p:sp>
      <p:sp>
        <p:nvSpPr>
          <p:cNvPr id="3" name="Content Placeholder 2">
            <a:extLst>
              <a:ext uri="{FF2B5EF4-FFF2-40B4-BE49-F238E27FC236}">
                <a16:creationId xmlns:a16="http://schemas.microsoft.com/office/drawing/2014/main" id="{735A739C-5363-47C5-8051-A284EF37B33A}"/>
              </a:ext>
            </a:extLst>
          </p:cNvPr>
          <p:cNvSpPr>
            <a:spLocks noGrp="1"/>
          </p:cNvSpPr>
          <p:nvPr>
            <p:ph idx="1"/>
          </p:nvPr>
        </p:nvSpPr>
        <p:spPr>
          <a:xfrm>
            <a:off x="1097280" y="1845733"/>
            <a:ext cx="10058400" cy="4634007"/>
          </a:xfrm>
        </p:spPr>
        <p:txBody>
          <a:bodyPr>
            <a:normAutofit/>
          </a:bodyPr>
          <a:lstStyle/>
          <a:p>
            <a:r>
              <a:rPr lang="en-US" dirty="0"/>
              <a:t>Autoethnography: Qualitative, self-reflection that explores your personal learning in relation with larger social, political, economic, cultural understandings. You must link your learnings to class material and other reliable, credible sources. </a:t>
            </a:r>
          </a:p>
          <a:p>
            <a:r>
              <a:rPr lang="en-US" dirty="0"/>
              <a:t>1 – What was your ’project’?</a:t>
            </a:r>
          </a:p>
          <a:p>
            <a:r>
              <a:rPr lang="en-US" dirty="0"/>
              <a:t>2 – What motivated you to partake in the ‘project’? (why is the topic important)?</a:t>
            </a:r>
          </a:p>
          <a:p>
            <a:r>
              <a:rPr lang="en-US" dirty="0"/>
              <a:t>3 – Did you meet your goals, objectives, targets? (what were your goals, objectives and targets)? Why or why not?  </a:t>
            </a:r>
          </a:p>
          <a:p>
            <a:r>
              <a:rPr lang="en-US" dirty="0"/>
              <a:t>4 – What effects did your project generate in the community? (i.e. positive, negative, intended, unintended)?</a:t>
            </a:r>
          </a:p>
          <a:p>
            <a:r>
              <a:rPr lang="en-US" dirty="0"/>
              <a:t>5 – What were your learnings and how do they connect to course readings and classroom discussions? </a:t>
            </a:r>
          </a:p>
          <a:p>
            <a:r>
              <a:rPr lang="en-US" dirty="0"/>
              <a:t>Your report should be about 5 pages long. </a:t>
            </a:r>
          </a:p>
          <a:p>
            <a:endParaRPr lang="en-US" dirty="0"/>
          </a:p>
        </p:txBody>
      </p:sp>
    </p:spTree>
    <p:extLst>
      <p:ext uri="{BB962C8B-B14F-4D97-AF65-F5344CB8AC3E}">
        <p14:creationId xmlns:p14="http://schemas.microsoft.com/office/powerpoint/2010/main" val="472727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id="{712FF886-D80E-6C0B-3303-A767D0FAFDA3}"/>
              </a:ext>
            </a:extLst>
          </p:cNvPr>
          <p:cNvGraphicFramePr>
            <a:graphicFrameLocks/>
          </p:cNvGraphicFramePr>
          <p:nvPr>
            <p:extLst>
              <p:ext uri="{D42A27DB-BD31-4B8C-83A1-F6EECF244321}">
                <p14:modId xmlns:p14="http://schemas.microsoft.com/office/powerpoint/2010/main" val="133379401"/>
              </p:ext>
            </p:extLst>
          </p:nvPr>
        </p:nvGraphicFramePr>
        <p:xfrm>
          <a:off x="0" y="0"/>
          <a:ext cx="12191999" cy="20306344"/>
        </p:xfrm>
        <a:graphic>
          <a:graphicData uri="http://schemas.openxmlformats.org/drawingml/2006/table">
            <a:tbl>
              <a:tblPr firstRow="1" firstCol="1" bandRow="1">
                <a:tableStyleId>{5C22544A-7EE6-4342-B048-85BDC9FD1C3A}</a:tableStyleId>
              </a:tblPr>
              <a:tblGrid>
                <a:gridCol w="3085967">
                  <a:extLst>
                    <a:ext uri="{9D8B030D-6E8A-4147-A177-3AD203B41FA5}">
                      <a16:colId xmlns:a16="http://schemas.microsoft.com/office/drawing/2014/main" val="4226346328"/>
                    </a:ext>
                  </a:extLst>
                </a:gridCol>
                <a:gridCol w="2276508">
                  <a:extLst>
                    <a:ext uri="{9D8B030D-6E8A-4147-A177-3AD203B41FA5}">
                      <a16:colId xmlns:a16="http://schemas.microsoft.com/office/drawing/2014/main" val="3461143630"/>
                    </a:ext>
                  </a:extLst>
                </a:gridCol>
                <a:gridCol w="2276508">
                  <a:extLst>
                    <a:ext uri="{9D8B030D-6E8A-4147-A177-3AD203B41FA5}">
                      <a16:colId xmlns:a16="http://schemas.microsoft.com/office/drawing/2014/main" val="392681824"/>
                    </a:ext>
                  </a:extLst>
                </a:gridCol>
                <a:gridCol w="2276508">
                  <a:extLst>
                    <a:ext uri="{9D8B030D-6E8A-4147-A177-3AD203B41FA5}">
                      <a16:colId xmlns:a16="http://schemas.microsoft.com/office/drawing/2014/main" val="3258894611"/>
                    </a:ext>
                  </a:extLst>
                </a:gridCol>
                <a:gridCol w="2276508">
                  <a:extLst>
                    <a:ext uri="{9D8B030D-6E8A-4147-A177-3AD203B41FA5}">
                      <a16:colId xmlns:a16="http://schemas.microsoft.com/office/drawing/2014/main" val="2442212841"/>
                    </a:ext>
                  </a:extLst>
                </a:gridCol>
              </a:tblGrid>
              <a:tr h="230650">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 (Below Average Work)</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 (Average Work)</a:t>
                      </a:r>
                    </a:p>
                  </a:txBody>
                  <a:tcPr marL="38680" marR="38680" marT="0" marB="0"/>
                </a:tc>
                <a:tc>
                  <a:txBody>
                    <a:bodyPr/>
                    <a:lstStyle/>
                    <a:p>
                      <a:pPr marL="0" marR="0">
                        <a:spcBef>
                          <a:spcPts val="0"/>
                        </a:spcBef>
                        <a:spcAft>
                          <a:spcPts val="0"/>
                        </a:spcAft>
                      </a:pPr>
                      <a:r>
                        <a:rPr lang="en-US" sz="1500" dirty="0">
                          <a:effectLst/>
                        </a:rPr>
                        <a:t>B (Excellent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 (Superior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2306499">
                <a:tc>
                  <a:txBody>
                    <a:bodyPr/>
                    <a:lstStyle/>
                    <a:p>
                      <a:pPr marL="0" marR="0">
                        <a:spcBef>
                          <a:spcPts val="0"/>
                        </a:spcBef>
                        <a:spcAft>
                          <a:spcPts val="0"/>
                        </a:spcAft>
                      </a:pPr>
                      <a:r>
                        <a:rPr lang="en-US" sz="1500" dirty="0">
                          <a:effectLst/>
                        </a:rPr>
                        <a:t>Quality of Auto Ethnography</a:t>
                      </a:r>
                    </a:p>
                  </a:txBody>
                  <a:tcPr marL="38680" marR="38680" marT="0" marB="0"/>
                </a:tc>
                <a:tc>
                  <a:txBody>
                    <a:bodyPr/>
                    <a:lstStyle/>
                    <a:p>
                      <a:pPr marL="0" marR="0">
                        <a:spcBef>
                          <a:spcPts val="0"/>
                        </a:spcBef>
                        <a:spcAft>
                          <a:spcPts val="0"/>
                        </a:spcAft>
                      </a:pPr>
                      <a:r>
                        <a:rPr lang="en-US" sz="1500" dirty="0">
                          <a:effectLst/>
                        </a:rPr>
                        <a:t>Superficial qualitative, self-reflection that explores your personal learning in relation with larger social, political, economic, cultural understandings.</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Average qualitative, self-reflection that explores your personal learning in relation with larger social, political, economic, cultural understandings.</a:t>
                      </a:r>
                    </a:p>
                  </a:txBody>
                  <a:tcPr marL="38680" marR="38680" marT="0" marB="0"/>
                </a:tc>
                <a:tc>
                  <a:txBody>
                    <a:bodyPr/>
                    <a:lstStyle/>
                    <a:p>
                      <a:pPr marL="0" marR="0">
                        <a:spcBef>
                          <a:spcPts val="0"/>
                        </a:spcBef>
                        <a:spcAft>
                          <a:spcPts val="0"/>
                        </a:spcAft>
                      </a:pPr>
                      <a:r>
                        <a:rPr lang="en-US" sz="1500" dirty="0">
                          <a:effectLst/>
                        </a:rPr>
                        <a:t>Great qualitative, self-reflection that explores your personal learning in relation with larger social, political, economic, cultural understandings.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qualitative, self-reflection that explores your personal learning in relation with larger social, political, economic, cultural understandings.</a:t>
                      </a:r>
                    </a:p>
                  </a:txBody>
                  <a:tcPr marL="38680" marR="38680" marT="0" marB="0"/>
                </a:tc>
                <a:extLst>
                  <a:ext uri="{0D108BD9-81ED-4DB2-BD59-A6C34878D82A}">
                    <a16:rowId xmlns:a16="http://schemas.microsoft.com/office/drawing/2014/main" val="651724473"/>
                  </a:ext>
                </a:extLst>
              </a:tr>
              <a:tr h="2767798">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report is not clear, concise, and/or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Format is awkward and hard to follow.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is not structured well.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report is somewhat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Format is awkward but easier to follow.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is structured somewhat well.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report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Format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rPr>
                        <a:t>Proposal</a:t>
                      </a:r>
                      <a:r>
                        <a:rPr lang="en-US" sz="1500" dirty="0">
                          <a:effectLst/>
                          <a:latin typeface="Calibri" panose="020F0502020204030204" pitchFamily="34" charset="0"/>
                          <a:ea typeface="Calibri" panose="020F0502020204030204" pitchFamily="34" charset="0"/>
                          <a:cs typeface="Times New Roman" panose="02020603050405020304" pitchFamily="18" charset="0"/>
                        </a:rPr>
                        <a: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structured well.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report is extremely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Format is easy to follow and interesting to read.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proposal is outstanding. </a:t>
                      </a:r>
                    </a:p>
                  </a:txBody>
                  <a:tcPr marL="38680" marR="38680" marT="0" marB="0"/>
                </a:tc>
                <a:extLst>
                  <a:ext uri="{0D108BD9-81ED-4DB2-BD59-A6C34878D82A}">
                    <a16:rowId xmlns:a16="http://schemas.microsoft.com/office/drawing/2014/main" val="1059896890"/>
                  </a:ext>
                </a:extLst>
              </a:tr>
              <a:tr h="2075849">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Description of ‘project’</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’project’ not clear.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’project’ somewhat clear.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’project’ clear, concise and specific.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’project’ is extremely clear, concise, and specific. </a:t>
                      </a:r>
                    </a:p>
                  </a:txBody>
                  <a:tcPr marL="38680" marR="38680" marT="0" marB="0"/>
                </a:tc>
                <a:extLst>
                  <a:ext uri="{0D108BD9-81ED-4DB2-BD59-A6C34878D82A}">
                    <a16:rowId xmlns:a16="http://schemas.microsoft.com/office/drawing/2014/main" val="3154476115"/>
                  </a:ext>
                </a:extLst>
              </a:tr>
              <a:tr h="2075849">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Motivation for the ‘project’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the  motivation for the  ’project’ is not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 justification of project.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the  motivation for the  ’project’ is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justification of project.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the  motivation for the ’project’ is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Great justification of project that connected to the course readings.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the  motivation for the ’project’ is extremely clear, concise, and specific and well though out.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Outstanding justification of project that connected to the course readings with excellence. </a:t>
                      </a:r>
                    </a:p>
                  </a:txBody>
                  <a:tcPr marL="38680" marR="38680" marT="0" marB="0"/>
                </a:tc>
                <a:extLst>
                  <a:ext uri="{0D108BD9-81ED-4DB2-BD59-A6C34878D82A}">
                    <a16:rowId xmlns:a16="http://schemas.microsoft.com/office/drawing/2014/main" val="1443955406"/>
                  </a:ext>
                </a:extLst>
              </a:tr>
              <a:tr h="2306499">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Description for Targets, Goals and Objectives and analysis of why they were successfully achieved or not.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the targets, goals and objectives is not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Vague analysis of why the goals and targets were met or not.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the targets, goals and objectives is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Satisfactory analysis of why the goals and targets were met or not.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the targets, goals and objectives is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Great analysis of why the goals and targets were met or not.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the targets, goals and objectives is extremely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Exceptional analysis of why the goals and targets were met or not.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276325899"/>
                  </a:ext>
                </a:extLst>
              </a:tr>
              <a:tr h="2537148">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Contribution</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individual and collective contributions (where applicable) were not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Contribution was not meaningful.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individual and collective contributions (where applicable) were somewhat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Contribution was somewhat meaningful.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individual and collective contributions (where applicable) were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Contribution was meaningful.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individual and collective </a:t>
                      </a:r>
                      <a:r>
                        <a:rPr lang="en-US" sz="1500">
                          <a:effectLst/>
                          <a:latin typeface="Calibri" panose="020F0502020204030204" pitchFamily="34" charset="0"/>
                          <a:cs typeface="Times New Roman" panose="02020603050405020304" pitchFamily="18" charset="0"/>
                        </a:rPr>
                        <a:t>contributions (where applicable) were </a:t>
                      </a:r>
                      <a:r>
                        <a:rPr lang="en-US" sz="1500" dirty="0">
                          <a:effectLst/>
                          <a:latin typeface="Calibri" panose="020F0502020204030204" pitchFamily="34" charset="0"/>
                          <a:cs typeface="Times New Roman" panose="02020603050405020304" pitchFamily="18" charset="0"/>
                        </a:rPr>
                        <a:t>extremely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Contribution made a large impact in the community.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57048053"/>
                  </a:ext>
                </a:extLst>
              </a:tr>
              <a:tr h="952254">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500" dirty="0">
                          <a:effectLst/>
                        </a:rPr>
                        <a:t>(not heavily weighted)</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report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4843647">
                <a:tc>
                  <a:txBody>
                    <a:bodyPr/>
                    <a:lstStyle/>
                    <a:p>
                      <a:pPr marL="0" marR="0">
                        <a:spcBef>
                          <a:spcPts val="0"/>
                        </a:spcBef>
                        <a:spcAft>
                          <a:spcPts val="0"/>
                        </a:spcAft>
                      </a:pPr>
                      <a:r>
                        <a:rPr lang="en-US" sz="1500" dirty="0">
                          <a:effectLst/>
                        </a:rPr>
                        <a:t>Relevance of Information </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The information cited in the report has little to no relevance to the interview and interpretation. </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valid/reliable source are used.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information cited in the report has some relevance to the interview and interpretation.</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One or two valid and reliable source are used.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Auto-ethnography makes reference to at least one course reading.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somewhat correctly. </a:t>
                      </a:r>
                    </a:p>
                  </a:txBody>
                  <a:tcPr marL="38680" marR="38680" marT="0" marB="0"/>
                </a:tc>
                <a:tc>
                  <a:txBody>
                    <a:bodyPr/>
                    <a:lstStyle/>
                    <a:p>
                      <a:pPr marL="0" marR="0">
                        <a:spcBef>
                          <a:spcPts val="0"/>
                        </a:spcBef>
                        <a:spcAft>
                          <a:spcPts val="0"/>
                        </a:spcAft>
                      </a:pPr>
                      <a:r>
                        <a:rPr lang="en-US" sz="1500" dirty="0">
                          <a:effectLst/>
                        </a:rPr>
                        <a:t>The information cited in the report is relevant to the interview and interpretation.</a:t>
                      </a:r>
                    </a:p>
                    <a:p>
                      <a:pPr marL="0" marR="0">
                        <a:spcBef>
                          <a:spcPts val="0"/>
                        </a:spcBef>
                        <a:spcAft>
                          <a:spcPts val="0"/>
                        </a:spcAft>
                      </a:pPr>
                      <a:br>
                        <a:rPr lang="en-US" sz="1500" dirty="0">
                          <a:effectLst/>
                        </a:rPr>
                      </a:br>
                      <a:r>
                        <a:rPr lang="en-US" sz="1500" dirty="0">
                          <a:effectLst/>
                        </a:rPr>
                        <a:t>Claims are backed up by proper examples.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Three or four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Auto-ethnography makes reference to at least two course readings.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correctly. </a:t>
                      </a:r>
                    </a:p>
                  </a:txBody>
                  <a:tcPr marL="38680" marR="38680" marT="0" marB="0"/>
                </a:tc>
                <a:tc>
                  <a:txBody>
                    <a:bodyPr/>
                    <a:lstStyle/>
                    <a:p>
                      <a:pPr marL="0" marR="0">
                        <a:spcBef>
                          <a:spcPts val="0"/>
                        </a:spcBef>
                        <a:spcAft>
                          <a:spcPts val="0"/>
                        </a:spcAft>
                      </a:pPr>
                      <a:r>
                        <a:rPr lang="en-US" sz="1500" dirty="0">
                          <a:effectLst/>
                        </a:rPr>
                        <a:t>The information cited in the report is completely on point with the interview and interpretation. </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Five or more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Auto-ethnography makes reference to at least three course reading.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used correctly and are completely on point.  </a:t>
                      </a:r>
                    </a:p>
                  </a:txBody>
                  <a:tcPr marL="38680" marR="38680" marT="0" marB="0"/>
                </a:tc>
                <a:extLst>
                  <a:ext uri="{0D108BD9-81ED-4DB2-BD59-A6C34878D82A}">
                    <a16:rowId xmlns:a16="http://schemas.microsoft.com/office/drawing/2014/main" val="2806582"/>
                  </a:ext>
                </a:extLst>
              </a:tr>
            </a:tbl>
          </a:graphicData>
        </a:graphic>
      </p:graphicFrame>
    </p:spTree>
    <p:extLst>
      <p:ext uri="{BB962C8B-B14F-4D97-AF65-F5344CB8AC3E}">
        <p14:creationId xmlns:p14="http://schemas.microsoft.com/office/powerpoint/2010/main" val="1404458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EB24-8D08-4FE8-B2B9-75E3CF911C0B}"/>
              </a:ext>
            </a:extLst>
          </p:cNvPr>
          <p:cNvSpPr>
            <a:spLocks noGrp="1"/>
          </p:cNvSpPr>
          <p:nvPr>
            <p:ph type="title"/>
          </p:nvPr>
        </p:nvSpPr>
        <p:spPr/>
        <p:txBody>
          <a:bodyPr/>
          <a:lstStyle/>
          <a:p>
            <a:r>
              <a:rPr lang="en-US" dirty="0"/>
              <a:t>Conference Report</a:t>
            </a:r>
            <a:endParaRPr lang="en-CA" dirty="0"/>
          </a:p>
        </p:txBody>
      </p:sp>
      <p:sp>
        <p:nvSpPr>
          <p:cNvPr id="3" name="Content Placeholder 2">
            <a:extLst>
              <a:ext uri="{FF2B5EF4-FFF2-40B4-BE49-F238E27FC236}">
                <a16:creationId xmlns:a16="http://schemas.microsoft.com/office/drawing/2014/main" id="{735A739C-5363-47C5-8051-A284EF37B33A}"/>
              </a:ext>
            </a:extLst>
          </p:cNvPr>
          <p:cNvSpPr>
            <a:spLocks noGrp="1"/>
          </p:cNvSpPr>
          <p:nvPr>
            <p:ph idx="1"/>
          </p:nvPr>
        </p:nvSpPr>
        <p:spPr>
          <a:xfrm>
            <a:off x="1097280" y="1845733"/>
            <a:ext cx="10058400" cy="4634007"/>
          </a:xfrm>
        </p:spPr>
        <p:txBody>
          <a:bodyPr>
            <a:normAutofit/>
          </a:bodyPr>
          <a:lstStyle/>
          <a:p>
            <a:r>
              <a:rPr lang="en-US" dirty="0"/>
              <a:t>For the conference report, you will write a research report using information you got from the conference and adding information you obtained from a literature review on the conference topic. </a:t>
            </a:r>
          </a:p>
          <a:p>
            <a:r>
              <a:rPr lang="en-US" dirty="0"/>
              <a:t>Your literature review should contain at least 10 valid and reliable academic sources and connect to at least four additional course readings. </a:t>
            </a:r>
          </a:p>
          <a:p>
            <a:r>
              <a:rPr lang="en-US" dirty="0"/>
              <a:t>Please see grading rubric on next slide. </a:t>
            </a:r>
          </a:p>
          <a:p>
            <a:r>
              <a:rPr lang="en-US" dirty="0"/>
              <a:t>Your report should be about 5 pages long. </a:t>
            </a:r>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36058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3E01-D609-48BF-92DF-9B14299D59C7}"/>
              </a:ext>
            </a:extLst>
          </p:cNvPr>
          <p:cNvSpPr>
            <a:spLocks noGrp="1"/>
          </p:cNvSpPr>
          <p:nvPr>
            <p:ph type="title"/>
          </p:nvPr>
        </p:nvSpPr>
        <p:spPr/>
        <p:txBody>
          <a:bodyPr/>
          <a:lstStyle/>
          <a:p>
            <a:r>
              <a:rPr lang="en-US" dirty="0"/>
              <a:t>Attend a Conference/Public Panel and Write a Report</a:t>
            </a:r>
            <a:endParaRPr lang="en-CA" dirty="0"/>
          </a:p>
        </p:txBody>
      </p:sp>
      <p:sp>
        <p:nvSpPr>
          <p:cNvPr id="3" name="Content Placeholder 2">
            <a:extLst>
              <a:ext uri="{FF2B5EF4-FFF2-40B4-BE49-F238E27FC236}">
                <a16:creationId xmlns:a16="http://schemas.microsoft.com/office/drawing/2014/main" id="{63061868-A4F4-477D-B70E-342B9DA30F1F}"/>
              </a:ext>
            </a:extLst>
          </p:cNvPr>
          <p:cNvSpPr>
            <a:spLocks noGrp="1"/>
          </p:cNvSpPr>
          <p:nvPr>
            <p:ph idx="1"/>
          </p:nvPr>
        </p:nvSpPr>
        <p:spPr/>
        <p:txBody>
          <a:bodyPr/>
          <a:lstStyle/>
          <a:p>
            <a:r>
              <a:rPr lang="en-US" dirty="0"/>
              <a:t>The proposal must:</a:t>
            </a:r>
          </a:p>
          <a:p>
            <a:pPr lvl="1"/>
            <a:r>
              <a:rPr lang="en-US" dirty="0"/>
              <a:t>Describe the conference/panel</a:t>
            </a:r>
          </a:p>
          <a:p>
            <a:pPr lvl="1"/>
            <a:r>
              <a:rPr lang="en-US" dirty="0"/>
              <a:t>Provide justification for why this topic is important and how it fits into food and culture</a:t>
            </a:r>
          </a:p>
          <a:p>
            <a:pPr lvl="1"/>
            <a:r>
              <a:rPr lang="en-US" dirty="0"/>
              <a:t>Provide a summary of what each person plans on contributing to the project</a:t>
            </a:r>
          </a:p>
          <a:p>
            <a:pPr lvl="1"/>
            <a:r>
              <a:rPr lang="en-US" dirty="0"/>
              <a:t>Please provide a timeline of your tasks and when you will complete each task </a:t>
            </a:r>
          </a:p>
          <a:p>
            <a:pPr lvl="1"/>
            <a:r>
              <a:rPr lang="en-US" dirty="0"/>
              <a:t>Provide a summary of what you expect to learn at the conference/panel and explain why</a:t>
            </a:r>
          </a:p>
          <a:p>
            <a:pPr lvl="1"/>
            <a:r>
              <a:rPr lang="en-US" dirty="0"/>
              <a:t>Provide an annotated bibliography with at least 5 sources that will be used for your final report</a:t>
            </a:r>
          </a:p>
          <a:p>
            <a:pPr lvl="1"/>
            <a:r>
              <a:rPr lang="en-US" dirty="0"/>
              <a:t>Link project (or process) to readings and/or other sources</a:t>
            </a:r>
          </a:p>
          <a:p>
            <a:pPr lvl="1"/>
            <a:endParaRPr lang="en-US" dirty="0"/>
          </a:p>
          <a:p>
            <a:pPr lvl="1"/>
            <a:endParaRPr lang="en-CA" dirty="0"/>
          </a:p>
        </p:txBody>
      </p:sp>
      <p:graphicFrame>
        <p:nvGraphicFramePr>
          <p:cNvPr id="4" name="Content Placeholder 3">
            <a:extLst>
              <a:ext uri="{FF2B5EF4-FFF2-40B4-BE49-F238E27FC236}">
                <a16:creationId xmlns:a16="http://schemas.microsoft.com/office/drawing/2014/main" id="{13C5D203-8934-B079-1C0D-ECEC211C3CAB}"/>
              </a:ext>
            </a:extLst>
          </p:cNvPr>
          <p:cNvGraphicFramePr>
            <a:graphicFrameLocks/>
          </p:cNvGraphicFramePr>
          <p:nvPr>
            <p:extLst>
              <p:ext uri="{D42A27DB-BD31-4B8C-83A1-F6EECF244321}">
                <p14:modId xmlns:p14="http://schemas.microsoft.com/office/powerpoint/2010/main" val="3126671918"/>
              </p:ext>
            </p:extLst>
          </p:nvPr>
        </p:nvGraphicFramePr>
        <p:xfrm>
          <a:off x="0" y="-1"/>
          <a:ext cx="12192000" cy="13059591"/>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 (Below Average Work)</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 (Average Work)</a:t>
                      </a:r>
                    </a:p>
                  </a:txBody>
                  <a:tcPr marL="38680" marR="38680" marT="0" marB="0"/>
                </a:tc>
                <a:tc>
                  <a:txBody>
                    <a:bodyPr/>
                    <a:lstStyle/>
                    <a:p>
                      <a:pPr marL="0" marR="0">
                        <a:spcBef>
                          <a:spcPts val="0"/>
                        </a:spcBef>
                        <a:spcAft>
                          <a:spcPts val="0"/>
                        </a:spcAft>
                      </a:pPr>
                      <a:r>
                        <a:rPr lang="en-US" sz="1500" dirty="0">
                          <a:effectLst/>
                        </a:rPr>
                        <a:t>B (Excellent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 (Superior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Quality of Conference Description, Conference Report and Connection to Course Readings</a:t>
                      </a:r>
                    </a:p>
                  </a:txBody>
                  <a:tcPr marL="38680" marR="38680" marT="0" marB="0"/>
                </a:tc>
                <a:tc>
                  <a:txBody>
                    <a:bodyPr/>
                    <a:lstStyle/>
                    <a:p>
                      <a:pPr marL="0" marR="0">
                        <a:spcBef>
                          <a:spcPts val="0"/>
                        </a:spcBef>
                        <a:spcAft>
                          <a:spcPts val="0"/>
                        </a:spcAft>
                      </a:pPr>
                      <a:r>
                        <a:rPr lang="en-US" sz="1500" dirty="0">
                          <a:effectLst/>
                        </a:rPr>
                        <a:t>Superficial report of conference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 description of conference topic.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not appropriate or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Superficially connected report to the course readings.   </a:t>
                      </a:r>
                    </a:p>
                  </a:txBody>
                  <a:tcPr marL="38680" marR="38680" marT="0" marB="0"/>
                </a:tc>
                <a:tc>
                  <a:txBody>
                    <a:bodyPr/>
                    <a:lstStyle/>
                    <a:p>
                      <a:pPr marL="0" marR="0">
                        <a:spcBef>
                          <a:spcPts val="0"/>
                        </a:spcBef>
                        <a:spcAft>
                          <a:spcPts val="0"/>
                        </a:spcAft>
                      </a:pPr>
                      <a:r>
                        <a:rPr lang="en-US" sz="1500" dirty="0">
                          <a:effectLst/>
                        </a:rPr>
                        <a:t>Average report of conference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description of conference topic.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somewhat appropriate and incomplete.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report  to some of the course readings.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a:effectLst/>
                        </a:rPr>
                        <a:t>Great report of conference subject.</a:t>
                      </a:r>
                    </a:p>
                    <a:p>
                      <a:pPr marL="0" marR="0">
                        <a:spcBef>
                          <a:spcPts val="0"/>
                        </a:spcBef>
                        <a:spcAft>
                          <a:spcPts val="0"/>
                        </a:spcAft>
                      </a:pPr>
                      <a:endParaRPr lang="en-US" sz="150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a:effectLst/>
                        </a:rPr>
                        <a:t>Great description of conference topic.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a:effectLst/>
                        </a:rPr>
                        <a:t>Report appropriate and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a:effectLst/>
                        </a:rPr>
                        <a:t>Connected report  to course readings.  </a:t>
                      </a:r>
                      <a:endParaRPr lang="en-US" sz="1500" dirty="0">
                        <a:effectLst/>
                      </a:endParaRPr>
                    </a:p>
                  </a:txBody>
                  <a:tcPr marL="38680" marR="38680" marT="0" marB="0"/>
                </a:tc>
                <a:tc>
                  <a:txBody>
                    <a:bodyPr/>
                    <a:lstStyle/>
                    <a:p>
                      <a:pPr marL="0" marR="0">
                        <a:spcBef>
                          <a:spcPts val="0"/>
                        </a:spcBef>
                        <a:spcAft>
                          <a:spcPts val="0"/>
                        </a:spcAft>
                      </a:pPr>
                      <a:r>
                        <a:rPr lang="en-US" sz="1500" dirty="0">
                          <a:effectLst/>
                        </a:rPr>
                        <a:t>Exceptional report  of conference subject.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description of conference topic.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Report  entirely on point and complete.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report to course readings with excellence. </a:t>
                      </a: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conference report is not clear, concise, specific and/or interesting.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no introductory and/or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a:spcBef>
                          <a:spcPts val="0"/>
                        </a:spcBef>
                        <a:spcAft>
                          <a:spcPts val="0"/>
                        </a:spcAft>
                      </a:pPr>
                      <a:r>
                        <a:rPr lang="en-US" sz="1500" dirty="0">
                          <a:effectLst/>
                        </a:rPr>
                        <a:t>Conference report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Conference report not structured well. </a:t>
                      </a:r>
                    </a:p>
                  </a:txBody>
                  <a:tcPr marL="38680" marR="38680" marT="0" marB="0"/>
                </a:tc>
                <a:tc>
                  <a:txBody>
                    <a:bodyPr/>
                    <a:lstStyle/>
                    <a:p>
                      <a:pPr marL="0" marR="0">
                        <a:spcBef>
                          <a:spcPts val="0"/>
                        </a:spcBef>
                        <a:spcAft>
                          <a:spcPts val="0"/>
                        </a:spcAft>
                      </a:pPr>
                      <a:r>
                        <a:rPr lang="en-US" sz="1500" dirty="0">
                          <a:effectLst/>
                        </a:rPr>
                        <a:t>The conference report is somewhat clear, concise, specific and/or interesting.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average introductory and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Conference report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Conference report structured somewhat well. </a:t>
                      </a:r>
                    </a:p>
                  </a:txBody>
                  <a:tcPr marL="38680" marR="38680" marT="0" marB="0"/>
                </a:tc>
                <a:tc>
                  <a:txBody>
                    <a:bodyPr/>
                    <a:lstStyle/>
                    <a:p>
                      <a:pPr marL="0" marR="0">
                        <a:spcBef>
                          <a:spcPts val="0"/>
                        </a:spcBef>
                        <a:spcAft>
                          <a:spcPts val="0"/>
                        </a:spcAft>
                      </a:pPr>
                      <a:r>
                        <a:rPr lang="en-US" sz="1500" dirty="0">
                          <a:effectLst/>
                        </a:rPr>
                        <a:t>The conference report is clear, concise, specific and interesting.</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Clear and persuasive argument, a well-structured text that features introductory and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Conference report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Conference report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conference report is extremely clear, concise, specific, and interesting.</a:t>
                      </a:r>
                    </a:p>
                    <a:p>
                      <a:pPr marL="0" marR="0">
                        <a:spcBef>
                          <a:spcPts val="0"/>
                        </a:spcBef>
                        <a:spcAft>
                          <a:spcPts val="0"/>
                        </a:spcAft>
                      </a:pPr>
                      <a:endParaRPr lang="en-US" sz="15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Extremely clear and persuasive argument, a well-structured text that features solid introductory and concluding arguments.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Conference report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conference report is outstanding. </a:t>
                      </a:r>
                    </a:p>
                  </a:txBody>
                  <a:tcPr marL="38680" marR="38680" marT="0" marB="0"/>
                </a:tc>
                <a:extLst>
                  <a:ext uri="{0D108BD9-81ED-4DB2-BD59-A6C34878D82A}">
                    <a16:rowId xmlns:a16="http://schemas.microsoft.com/office/drawing/2014/main" val="3154476115"/>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000" dirty="0">
                          <a:effectLst/>
                        </a:rPr>
                        <a:t>(Not Heavily Weighted in Grade)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213442">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The information cited in the article has no relevance to the conference report topic.</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valid and/or reliable</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not adequate for a conference report on the chosen topic.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p>
                  </a:txBody>
                  <a:tcPr marL="38680" marR="38680" marT="0" marB="0"/>
                </a:tc>
                <a:tc>
                  <a:txBody>
                    <a:bodyPr/>
                    <a:lstStyle/>
                    <a:p>
                      <a:pPr marL="0" marR="0">
                        <a:spcBef>
                          <a:spcPts val="0"/>
                        </a:spcBef>
                        <a:spcAft>
                          <a:spcPts val="0"/>
                        </a:spcAft>
                      </a:pPr>
                      <a:r>
                        <a:rPr lang="en-US" sz="1500" dirty="0">
                          <a:effectLst/>
                        </a:rPr>
                        <a:t>The information cited in the article has some relevance to the conference report topic.</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somewhat valid and/or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adequate for a conference report on the chosen topic</a:t>
                      </a:r>
                    </a:p>
                  </a:txBody>
                  <a:tcPr marL="38680" marR="38680" marT="0" marB="0"/>
                </a:tc>
                <a:tc>
                  <a:txBody>
                    <a:bodyPr/>
                    <a:lstStyle/>
                    <a:p>
                      <a:pPr marL="0" marR="0">
                        <a:spcBef>
                          <a:spcPts val="0"/>
                        </a:spcBef>
                        <a:spcAft>
                          <a:spcPts val="0"/>
                        </a:spcAft>
                      </a:pPr>
                      <a:r>
                        <a:rPr lang="en-US" sz="1500" dirty="0">
                          <a:effectLst/>
                        </a:rPr>
                        <a:t>The information cited in the article is relevant to the conference report topic.</a:t>
                      </a:r>
                    </a:p>
                    <a:p>
                      <a:pPr marL="0" marR="0">
                        <a:spcBef>
                          <a:spcPts val="0"/>
                        </a:spcBef>
                        <a:spcAft>
                          <a:spcPts val="0"/>
                        </a:spcAft>
                      </a:pPr>
                      <a:br>
                        <a:rPr lang="en-US" sz="1500" dirty="0">
                          <a:effectLst/>
                        </a:rPr>
                      </a:br>
                      <a:r>
                        <a:rPr lang="en-US" sz="1500" dirty="0">
                          <a:effectLst/>
                        </a:rPr>
                        <a:t>Claims are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valid and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great for a complete conference report on the chosen topic</a:t>
                      </a:r>
                    </a:p>
                  </a:txBody>
                  <a:tcPr marL="38680" marR="38680" marT="0" marB="0"/>
                </a:tc>
                <a:tc>
                  <a:txBody>
                    <a:bodyPr/>
                    <a:lstStyle/>
                    <a:p>
                      <a:pPr marL="0" marR="0">
                        <a:spcBef>
                          <a:spcPts val="0"/>
                        </a:spcBef>
                        <a:spcAft>
                          <a:spcPts val="0"/>
                        </a:spcAft>
                      </a:pPr>
                      <a:r>
                        <a:rPr lang="en-US" sz="1500" dirty="0">
                          <a:effectLst/>
                        </a:rPr>
                        <a:t>The information cited in the article is completely on point with the conference report topic.</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completely valid and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outstanding for a complete conference report on the chosen topic.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Five or less  or less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One or less course readings are referenced in addition to the ten sources.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Six or seven course readings and/or reliable/valid external source is referenced.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course readings are referenced in addition to the ten sources.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Eight or nine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course readings are referenced in addition to the ten sources.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Ten or more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Four or more course readings are referenced in addition to the ten sources. </a:t>
                      </a: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1958032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EB24-8D08-4FE8-B2B9-75E3CF911C0B}"/>
              </a:ext>
            </a:extLst>
          </p:cNvPr>
          <p:cNvSpPr>
            <a:spLocks noGrp="1"/>
          </p:cNvSpPr>
          <p:nvPr>
            <p:ph type="title"/>
          </p:nvPr>
        </p:nvSpPr>
        <p:spPr/>
        <p:txBody>
          <a:bodyPr/>
          <a:lstStyle/>
          <a:p>
            <a:r>
              <a:rPr lang="en-US" dirty="0"/>
              <a:t>Literature Review</a:t>
            </a:r>
            <a:endParaRPr lang="en-CA" dirty="0"/>
          </a:p>
        </p:txBody>
      </p:sp>
      <p:sp>
        <p:nvSpPr>
          <p:cNvPr id="3" name="Content Placeholder 2">
            <a:extLst>
              <a:ext uri="{FF2B5EF4-FFF2-40B4-BE49-F238E27FC236}">
                <a16:creationId xmlns:a16="http://schemas.microsoft.com/office/drawing/2014/main" id="{735A739C-5363-47C5-8051-A284EF37B33A}"/>
              </a:ext>
            </a:extLst>
          </p:cNvPr>
          <p:cNvSpPr>
            <a:spLocks noGrp="1"/>
          </p:cNvSpPr>
          <p:nvPr>
            <p:ph idx="1"/>
          </p:nvPr>
        </p:nvSpPr>
        <p:spPr>
          <a:xfrm>
            <a:off x="1097280" y="1845733"/>
            <a:ext cx="10058400" cy="4634007"/>
          </a:xfrm>
        </p:spPr>
        <p:txBody>
          <a:bodyPr>
            <a:normAutofit/>
          </a:bodyPr>
          <a:lstStyle/>
          <a:p>
            <a:r>
              <a:rPr lang="en-US" dirty="0"/>
              <a:t>You will write a literature review on the topic you previously proposed. </a:t>
            </a:r>
          </a:p>
          <a:p>
            <a:r>
              <a:rPr lang="en-US" dirty="0"/>
              <a:t>Your literature review should contain at least 20 valid and reliable academic sources and connect to at least five additional course readings. </a:t>
            </a:r>
          </a:p>
          <a:p>
            <a:r>
              <a:rPr lang="en-US" dirty="0"/>
              <a:t>Please see grading rubric on next slide. </a:t>
            </a:r>
          </a:p>
          <a:p>
            <a:r>
              <a:rPr lang="en-US" dirty="0"/>
              <a:t>Your report should be about 5 pages long. </a:t>
            </a:r>
          </a:p>
          <a:p>
            <a:endParaRPr lang="en-US" dirty="0"/>
          </a:p>
        </p:txBody>
      </p:sp>
    </p:spTree>
    <p:extLst>
      <p:ext uri="{BB962C8B-B14F-4D97-AF65-F5344CB8AC3E}">
        <p14:creationId xmlns:p14="http://schemas.microsoft.com/office/powerpoint/2010/main" val="1713079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3E01-D609-48BF-92DF-9B14299D59C7}"/>
              </a:ext>
            </a:extLst>
          </p:cNvPr>
          <p:cNvSpPr>
            <a:spLocks noGrp="1"/>
          </p:cNvSpPr>
          <p:nvPr>
            <p:ph type="title"/>
          </p:nvPr>
        </p:nvSpPr>
        <p:spPr/>
        <p:txBody>
          <a:bodyPr/>
          <a:lstStyle/>
          <a:p>
            <a:r>
              <a:rPr lang="en-US" dirty="0"/>
              <a:t>Attend a Conference/Public Panel and Write a Report</a:t>
            </a:r>
            <a:endParaRPr lang="en-CA" dirty="0"/>
          </a:p>
        </p:txBody>
      </p:sp>
      <p:sp>
        <p:nvSpPr>
          <p:cNvPr id="3" name="Content Placeholder 2">
            <a:extLst>
              <a:ext uri="{FF2B5EF4-FFF2-40B4-BE49-F238E27FC236}">
                <a16:creationId xmlns:a16="http://schemas.microsoft.com/office/drawing/2014/main" id="{63061868-A4F4-477D-B70E-342B9DA30F1F}"/>
              </a:ext>
            </a:extLst>
          </p:cNvPr>
          <p:cNvSpPr>
            <a:spLocks noGrp="1"/>
          </p:cNvSpPr>
          <p:nvPr>
            <p:ph idx="1"/>
          </p:nvPr>
        </p:nvSpPr>
        <p:spPr/>
        <p:txBody>
          <a:bodyPr/>
          <a:lstStyle/>
          <a:p>
            <a:r>
              <a:rPr lang="en-US" dirty="0"/>
              <a:t>The proposal must:</a:t>
            </a:r>
          </a:p>
          <a:p>
            <a:pPr lvl="1"/>
            <a:r>
              <a:rPr lang="en-US" dirty="0"/>
              <a:t>Describe the conference/panel</a:t>
            </a:r>
          </a:p>
          <a:p>
            <a:pPr lvl="1"/>
            <a:r>
              <a:rPr lang="en-US" dirty="0"/>
              <a:t>Provide justification for why this topic is important and how it fits into ecological economics</a:t>
            </a:r>
          </a:p>
          <a:p>
            <a:pPr lvl="1"/>
            <a:r>
              <a:rPr lang="en-US" dirty="0"/>
              <a:t>Provide a summary of what each person plans on contributing to the project</a:t>
            </a:r>
          </a:p>
          <a:p>
            <a:pPr lvl="1"/>
            <a:r>
              <a:rPr lang="en-US" dirty="0"/>
              <a:t>Please provide a timeline of your tasks and when you will complete each task </a:t>
            </a:r>
          </a:p>
          <a:p>
            <a:pPr lvl="1"/>
            <a:r>
              <a:rPr lang="en-US" dirty="0"/>
              <a:t>Provide a summary of what you expect to learn at the conference/panel and explain why</a:t>
            </a:r>
          </a:p>
          <a:p>
            <a:pPr lvl="1"/>
            <a:r>
              <a:rPr lang="en-US" dirty="0"/>
              <a:t>Provide an annotated bibliography with at least 5 sources that will be used for your final report</a:t>
            </a:r>
          </a:p>
          <a:p>
            <a:pPr lvl="1"/>
            <a:r>
              <a:rPr lang="en-US" dirty="0"/>
              <a:t>Link project (or process) to readings and/or other sources</a:t>
            </a:r>
          </a:p>
          <a:p>
            <a:pPr lvl="1"/>
            <a:endParaRPr lang="en-US" dirty="0"/>
          </a:p>
          <a:p>
            <a:pPr lvl="1"/>
            <a:endParaRPr lang="en-CA" dirty="0"/>
          </a:p>
        </p:txBody>
      </p:sp>
      <p:graphicFrame>
        <p:nvGraphicFramePr>
          <p:cNvPr id="4" name="Content Placeholder 3">
            <a:extLst>
              <a:ext uri="{FF2B5EF4-FFF2-40B4-BE49-F238E27FC236}">
                <a16:creationId xmlns:a16="http://schemas.microsoft.com/office/drawing/2014/main" id="{13C5D203-8934-B079-1C0D-ECEC211C3CAB}"/>
              </a:ext>
            </a:extLst>
          </p:cNvPr>
          <p:cNvGraphicFramePr>
            <a:graphicFrameLocks/>
          </p:cNvGraphicFramePr>
          <p:nvPr>
            <p:extLst>
              <p:ext uri="{D42A27DB-BD31-4B8C-83A1-F6EECF244321}">
                <p14:modId xmlns:p14="http://schemas.microsoft.com/office/powerpoint/2010/main" val="1909558562"/>
              </p:ext>
            </p:extLst>
          </p:nvPr>
        </p:nvGraphicFramePr>
        <p:xfrm>
          <a:off x="0" y="-1"/>
          <a:ext cx="12192000" cy="11746775"/>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 (Below Average Work)</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 (Average Work)</a:t>
                      </a:r>
                    </a:p>
                  </a:txBody>
                  <a:tcPr marL="38680" marR="38680" marT="0" marB="0"/>
                </a:tc>
                <a:tc>
                  <a:txBody>
                    <a:bodyPr/>
                    <a:lstStyle/>
                    <a:p>
                      <a:pPr marL="0" marR="0">
                        <a:spcBef>
                          <a:spcPts val="0"/>
                        </a:spcBef>
                        <a:spcAft>
                          <a:spcPts val="0"/>
                        </a:spcAft>
                      </a:pPr>
                      <a:r>
                        <a:rPr lang="en-US" sz="1500" dirty="0">
                          <a:effectLst/>
                        </a:rPr>
                        <a:t>B (Excellent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 (Superior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Quality of Literature Review and Connection to Course Readings</a:t>
                      </a:r>
                    </a:p>
                  </a:txBody>
                  <a:tcPr marL="38680" marR="38680" marT="0" marB="0"/>
                </a:tc>
                <a:tc>
                  <a:txBody>
                    <a:bodyPr/>
                    <a:lstStyle/>
                    <a:p>
                      <a:pPr marL="0" marR="0">
                        <a:spcBef>
                          <a:spcPts val="0"/>
                        </a:spcBef>
                        <a:spcAft>
                          <a:spcPts val="0"/>
                        </a:spcAft>
                      </a:pPr>
                      <a:r>
                        <a:rPr lang="en-US" sz="1500" dirty="0">
                          <a:effectLst/>
                        </a:rPr>
                        <a:t>Superficial review of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Review not appropriate or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Superficially connected review to the course readings.   </a:t>
                      </a:r>
                    </a:p>
                  </a:txBody>
                  <a:tcPr marL="38680" marR="38680" marT="0" marB="0"/>
                </a:tc>
                <a:tc>
                  <a:txBody>
                    <a:bodyPr/>
                    <a:lstStyle/>
                    <a:p>
                      <a:pPr marL="0" marR="0">
                        <a:spcBef>
                          <a:spcPts val="0"/>
                        </a:spcBef>
                        <a:spcAft>
                          <a:spcPts val="0"/>
                        </a:spcAft>
                      </a:pPr>
                      <a:r>
                        <a:rPr lang="en-US" sz="1500" dirty="0">
                          <a:effectLst/>
                        </a:rPr>
                        <a:t>Average review of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Review  somewhat appropriate and incomplete.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review  to some of the course readings.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Great review of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Review appropriate and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review  to course readings.  </a:t>
                      </a:r>
                    </a:p>
                  </a:txBody>
                  <a:tcPr marL="38680" marR="38680" marT="0" marB="0"/>
                </a:tc>
                <a:tc>
                  <a:txBody>
                    <a:bodyPr/>
                    <a:lstStyle/>
                    <a:p>
                      <a:pPr marL="0" marR="0">
                        <a:spcBef>
                          <a:spcPts val="0"/>
                        </a:spcBef>
                        <a:spcAft>
                          <a:spcPts val="0"/>
                        </a:spcAft>
                      </a:pPr>
                      <a:r>
                        <a:rPr lang="en-US" sz="1500" dirty="0">
                          <a:effectLst/>
                        </a:rPr>
                        <a:t>Exceptional review  of subject.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Review  entirely on point and complete.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review to course readings with excellence. </a:t>
                      </a: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literature review is not clear, concise, specific and/or interesting.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no introductory and/or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a:spcBef>
                          <a:spcPts val="0"/>
                        </a:spcBef>
                        <a:spcAft>
                          <a:spcPts val="0"/>
                        </a:spcAft>
                      </a:pPr>
                      <a:r>
                        <a:rPr lang="en-US" sz="1500" dirty="0">
                          <a:effectLst/>
                        </a:rPr>
                        <a:t>Literature review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Literature review not structured well. </a:t>
                      </a:r>
                    </a:p>
                  </a:txBody>
                  <a:tcPr marL="38680" marR="38680" marT="0" marB="0"/>
                </a:tc>
                <a:tc>
                  <a:txBody>
                    <a:bodyPr/>
                    <a:lstStyle/>
                    <a:p>
                      <a:pPr marL="0" marR="0">
                        <a:spcBef>
                          <a:spcPts val="0"/>
                        </a:spcBef>
                        <a:spcAft>
                          <a:spcPts val="0"/>
                        </a:spcAft>
                      </a:pPr>
                      <a:r>
                        <a:rPr lang="en-US" sz="1500" dirty="0">
                          <a:effectLst/>
                        </a:rPr>
                        <a:t>The literature review is somewhat clear, concise, specific and/or interesting.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average introductory and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Literature review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Literature review structured somewhat well. </a:t>
                      </a:r>
                    </a:p>
                  </a:txBody>
                  <a:tcPr marL="38680" marR="38680" marT="0" marB="0"/>
                </a:tc>
                <a:tc>
                  <a:txBody>
                    <a:bodyPr/>
                    <a:lstStyle/>
                    <a:p>
                      <a:pPr marL="0" marR="0">
                        <a:spcBef>
                          <a:spcPts val="0"/>
                        </a:spcBef>
                        <a:spcAft>
                          <a:spcPts val="0"/>
                        </a:spcAft>
                      </a:pPr>
                      <a:r>
                        <a:rPr lang="en-US" sz="1500" dirty="0">
                          <a:effectLst/>
                        </a:rPr>
                        <a:t>The literature review is clear, concise, specific and interesting.</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Clear and persuasive argument, a well-structured text that features introductory and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Literature review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Literature review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literature review is extremely clear, concise, specific, and interesting.</a:t>
                      </a:r>
                    </a:p>
                    <a:p>
                      <a:pPr marL="0" marR="0">
                        <a:spcBef>
                          <a:spcPts val="0"/>
                        </a:spcBef>
                        <a:spcAft>
                          <a:spcPts val="0"/>
                        </a:spcAft>
                      </a:pPr>
                      <a:endParaRPr lang="en-US" sz="15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Extremely clear and persuasive argument, a well-structured text that features solid introductory and concluding arguments.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Literature review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literature review is outstanding. </a:t>
                      </a:r>
                    </a:p>
                  </a:txBody>
                  <a:tcPr marL="38680" marR="38680" marT="0" marB="0"/>
                </a:tc>
                <a:extLst>
                  <a:ext uri="{0D108BD9-81ED-4DB2-BD59-A6C34878D82A}">
                    <a16:rowId xmlns:a16="http://schemas.microsoft.com/office/drawing/2014/main" val="3154476115"/>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000" dirty="0">
                          <a:effectLst/>
                        </a:rPr>
                        <a:t>(Not Heavily Weighted in Grade)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The information cited in the article has no relevance to the literature review topic.</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valid and/or reliable</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not adequate for a literature review on the chosen topic.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p>
                  </a:txBody>
                  <a:tcPr marL="38680" marR="38680" marT="0" marB="0"/>
                </a:tc>
                <a:tc>
                  <a:txBody>
                    <a:bodyPr/>
                    <a:lstStyle/>
                    <a:p>
                      <a:pPr marL="0" marR="0">
                        <a:spcBef>
                          <a:spcPts val="0"/>
                        </a:spcBef>
                        <a:spcAft>
                          <a:spcPts val="0"/>
                        </a:spcAft>
                      </a:pPr>
                      <a:r>
                        <a:rPr lang="en-US" sz="1500" dirty="0">
                          <a:effectLst/>
                        </a:rPr>
                        <a:t>The information cited in the article has some relevance to the literature review topic.</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somewhat valid and/or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adequate for a literature review on the chosen topic</a:t>
                      </a:r>
                    </a:p>
                  </a:txBody>
                  <a:tcPr marL="38680" marR="38680" marT="0" marB="0"/>
                </a:tc>
                <a:tc>
                  <a:txBody>
                    <a:bodyPr/>
                    <a:lstStyle/>
                    <a:p>
                      <a:pPr marL="0" marR="0">
                        <a:spcBef>
                          <a:spcPts val="0"/>
                        </a:spcBef>
                        <a:spcAft>
                          <a:spcPts val="0"/>
                        </a:spcAft>
                      </a:pPr>
                      <a:r>
                        <a:rPr lang="en-US" sz="1500" dirty="0">
                          <a:effectLst/>
                        </a:rPr>
                        <a:t>The information cited in the article is relevant to the literature review topic.</a:t>
                      </a:r>
                    </a:p>
                    <a:p>
                      <a:pPr marL="0" marR="0">
                        <a:spcBef>
                          <a:spcPts val="0"/>
                        </a:spcBef>
                        <a:spcAft>
                          <a:spcPts val="0"/>
                        </a:spcAft>
                      </a:pPr>
                      <a:br>
                        <a:rPr lang="en-US" sz="1500" dirty="0">
                          <a:effectLst/>
                        </a:rPr>
                      </a:br>
                      <a:r>
                        <a:rPr lang="en-US" sz="1500" dirty="0">
                          <a:effectLst/>
                        </a:rPr>
                        <a:t>Claims are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valid and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great for a complete literature review on the chosen topic</a:t>
                      </a:r>
                    </a:p>
                  </a:txBody>
                  <a:tcPr marL="38680" marR="38680" marT="0" marB="0"/>
                </a:tc>
                <a:tc>
                  <a:txBody>
                    <a:bodyPr/>
                    <a:lstStyle/>
                    <a:p>
                      <a:pPr marL="0" marR="0">
                        <a:spcBef>
                          <a:spcPts val="0"/>
                        </a:spcBef>
                        <a:spcAft>
                          <a:spcPts val="0"/>
                        </a:spcAft>
                      </a:pPr>
                      <a:r>
                        <a:rPr lang="en-US" sz="1500" dirty="0">
                          <a:effectLst/>
                        </a:rPr>
                        <a:t>The information cited in the article is completely on point with the literature review topic.</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completely valid and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outstanding for a complete literature review on the chosen topic.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Nine or less  or less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less course readings are referenced in addition to the ten sources.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Ten to fourteen course readings and/or reliable/valid external source is referenced.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course readings are referenced in addition to the ten sources.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Fifteen to nineteen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Four course readings are referenced in addition to the ten sources.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Twenty or more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Five or more course readings are referenced in addition to the ten sources.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178453650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3038</TotalTime>
  <Words>2917</Words>
  <Application>Microsoft Macintosh PowerPoint</Application>
  <PresentationFormat>Widescreen</PresentationFormat>
  <Paragraphs>369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Calibri Light</vt:lpstr>
      <vt:lpstr>Retrospect</vt:lpstr>
      <vt:lpstr>Ecological Economics</vt:lpstr>
      <vt:lpstr>Assignments</vt:lpstr>
      <vt:lpstr>Get Involved With an Existing Community Project </vt:lpstr>
      <vt:lpstr>PowerPoint Presentation</vt:lpstr>
      <vt:lpstr>Conference Report</vt:lpstr>
      <vt:lpstr>Attend a Conference/Public Panel and Write a Report</vt:lpstr>
      <vt:lpstr>Literature Review</vt:lpstr>
      <vt:lpstr>Attend a Conference/Public Panel and Write a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284</cp:revision>
  <dcterms:created xsi:type="dcterms:W3CDTF">2016-08-29T02:04:56Z</dcterms:created>
  <dcterms:modified xsi:type="dcterms:W3CDTF">2022-11-17T18:33:32Z</dcterms:modified>
</cp:coreProperties>
</file>