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notesMasterIdLst>
    <p:notesMasterId r:id="rId10"/>
  </p:notesMasterIdLst>
  <p:sldIdLst>
    <p:sldId id="256" r:id="rId2"/>
    <p:sldId id="318" r:id="rId3"/>
    <p:sldId id="259" r:id="rId4"/>
    <p:sldId id="314" r:id="rId5"/>
    <p:sldId id="332" r:id="rId6"/>
    <p:sldId id="331" r:id="rId7"/>
    <p:sldId id="333" r:id="rId8"/>
    <p:sldId id="329"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k Chevrier" initials="EC" lastIdx="1" clrIdx="0">
    <p:extLst>
      <p:ext uri="{19B8F6BF-5375-455C-9EA6-DF929625EA0E}">
        <p15:presenceInfo xmlns:p15="http://schemas.microsoft.com/office/powerpoint/2012/main" userId="371976d59e4c749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352" autoAdjust="0"/>
    <p:restoredTop sz="94660"/>
  </p:normalViewPr>
  <p:slideViewPr>
    <p:cSldViewPr snapToGrid="0">
      <p:cViewPr>
        <p:scale>
          <a:sx n="132" d="100"/>
          <a:sy n="132" d="100"/>
        </p:scale>
        <p:origin x="-792" y="-6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C6C669-C598-FB42-B782-FE02A079FFEE}" type="datetimeFigureOut">
              <a:rPr lang="en-US" smtClean="0"/>
              <a:t>11/14/22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A699B1-C4A8-6140-8726-BA883941134D}" type="slidenum">
              <a:rPr lang="en-US" smtClean="0"/>
              <a:t>‹#›</a:t>
            </a:fld>
            <a:endParaRPr lang="en-US"/>
          </a:p>
        </p:txBody>
      </p:sp>
    </p:spTree>
    <p:extLst>
      <p:ext uri="{BB962C8B-B14F-4D97-AF65-F5344CB8AC3E}">
        <p14:creationId xmlns:p14="http://schemas.microsoft.com/office/powerpoint/2010/main" val="12876756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2022-11-14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9249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2022-11-14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25232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2022-11-14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28998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2022-11-14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053276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1842BA-7EFE-4E94-BF70-CCD5482705EF}" type="datetimeFigureOut">
              <a:rPr lang="en-CA" smtClean="0"/>
              <a:t>2022-11-14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957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1842BA-7EFE-4E94-BF70-CCD5482705EF}" type="datetimeFigureOut">
              <a:rPr lang="en-CA" smtClean="0"/>
              <a:t>2022-11-14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1406445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1842BA-7EFE-4E94-BF70-CCD5482705EF}" type="datetimeFigureOut">
              <a:rPr lang="en-CA" smtClean="0"/>
              <a:t>2022-11-14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13213657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1842BA-7EFE-4E94-BF70-CCD5482705EF}" type="datetimeFigureOut">
              <a:rPr lang="en-CA" smtClean="0"/>
              <a:t>2022-11-14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496941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21842BA-7EFE-4E94-BF70-CCD5482705EF}" type="datetimeFigureOut">
              <a:rPr lang="en-CA" smtClean="0"/>
              <a:t>2022-11-14</a:t>
            </a:fld>
            <a:endParaRPr lang="en-C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839371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21842BA-7EFE-4E94-BF70-CCD5482705EF}" type="datetimeFigureOut">
              <a:rPr lang="en-CA" smtClean="0"/>
              <a:t>2022-11-14</a:t>
            </a:fld>
            <a:endParaRPr lang="en-C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C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2E8C5B3-70D6-4FAB-BB21-E17DB9DB3569}" type="slidenum">
              <a:rPr lang="en-CA" smtClean="0"/>
              <a:t>‹#›</a:t>
            </a:fld>
            <a:endParaRPr lang="en-CA"/>
          </a:p>
        </p:txBody>
      </p:sp>
    </p:spTree>
    <p:extLst>
      <p:ext uri="{BB962C8B-B14F-4D97-AF65-F5344CB8AC3E}">
        <p14:creationId xmlns:p14="http://schemas.microsoft.com/office/powerpoint/2010/main" val="299352193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1842BA-7EFE-4E94-BF70-CCD5482705EF}" type="datetimeFigureOut">
              <a:rPr lang="en-CA" smtClean="0"/>
              <a:t>2022-11-14</a:t>
            </a:fld>
            <a:endParaRPr lang="en-CA"/>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242386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21842BA-7EFE-4E94-BF70-CCD5482705EF}" type="datetimeFigureOut">
              <a:rPr lang="en-CA" smtClean="0"/>
              <a:t>2022-11-14</a:t>
            </a:fld>
            <a:endParaRPr lang="en-C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C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2E8C5B3-70D6-4FAB-BB21-E17DB9DB3569}" type="slidenum">
              <a:rPr lang="en-CA" smtClean="0"/>
              <a:t>‹#›</a:t>
            </a:fld>
            <a:endParaRPr lang="en-C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282267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Food and Culture</a:t>
            </a:r>
            <a:endParaRPr lang="en-CA" dirty="0"/>
          </a:p>
        </p:txBody>
      </p:sp>
      <p:sp>
        <p:nvSpPr>
          <p:cNvPr id="3" name="Subtitle 2"/>
          <p:cNvSpPr>
            <a:spLocks noGrp="1"/>
          </p:cNvSpPr>
          <p:nvPr>
            <p:ph type="subTitle" idx="1"/>
          </p:nvPr>
        </p:nvSpPr>
        <p:spPr/>
        <p:txBody>
          <a:bodyPr>
            <a:normAutofit/>
          </a:bodyPr>
          <a:lstStyle/>
          <a:p>
            <a:r>
              <a:rPr lang="en-CA" dirty="0"/>
              <a:t>Final Project</a:t>
            </a:r>
          </a:p>
          <a:p>
            <a:r>
              <a:rPr lang="en-CA" dirty="0"/>
              <a:t>Erik Chevrier</a:t>
            </a:r>
          </a:p>
        </p:txBody>
      </p:sp>
    </p:spTree>
    <p:extLst>
      <p:ext uri="{BB962C8B-B14F-4D97-AF65-F5344CB8AC3E}">
        <p14:creationId xmlns:p14="http://schemas.microsoft.com/office/powerpoint/2010/main" val="91860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1FF87-E0EE-4580-A983-A746617E0FA6}"/>
              </a:ext>
            </a:extLst>
          </p:cNvPr>
          <p:cNvSpPr>
            <a:spLocks noGrp="1"/>
          </p:cNvSpPr>
          <p:nvPr>
            <p:ph type="title"/>
          </p:nvPr>
        </p:nvSpPr>
        <p:spPr/>
        <p:txBody>
          <a:bodyPr/>
          <a:lstStyle/>
          <a:p>
            <a:r>
              <a:rPr lang="en-US" dirty="0"/>
              <a:t>Assignments</a:t>
            </a:r>
          </a:p>
        </p:txBody>
      </p:sp>
      <p:sp>
        <p:nvSpPr>
          <p:cNvPr id="3" name="Content Placeholder 2">
            <a:extLst>
              <a:ext uri="{FF2B5EF4-FFF2-40B4-BE49-F238E27FC236}">
                <a16:creationId xmlns:a16="http://schemas.microsoft.com/office/drawing/2014/main" id="{84203461-C30D-41BD-B8CF-0202AB36D425}"/>
              </a:ext>
            </a:extLst>
          </p:cNvPr>
          <p:cNvSpPr>
            <a:spLocks noGrp="1"/>
          </p:cNvSpPr>
          <p:nvPr>
            <p:ph idx="1"/>
          </p:nvPr>
        </p:nvSpPr>
        <p:spPr/>
        <p:txBody>
          <a:bodyPr>
            <a:noAutofit/>
          </a:bodyPr>
          <a:lstStyle/>
          <a:p>
            <a:pPr algn="l" rtl="0"/>
            <a:r>
              <a:rPr lang="en-CA" sz="2200" b="1" i="0" u="none" strike="noStrike" dirty="0">
                <a:solidFill>
                  <a:schemeClr val="tx1"/>
                </a:solidFill>
                <a:effectLst/>
              </a:rPr>
              <a:t>Community Service-Learning Project (Due December 12 – 25%): </a:t>
            </a:r>
            <a:r>
              <a:rPr lang="en-CA" sz="1900" i="0" u="none" strike="noStrike" dirty="0">
                <a:solidFill>
                  <a:schemeClr val="tx1"/>
                </a:solidFill>
                <a:effectLst/>
                <a:latin typeface="+mj-lt"/>
              </a:rPr>
              <a:t>The objective of this assignment is to give students hands-on experiential-learning about transformative food movements. Students will perform an action-research project by creating a food project and/or participating with an already existing community food initiative or campaign at Concordia University or in the community at large. Students will participate in a group and submit the report as a group. Students will be evaluated based on the depth of their involvement with the project, clearly reporting the project, class updates about the project’s progress, ability to work together as a cohesive team and an oral presentation of the project. Students must form a group in class; however, they may choose to work with a group that already exists and/or create something with like-minded people outside the classroom. In class, students will form clusters and contribute to the project based on their area of expertise. For example, someone with great research skills could get involved with the research portion of the project, someone with media skills can build media infrastructure, someone with great interpersonal communication skills can be the mobilizer, among other tasks. Students will be evaluated based on the depth of their involvement with the project, their deliverables, clearly reporting their contribution to the project, an oral presentation summarizing their role in the project while linking the project to the course material.</a:t>
            </a:r>
          </a:p>
        </p:txBody>
      </p:sp>
    </p:spTree>
    <p:extLst>
      <p:ext uri="{BB962C8B-B14F-4D97-AF65-F5344CB8AC3E}">
        <p14:creationId xmlns:p14="http://schemas.microsoft.com/office/powerpoint/2010/main" val="1409514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9EB24-8D08-4FE8-B2B9-75E3CF911C0B}"/>
              </a:ext>
            </a:extLst>
          </p:cNvPr>
          <p:cNvSpPr>
            <a:spLocks noGrp="1"/>
          </p:cNvSpPr>
          <p:nvPr>
            <p:ph type="title"/>
          </p:nvPr>
        </p:nvSpPr>
        <p:spPr/>
        <p:txBody>
          <a:bodyPr/>
          <a:lstStyle/>
          <a:p>
            <a:r>
              <a:rPr lang="en-US" dirty="0"/>
              <a:t>Get Involved With an Existing Community Project </a:t>
            </a:r>
            <a:endParaRPr lang="en-CA" dirty="0"/>
          </a:p>
        </p:txBody>
      </p:sp>
      <p:sp>
        <p:nvSpPr>
          <p:cNvPr id="3" name="Content Placeholder 2">
            <a:extLst>
              <a:ext uri="{FF2B5EF4-FFF2-40B4-BE49-F238E27FC236}">
                <a16:creationId xmlns:a16="http://schemas.microsoft.com/office/drawing/2014/main" id="{735A739C-5363-47C5-8051-A284EF37B33A}"/>
              </a:ext>
            </a:extLst>
          </p:cNvPr>
          <p:cNvSpPr>
            <a:spLocks noGrp="1"/>
          </p:cNvSpPr>
          <p:nvPr>
            <p:ph idx="1"/>
          </p:nvPr>
        </p:nvSpPr>
        <p:spPr>
          <a:xfrm>
            <a:off x="1097280" y="1845733"/>
            <a:ext cx="10058400" cy="4634007"/>
          </a:xfrm>
        </p:spPr>
        <p:txBody>
          <a:bodyPr>
            <a:normAutofit/>
          </a:bodyPr>
          <a:lstStyle/>
          <a:p>
            <a:r>
              <a:rPr lang="en-US" dirty="0"/>
              <a:t>Autoethnography: Qualitative, self-reflection that explores your personal learning in relation with larger social, political, economic, cultural understandings. You must link your learnings to class material and other reliable, credible sources. </a:t>
            </a:r>
          </a:p>
          <a:p>
            <a:r>
              <a:rPr lang="en-US" dirty="0"/>
              <a:t>1 – What was your ’project’?</a:t>
            </a:r>
          </a:p>
          <a:p>
            <a:r>
              <a:rPr lang="en-US" dirty="0"/>
              <a:t>2 – What motivated you to partake in the ‘project’? (why is the topic important)?</a:t>
            </a:r>
          </a:p>
          <a:p>
            <a:r>
              <a:rPr lang="en-US" dirty="0"/>
              <a:t>3 – Did you meet your goals, objectives, targets? (what were your goals, objectives and targets)? Why or why not?  </a:t>
            </a:r>
          </a:p>
          <a:p>
            <a:r>
              <a:rPr lang="en-US" dirty="0"/>
              <a:t>4 – What effects did your project generate in the community? (i.e. positive, negative, intended, unintended)?</a:t>
            </a:r>
          </a:p>
          <a:p>
            <a:r>
              <a:rPr lang="en-US" dirty="0"/>
              <a:t>5 – What were your learnings and how do they connect to course readings and classroom discussions? </a:t>
            </a:r>
          </a:p>
          <a:p>
            <a:r>
              <a:rPr lang="en-US" dirty="0"/>
              <a:t>Your report should be about 5 pages long. </a:t>
            </a:r>
          </a:p>
          <a:p>
            <a:endParaRPr lang="en-US" dirty="0"/>
          </a:p>
        </p:txBody>
      </p:sp>
    </p:spTree>
    <p:extLst>
      <p:ext uri="{BB962C8B-B14F-4D97-AF65-F5344CB8AC3E}">
        <p14:creationId xmlns:p14="http://schemas.microsoft.com/office/powerpoint/2010/main" val="4727278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3">
            <a:extLst>
              <a:ext uri="{FF2B5EF4-FFF2-40B4-BE49-F238E27FC236}">
                <a16:creationId xmlns:a16="http://schemas.microsoft.com/office/drawing/2014/main" id="{712FF886-D80E-6C0B-3303-A767D0FAFDA3}"/>
              </a:ext>
            </a:extLst>
          </p:cNvPr>
          <p:cNvGraphicFramePr>
            <a:graphicFrameLocks/>
          </p:cNvGraphicFramePr>
          <p:nvPr>
            <p:extLst>
              <p:ext uri="{D42A27DB-BD31-4B8C-83A1-F6EECF244321}">
                <p14:modId xmlns:p14="http://schemas.microsoft.com/office/powerpoint/2010/main" val="133379401"/>
              </p:ext>
            </p:extLst>
          </p:nvPr>
        </p:nvGraphicFramePr>
        <p:xfrm>
          <a:off x="0" y="0"/>
          <a:ext cx="12191999" cy="20306344"/>
        </p:xfrm>
        <a:graphic>
          <a:graphicData uri="http://schemas.openxmlformats.org/drawingml/2006/table">
            <a:tbl>
              <a:tblPr firstRow="1" firstCol="1" bandRow="1">
                <a:tableStyleId>{5C22544A-7EE6-4342-B048-85BDC9FD1C3A}</a:tableStyleId>
              </a:tblPr>
              <a:tblGrid>
                <a:gridCol w="3085967">
                  <a:extLst>
                    <a:ext uri="{9D8B030D-6E8A-4147-A177-3AD203B41FA5}">
                      <a16:colId xmlns:a16="http://schemas.microsoft.com/office/drawing/2014/main" val="4226346328"/>
                    </a:ext>
                  </a:extLst>
                </a:gridCol>
                <a:gridCol w="2276508">
                  <a:extLst>
                    <a:ext uri="{9D8B030D-6E8A-4147-A177-3AD203B41FA5}">
                      <a16:colId xmlns:a16="http://schemas.microsoft.com/office/drawing/2014/main" val="3461143630"/>
                    </a:ext>
                  </a:extLst>
                </a:gridCol>
                <a:gridCol w="2276508">
                  <a:extLst>
                    <a:ext uri="{9D8B030D-6E8A-4147-A177-3AD203B41FA5}">
                      <a16:colId xmlns:a16="http://schemas.microsoft.com/office/drawing/2014/main" val="392681824"/>
                    </a:ext>
                  </a:extLst>
                </a:gridCol>
                <a:gridCol w="2276508">
                  <a:extLst>
                    <a:ext uri="{9D8B030D-6E8A-4147-A177-3AD203B41FA5}">
                      <a16:colId xmlns:a16="http://schemas.microsoft.com/office/drawing/2014/main" val="3258894611"/>
                    </a:ext>
                  </a:extLst>
                </a:gridCol>
                <a:gridCol w="2276508">
                  <a:extLst>
                    <a:ext uri="{9D8B030D-6E8A-4147-A177-3AD203B41FA5}">
                      <a16:colId xmlns:a16="http://schemas.microsoft.com/office/drawing/2014/main" val="2442212841"/>
                    </a:ext>
                  </a:extLst>
                </a:gridCol>
              </a:tblGrid>
              <a:tr h="230650">
                <a:tc>
                  <a:txBody>
                    <a:bodyPr/>
                    <a:lstStyle/>
                    <a:p>
                      <a:pPr marL="0" marR="0">
                        <a:spcBef>
                          <a:spcPts val="0"/>
                        </a:spcBef>
                        <a:spcAft>
                          <a:spcPts val="0"/>
                        </a:spcAft>
                      </a:pPr>
                      <a:r>
                        <a:rPr lang="en-US" sz="1500" dirty="0">
                          <a:effectLst/>
                        </a:rPr>
                        <a:t>Category</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D (Below Average Work)</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C (Average Work)</a:t>
                      </a:r>
                    </a:p>
                  </a:txBody>
                  <a:tcPr marL="38680" marR="38680" marT="0" marB="0"/>
                </a:tc>
                <a:tc>
                  <a:txBody>
                    <a:bodyPr/>
                    <a:lstStyle/>
                    <a:p>
                      <a:pPr marL="0" marR="0">
                        <a:spcBef>
                          <a:spcPts val="0"/>
                        </a:spcBef>
                        <a:spcAft>
                          <a:spcPts val="0"/>
                        </a:spcAft>
                      </a:pPr>
                      <a:r>
                        <a:rPr lang="en-US" sz="1500" dirty="0">
                          <a:effectLst/>
                        </a:rPr>
                        <a:t>B (Excellent Work)</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A (Superior Work)</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442857339"/>
                  </a:ext>
                </a:extLst>
              </a:tr>
              <a:tr h="2306499">
                <a:tc>
                  <a:txBody>
                    <a:bodyPr/>
                    <a:lstStyle/>
                    <a:p>
                      <a:pPr marL="0" marR="0">
                        <a:spcBef>
                          <a:spcPts val="0"/>
                        </a:spcBef>
                        <a:spcAft>
                          <a:spcPts val="0"/>
                        </a:spcAft>
                      </a:pPr>
                      <a:r>
                        <a:rPr lang="en-US" sz="1500" dirty="0">
                          <a:effectLst/>
                        </a:rPr>
                        <a:t>Quality of Auto Ethnography</a:t>
                      </a:r>
                    </a:p>
                  </a:txBody>
                  <a:tcPr marL="38680" marR="38680" marT="0" marB="0"/>
                </a:tc>
                <a:tc>
                  <a:txBody>
                    <a:bodyPr/>
                    <a:lstStyle/>
                    <a:p>
                      <a:pPr marL="0" marR="0">
                        <a:spcBef>
                          <a:spcPts val="0"/>
                        </a:spcBef>
                        <a:spcAft>
                          <a:spcPts val="0"/>
                        </a:spcAft>
                      </a:pPr>
                      <a:r>
                        <a:rPr lang="en-US" sz="1500" dirty="0">
                          <a:effectLst/>
                        </a:rPr>
                        <a:t>Superficial qualitative, self-reflection that explores your personal learning in relation with larger social, political, economic, cultural understandings.</a:t>
                      </a:r>
                    </a:p>
                    <a:p>
                      <a:pPr marL="0" marR="0">
                        <a:spcBef>
                          <a:spcPts val="0"/>
                        </a:spcBef>
                        <a:spcAft>
                          <a:spcPts val="0"/>
                        </a:spcAft>
                      </a:pPr>
                      <a:endParaRPr lang="en-US" sz="1500" dirty="0">
                        <a:effectLst/>
                      </a:endParaRPr>
                    </a:p>
                    <a:p>
                      <a:pPr marL="0" marR="0">
                        <a:spcBef>
                          <a:spcPts val="0"/>
                        </a:spcBef>
                        <a:spcAft>
                          <a:spcPts val="0"/>
                        </a:spcAft>
                      </a:pPr>
                      <a:endParaRPr lang="en-US" sz="1500" dirty="0">
                        <a:effectLst/>
                      </a:endParaRPr>
                    </a:p>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r>
                        <a:rPr lang="en-US" sz="1500" dirty="0">
                          <a:effectLst/>
                        </a:rPr>
                        <a:t>Average qualitative, self-reflection that explores your personal learning in relation with larger social, political, economic, cultural understandings.</a:t>
                      </a:r>
                    </a:p>
                  </a:txBody>
                  <a:tcPr marL="38680" marR="38680" marT="0" marB="0"/>
                </a:tc>
                <a:tc>
                  <a:txBody>
                    <a:bodyPr/>
                    <a:lstStyle/>
                    <a:p>
                      <a:pPr marL="0" marR="0">
                        <a:spcBef>
                          <a:spcPts val="0"/>
                        </a:spcBef>
                        <a:spcAft>
                          <a:spcPts val="0"/>
                        </a:spcAft>
                      </a:pPr>
                      <a:r>
                        <a:rPr lang="en-US" sz="1500" dirty="0">
                          <a:effectLst/>
                        </a:rPr>
                        <a:t>Great qualitative, self-reflection that explores your personal learning in relation with larger social, political, economic, cultural understandings.</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Exceptional qualitative, self-reflection that explores your personal learning in relation with larger social, political, economic, cultural understandings.</a:t>
                      </a:r>
                    </a:p>
                  </a:txBody>
                  <a:tcPr marL="38680" marR="38680" marT="0" marB="0"/>
                </a:tc>
                <a:extLst>
                  <a:ext uri="{0D108BD9-81ED-4DB2-BD59-A6C34878D82A}">
                    <a16:rowId xmlns:a16="http://schemas.microsoft.com/office/drawing/2014/main" val="651724473"/>
                  </a:ext>
                </a:extLst>
              </a:tr>
              <a:tr h="2767798">
                <a:tc>
                  <a:txBody>
                    <a:bodyPr/>
                    <a:lstStyle/>
                    <a:p>
                      <a:pPr marL="0" marR="0">
                        <a:spcBef>
                          <a:spcPts val="0"/>
                        </a:spcBef>
                        <a:spcAft>
                          <a:spcPts val="0"/>
                        </a:spcAft>
                      </a:pPr>
                      <a:r>
                        <a:rPr lang="en-US" sz="1500" dirty="0">
                          <a:effectLst/>
                        </a:rPr>
                        <a:t>Clarity and Structure</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The report is not clear, concise, and/or specific.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Format is awkward and hard to follow.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Proposal does not flow well.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Proposal is not structured well. </a:t>
                      </a: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The report is somewhat clear, concise, and specific.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Format is awkward but easier to follow.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Proposal flows somewhat well.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Proposal is structured somewhat well. </a:t>
                      </a: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The report is clear, concise, and specific.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Format is easy to follow.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rPr>
                        <a:t>Proposal</a:t>
                      </a:r>
                      <a:r>
                        <a:rPr lang="en-US" sz="1500" dirty="0">
                          <a:effectLst/>
                          <a:latin typeface="Calibri" panose="020F0502020204030204" pitchFamily="34" charset="0"/>
                          <a:ea typeface="Calibri" panose="020F0502020204030204" pitchFamily="34" charset="0"/>
                          <a:cs typeface="Times New Roman" panose="02020603050405020304" pitchFamily="18" charset="0"/>
                        </a:rPr>
                        <a:t> flows well.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Proposal structured well. </a:t>
                      </a: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The report is extremely clear, concise, and specific.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Format is easy to follow and interesting to read.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Proposal flows extremely well.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The structure of the proposal is outstanding. </a:t>
                      </a:r>
                    </a:p>
                  </a:txBody>
                  <a:tcPr marL="38680" marR="38680" marT="0" marB="0"/>
                </a:tc>
                <a:extLst>
                  <a:ext uri="{0D108BD9-81ED-4DB2-BD59-A6C34878D82A}">
                    <a16:rowId xmlns:a16="http://schemas.microsoft.com/office/drawing/2014/main" val="1059896890"/>
                  </a:ext>
                </a:extLst>
              </a:tr>
              <a:tr h="2075849">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Description of ‘project’</a:t>
                      </a: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cs typeface="Times New Roman" panose="02020603050405020304" pitchFamily="18" charset="0"/>
                        </a:rPr>
                        <a:t>Description of ’project’ not clear. </a:t>
                      </a: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cs typeface="Times New Roman" panose="02020603050405020304" pitchFamily="18" charset="0"/>
                        </a:rPr>
                        <a:t>Description of ’project’ somewhat clear. </a:t>
                      </a: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cs typeface="Times New Roman" panose="02020603050405020304" pitchFamily="18" charset="0"/>
                        </a:rPr>
                        <a:t>Description of ’project’ clear, concise and specific. </a:t>
                      </a: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cs typeface="Times New Roman" panose="02020603050405020304" pitchFamily="18" charset="0"/>
                        </a:rPr>
                        <a:t>Description of ’project’ is extremely clear, concise, and specific. </a:t>
                      </a:r>
                    </a:p>
                  </a:txBody>
                  <a:tcPr marL="38680" marR="38680" marT="0" marB="0"/>
                </a:tc>
                <a:extLst>
                  <a:ext uri="{0D108BD9-81ED-4DB2-BD59-A6C34878D82A}">
                    <a16:rowId xmlns:a16="http://schemas.microsoft.com/office/drawing/2014/main" val="3154476115"/>
                  </a:ext>
                </a:extLst>
              </a:tr>
              <a:tr h="2075849">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Motivation for the ‘project’ </a:t>
                      </a: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cs typeface="Times New Roman" panose="02020603050405020304" pitchFamily="18" charset="0"/>
                        </a:rPr>
                        <a:t>Description of the  motivation for the  ’project’ is not clear.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Superficial justification of project.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cs typeface="Times New Roman" panose="02020603050405020304" pitchFamily="18" charset="0"/>
                      </a:endParaRP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cs typeface="Times New Roman" panose="02020603050405020304" pitchFamily="18" charset="0"/>
                        </a:rPr>
                        <a:t>Description of the  motivation for the  ’project’ is clear.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Average justification of project.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cs typeface="Times New Roman" panose="02020603050405020304" pitchFamily="18" charset="0"/>
                      </a:endParaRP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cs typeface="Times New Roman" panose="02020603050405020304" pitchFamily="18" charset="0"/>
                        </a:rPr>
                        <a:t>Description of the  motivation for the ’project’ is clear, concise and specific.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Great justification of project that connected to the course readings.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cs typeface="Times New Roman" panose="02020603050405020304" pitchFamily="18" charset="0"/>
                      </a:endParaRP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cs typeface="Times New Roman" panose="02020603050405020304" pitchFamily="18" charset="0"/>
                        </a:rPr>
                        <a:t>Description of the  motivation for the ’project’ is extremely clear, concise, and specific and well though out.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Outstanding justification of project that connected to the course readings with excellence. </a:t>
                      </a:r>
                    </a:p>
                  </a:txBody>
                  <a:tcPr marL="38680" marR="38680" marT="0" marB="0"/>
                </a:tc>
                <a:extLst>
                  <a:ext uri="{0D108BD9-81ED-4DB2-BD59-A6C34878D82A}">
                    <a16:rowId xmlns:a16="http://schemas.microsoft.com/office/drawing/2014/main" val="1443955406"/>
                  </a:ext>
                </a:extLst>
              </a:tr>
              <a:tr h="2306499">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Description for Targets, Goals and Objectives and analysis of why they were successfully achieved or not. </a:t>
                      </a: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cs typeface="Times New Roman" panose="02020603050405020304" pitchFamily="18" charset="0"/>
                        </a:rPr>
                        <a:t>Description of the targets, goals and objectives is not clear.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cs typeface="Times New Roman" panose="02020603050405020304" pitchFamily="18" charset="0"/>
                        </a:rPr>
                        <a:t>Vague analysis of why the goals and targets were met or not.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cs typeface="Times New Roman" panose="02020603050405020304" pitchFamily="18" charset="0"/>
                      </a:endParaRP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cs typeface="Times New Roman" panose="02020603050405020304" pitchFamily="18" charset="0"/>
                        </a:rPr>
                        <a:t>Description of the targets, goals and objectives is clear.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cs typeface="Times New Roman" panose="02020603050405020304" pitchFamily="18" charset="0"/>
                        </a:rPr>
                        <a:t>Satisfactory analysis of why the goals and targets were met or not.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cs typeface="Times New Roman" panose="02020603050405020304" pitchFamily="18" charset="0"/>
                      </a:endParaRP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cs typeface="Times New Roman" panose="02020603050405020304" pitchFamily="18" charset="0"/>
                        </a:rPr>
                        <a:t>Description of the targets, goals and objectives is clear, concise, and specific.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cs typeface="Times New Roman" panose="02020603050405020304" pitchFamily="18" charset="0"/>
                        </a:rPr>
                        <a:t>Great analysis of why the goals and targets were met or not.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cs typeface="Times New Roman" panose="02020603050405020304" pitchFamily="18" charset="0"/>
                      </a:endParaRP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cs typeface="Times New Roman" panose="02020603050405020304" pitchFamily="18" charset="0"/>
                        </a:rPr>
                        <a:t>Description of the targets, goals and objectives is extremely clear, concise, and specific.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cs typeface="Times New Roman" panose="02020603050405020304" pitchFamily="18" charset="0"/>
                        </a:rPr>
                        <a:t>Exceptional analysis of why the goals and targets were met or not.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4276325899"/>
                  </a:ext>
                </a:extLst>
              </a:tr>
              <a:tr h="2537148">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Contribution</a:t>
                      </a: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cs typeface="Times New Roman" panose="02020603050405020304" pitchFamily="18" charset="0"/>
                        </a:rPr>
                        <a:t>Description of individual and collective contributions (where applicable) were not clear.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cs typeface="Times New Roman" panose="02020603050405020304" pitchFamily="18" charset="0"/>
                        </a:rPr>
                        <a:t>Contribution was not meaningful.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cs typeface="Times New Roman" panose="02020603050405020304" pitchFamily="18" charset="0"/>
                      </a:endParaRP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cs typeface="Times New Roman" panose="02020603050405020304" pitchFamily="18" charset="0"/>
                        </a:rPr>
                        <a:t>Description of individual and collective contributions (where applicable) were somewhat clear.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cs typeface="Times New Roman" panose="02020603050405020304" pitchFamily="18" charset="0"/>
                        </a:rPr>
                        <a:t>Contribution was somewhat meaningful.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cs typeface="Times New Roman" panose="02020603050405020304" pitchFamily="18" charset="0"/>
                      </a:endParaRP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cs typeface="Times New Roman" panose="02020603050405020304" pitchFamily="18" charset="0"/>
                        </a:rPr>
                        <a:t>Description of individual and collective contributions (where applicable) were clear.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cs typeface="Times New Roman" panose="02020603050405020304" pitchFamily="18" charset="0"/>
                        </a:rPr>
                        <a:t>Contribution was meaningful.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cs typeface="Times New Roman" panose="02020603050405020304" pitchFamily="18" charset="0"/>
                      </a:endParaRP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cs typeface="Times New Roman" panose="02020603050405020304" pitchFamily="18" charset="0"/>
                        </a:rPr>
                        <a:t>Description of individual and collective </a:t>
                      </a:r>
                      <a:r>
                        <a:rPr lang="en-US" sz="1500">
                          <a:effectLst/>
                          <a:latin typeface="Calibri" panose="020F0502020204030204" pitchFamily="34" charset="0"/>
                          <a:cs typeface="Times New Roman" panose="02020603050405020304" pitchFamily="18" charset="0"/>
                        </a:rPr>
                        <a:t>contributions (where applicable) were </a:t>
                      </a:r>
                      <a:r>
                        <a:rPr lang="en-US" sz="1500" dirty="0">
                          <a:effectLst/>
                          <a:latin typeface="Calibri" panose="020F0502020204030204" pitchFamily="34" charset="0"/>
                          <a:cs typeface="Times New Roman" panose="02020603050405020304" pitchFamily="18" charset="0"/>
                        </a:rPr>
                        <a:t>extremely clear, concise, and specific.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cs typeface="Times New Roman" panose="02020603050405020304" pitchFamily="18" charset="0"/>
                        </a:rPr>
                        <a:t>Contribution made a large impact in the community.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857048053"/>
                  </a:ext>
                </a:extLst>
              </a:tr>
              <a:tr h="952254">
                <a:tc>
                  <a:txBody>
                    <a:bodyPr/>
                    <a:lstStyle/>
                    <a:p>
                      <a:pPr marL="0" marR="0">
                        <a:spcBef>
                          <a:spcPts val="0"/>
                        </a:spcBef>
                        <a:spcAft>
                          <a:spcPts val="0"/>
                        </a:spcAft>
                      </a:pPr>
                      <a:r>
                        <a:rPr lang="en-US" sz="1500" dirty="0">
                          <a:effectLst/>
                        </a:rPr>
                        <a:t>Grammar and Sentence Structure</a:t>
                      </a:r>
                    </a:p>
                    <a:p>
                      <a:pPr marL="0" marR="0">
                        <a:spcBef>
                          <a:spcPts val="0"/>
                        </a:spcBef>
                        <a:spcAft>
                          <a:spcPts val="0"/>
                        </a:spcAft>
                      </a:pPr>
                      <a:r>
                        <a:rPr lang="en-US" sz="1500" dirty="0">
                          <a:effectLst/>
                        </a:rPr>
                        <a:t>(not heavily weighted)</a:t>
                      </a:r>
                    </a:p>
                  </a:txBody>
                  <a:tcPr marL="38680" marR="38680" marT="0" marB="0"/>
                </a:tc>
                <a:tc>
                  <a:txBody>
                    <a:bodyPr/>
                    <a:lstStyle/>
                    <a:p>
                      <a:pPr marL="0" marR="0">
                        <a:spcBef>
                          <a:spcPts val="0"/>
                        </a:spcBef>
                        <a:spcAft>
                          <a:spcPts val="0"/>
                        </a:spcAft>
                      </a:pPr>
                      <a:r>
                        <a:rPr lang="en-US" sz="1500" dirty="0">
                          <a:effectLst/>
                        </a:rPr>
                        <a:t>Multiple grammar mistakes making it difficult to read.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Several grammar mistakes but it is still clear to read.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One or two grammar mistakes but they do not impair reading experience.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No spelling or grammar mistakes. report is easy to read and flows well.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829937853"/>
                  </a:ext>
                </a:extLst>
              </a:tr>
              <a:tr h="4843647">
                <a:tc>
                  <a:txBody>
                    <a:bodyPr/>
                    <a:lstStyle/>
                    <a:p>
                      <a:pPr marL="0" marR="0">
                        <a:spcBef>
                          <a:spcPts val="0"/>
                        </a:spcBef>
                        <a:spcAft>
                          <a:spcPts val="0"/>
                        </a:spcAft>
                      </a:pPr>
                      <a:r>
                        <a:rPr lang="en-US" sz="1500" dirty="0">
                          <a:effectLst/>
                        </a:rPr>
                        <a:t>Relevance of Information </a:t>
                      </a:r>
                    </a:p>
                    <a:p>
                      <a:pPr marL="0" marR="0">
                        <a:spcBef>
                          <a:spcPts val="0"/>
                        </a:spcBef>
                        <a:spcAft>
                          <a:spcPts val="0"/>
                        </a:spcAft>
                      </a:pPr>
                      <a:endParaRPr lang="en-US" sz="1500" dirty="0">
                        <a:effectLst/>
                      </a:endParaRPr>
                    </a:p>
                    <a:p>
                      <a:pPr marL="0" marR="0">
                        <a:spcBef>
                          <a:spcPts val="0"/>
                        </a:spcBef>
                        <a:spcAft>
                          <a:spcPts val="0"/>
                        </a:spcAft>
                      </a:pPr>
                      <a:endParaRPr lang="en-US" sz="1500" dirty="0">
                        <a:effectLst/>
                      </a:endParaRPr>
                    </a:p>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r>
                        <a:rPr lang="en-US" sz="1500" dirty="0">
                          <a:effectLst/>
                        </a:rPr>
                        <a:t>The information cited in the report has little to no relevance to the interview and interpretation. </a:t>
                      </a:r>
                    </a:p>
                    <a:p>
                      <a:pPr marL="0" marR="0">
                        <a:spcBef>
                          <a:spcPts val="0"/>
                        </a:spcBef>
                        <a:spcAft>
                          <a:spcPts val="0"/>
                        </a:spcAft>
                      </a:pPr>
                      <a:br>
                        <a:rPr lang="en-US" sz="1500" dirty="0">
                          <a:effectLst/>
                        </a:rPr>
                      </a:br>
                      <a:r>
                        <a:rPr lang="en-US" sz="1500" dirty="0">
                          <a:effectLst/>
                        </a:rPr>
                        <a:t>Claims are not backed up by proper examples.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No valid/reliable source are used.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The information cited in the report has some relevance to the interview and interpretation.</a:t>
                      </a:r>
                    </a:p>
                    <a:p>
                      <a:pPr marL="0" marR="0">
                        <a:spcBef>
                          <a:spcPts val="0"/>
                        </a:spcBef>
                        <a:spcAft>
                          <a:spcPts val="0"/>
                        </a:spcAft>
                      </a:pPr>
                      <a:br>
                        <a:rPr lang="en-US" sz="1500" dirty="0">
                          <a:effectLst/>
                        </a:rPr>
                      </a:br>
                      <a:r>
                        <a:rPr lang="en-US" sz="1500" dirty="0">
                          <a:effectLst/>
                        </a:rPr>
                        <a:t>Claims are somewhat backed up by proper examples.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One or two valid and reliable source are used.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Auto-ethnography makes reference to at least one course reading.  </a:t>
                      </a:r>
                    </a:p>
                    <a:p>
                      <a:pPr marL="0" marR="0" lvl="0" indent="0" algn="l" defTabSz="914400" rtl="0" eaLnBrk="1" fontAlgn="auto" latinLnBrk="0" hangingPunct="1">
                        <a:lnSpc>
                          <a:spcPct val="100000"/>
                        </a:lnSpc>
                        <a:spcBef>
                          <a:spcPts val="0"/>
                        </a:spcBef>
                        <a:spcAft>
                          <a:spcPts val="0"/>
                        </a:spcAft>
                        <a:buClrTx/>
                        <a:buSzTx/>
                        <a:buFontTx/>
                        <a:buNone/>
                        <a:tabLst/>
                        <a:defRPr/>
                      </a:pPr>
                      <a:br>
                        <a:rPr lang="en-US" sz="1500" dirty="0">
                          <a:effectLst/>
                          <a:latin typeface="Calibri" panose="020F0502020204030204" pitchFamily="34" charset="0"/>
                          <a:ea typeface="Calibri" panose="020F0502020204030204" pitchFamily="34" charset="0"/>
                          <a:cs typeface="Times New Roman" panose="02020603050405020304" pitchFamily="18" charset="0"/>
                        </a:rPr>
                      </a:b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used somewhat correctly. </a:t>
                      </a:r>
                    </a:p>
                  </a:txBody>
                  <a:tcPr marL="38680" marR="38680" marT="0" marB="0"/>
                </a:tc>
                <a:tc>
                  <a:txBody>
                    <a:bodyPr/>
                    <a:lstStyle/>
                    <a:p>
                      <a:pPr marL="0" marR="0">
                        <a:spcBef>
                          <a:spcPts val="0"/>
                        </a:spcBef>
                        <a:spcAft>
                          <a:spcPts val="0"/>
                        </a:spcAft>
                      </a:pPr>
                      <a:r>
                        <a:rPr lang="en-US" sz="1500" dirty="0">
                          <a:effectLst/>
                        </a:rPr>
                        <a:t>The information cited in the report is relevant to the interview and interpretation.</a:t>
                      </a:r>
                    </a:p>
                    <a:p>
                      <a:pPr marL="0" marR="0">
                        <a:spcBef>
                          <a:spcPts val="0"/>
                        </a:spcBef>
                        <a:spcAft>
                          <a:spcPts val="0"/>
                        </a:spcAft>
                      </a:pPr>
                      <a:br>
                        <a:rPr lang="en-US" sz="1500" dirty="0">
                          <a:effectLst/>
                        </a:rPr>
                      </a:br>
                      <a:r>
                        <a:rPr lang="en-US" sz="1500" dirty="0">
                          <a:effectLst/>
                        </a:rPr>
                        <a:t>Claims are backed up by proper examples.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Three or four valid and reliable sources are used.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Auto-ethnography makes reference to at least two course readings.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used correctly. </a:t>
                      </a:r>
                    </a:p>
                  </a:txBody>
                  <a:tcPr marL="38680" marR="38680" marT="0" marB="0"/>
                </a:tc>
                <a:tc>
                  <a:txBody>
                    <a:bodyPr/>
                    <a:lstStyle/>
                    <a:p>
                      <a:pPr marL="0" marR="0">
                        <a:spcBef>
                          <a:spcPts val="0"/>
                        </a:spcBef>
                        <a:spcAft>
                          <a:spcPts val="0"/>
                        </a:spcAft>
                      </a:pPr>
                      <a:r>
                        <a:rPr lang="en-US" sz="1500" dirty="0">
                          <a:effectLst/>
                        </a:rPr>
                        <a:t>The information cited in the report is completely on point with the interview and interpretation. </a:t>
                      </a:r>
                    </a:p>
                    <a:p>
                      <a:pPr marL="0" marR="0">
                        <a:spcBef>
                          <a:spcPts val="0"/>
                        </a:spcBef>
                        <a:spcAft>
                          <a:spcPts val="0"/>
                        </a:spcAft>
                      </a:pPr>
                      <a:br>
                        <a:rPr lang="en-US" sz="1500" dirty="0">
                          <a:effectLst/>
                        </a:rPr>
                      </a:br>
                      <a:r>
                        <a:rPr lang="en-US" sz="1500" dirty="0">
                          <a:effectLst/>
                        </a:rPr>
                        <a:t>Claims are backed up by a variety of excellent examples.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Five or more valid and reliable sources are used.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Auto-ethnography makes reference to at least three course reading.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all used correctly and are completely on point.  </a:t>
                      </a:r>
                    </a:p>
                  </a:txBody>
                  <a:tcPr marL="38680" marR="38680" marT="0" marB="0"/>
                </a:tc>
                <a:extLst>
                  <a:ext uri="{0D108BD9-81ED-4DB2-BD59-A6C34878D82A}">
                    <a16:rowId xmlns:a16="http://schemas.microsoft.com/office/drawing/2014/main" val="2806582"/>
                  </a:ext>
                </a:extLst>
              </a:tr>
            </a:tbl>
          </a:graphicData>
        </a:graphic>
      </p:graphicFrame>
    </p:spTree>
    <p:extLst>
      <p:ext uri="{BB962C8B-B14F-4D97-AF65-F5344CB8AC3E}">
        <p14:creationId xmlns:p14="http://schemas.microsoft.com/office/powerpoint/2010/main" val="14044583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9EB24-8D08-4FE8-B2B9-75E3CF911C0B}"/>
              </a:ext>
            </a:extLst>
          </p:cNvPr>
          <p:cNvSpPr>
            <a:spLocks noGrp="1"/>
          </p:cNvSpPr>
          <p:nvPr>
            <p:ph type="title"/>
          </p:nvPr>
        </p:nvSpPr>
        <p:spPr/>
        <p:txBody>
          <a:bodyPr/>
          <a:lstStyle/>
          <a:p>
            <a:r>
              <a:rPr lang="en-US" dirty="0"/>
              <a:t>Conference Report</a:t>
            </a:r>
            <a:endParaRPr lang="en-CA" dirty="0"/>
          </a:p>
        </p:txBody>
      </p:sp>
      <p:sp>
        <p:nvSpPr>
          <p:cNvPr id="3" name="Content Placeholder 2">
            <a:extLst>
              <a:ext uri="{FF2B5EF4-FFF2-40B4-BE49-F238E27FC236}">
                <a16:creationId xmlns:a16="http://schemas.microsoft.com/office/drawing/2014/main" id="{735A739C-5363-47C5-8051-A284EF37B33A}"/>
              </a:ext>
            </a:extLst>
          </p:cNvPr>
          <p:cNvSpPr>
            <a:spLocks noGrp="1"/>
          </p:cNvSpPr>
          <p:nvPr>
            <p:ph idx="1"/>
          </p:nvPr>
        </p:nvSpPr>
        <p:spPr>
          <a:xfrm>
            <a:off x="1097280" y="1845733"/>
            <a:ext cx="10058400" cy="4634007"/>
          </a:xfrm>
        </p:spPr>
        <p:txBody>
          <a:bodyPr>
            <a:normAutofit/>
          </a:bodyPr>
          <a:lstStyle/>
          <a:p>
            <a:r>
              <a:rPr lang="en-US" dirty="0"/>
              <a:t>For the conference report, you will write a research report using information you got from the conference and adding information you obtained from a literature review on the conference topic. </a:t>
            </a:r>
          </a:p>
          <a:p>
            <a:r>
              <a:rPr lang="en-US" dirty="0"/>
              <a:t>Your literature review should contain at least 10 valid and reliable academic sources and connect to at least four additional course readings. </a:t>
            </a:r>
          </a:p>
          <a:p>
            <a:r>
              <a:rPr lang="en-US" dirty="0"/>
              <a:t>Please see grading rubric on next slide. </a:t>
            </a:r>
          </a:p>
          <a:p>
            <a:r>
              <a:rPr lang="en-US" dirty="0"/>
              <a:t>Your report should be about 5 pages long. </a:t>
            </a:r>
          </a:p>
          <a:p>
            <a:endParaRPr lang="en-US" dirty="0"/>
          </a:p>
          <a:p>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3360585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B3E01-D609-48BF-92DF-9B14299D59C7}"/>
              </a:ext>
            </a:extLst>
          </p:cNvPr>
          <p:cNvSpPr>
            <a:spLocks noGrp="1"/>
          </p:cNvSpPr>
          <p:nvPr>
            <p:ph type="title"/>
          </p:nvPr>
        </p:nvSpPr>
        <p:spPr/>
        <p:txBody>
          <a:bodyPr/>
          <a:lstStyle/>
          <a:p>
            <a:r>
              <a:rPr lang="en-US" dirty="0"/>
              <a:t>Attend a Conference/Public Panel and Write a Report</a:t>
            </a:r>
            <a:endParaRPr lang="en-CA" dirty="0"/>
          </a:p>
        </p:txBody>
      </p:sp>
      <p:sp>
        <p:nvSpPr>
          <p:cNvPr id="3" name="Content Placeholder 2">
            <a:extLst>
              <a:ext uri="{FF2B5EF4-FFF2-40B4-BE49-F238E27FC236}">
                <a16:creationId xmlns:a16="http://schemas.microsoft.com/office/drawing/2014/main" id="{63061868-A4F4-477D-B70E-342B9DA30F1F}"/>
              </a:ext>
            </a:extLst>
          </p:cNvPr>
          <p:cNvSpPr>
            <a:spLocks noGrp="1"/>
          </p:cNvSpPr>
          <p:nvPr>
            <p:ph idx="1"/>
          </p:nvPr>
        </p:nvSpPr>
        <p:spPr/>
        <p:txBody>
          <a:bodyPr/>
          <a:lstStyle/>
          <a:p>
            <a:r>
              <a:rPr lang="en-US" dirty="0"/>
              <a:t>The proposal must:</a:t>
            </a:r>
          </a:p>
          <a:p>
            <a:pPr lvl="1"/>
            <a:r>
              <a:rPr lang="en-US" dirty="0"/>
              <a:t>Describe the conference/panel</a:t>
            </a:r>
          </a:p>
          <a:p>
            <a:pPr lvl="1"/>
            <a:r>
              <a:rPr lang="en-US" dirty="0"/>
              <a:t>Provide justification for why this topic is important and how it fits into food and culture</a:t>
            </a:r>
          </a:p>
          <a:p>
            <a:pPr lvl="1"/>
            <a:r>
              <a:rPr lang="en-US" dirty="0"/>
              <a:t>Provide a summary of what each person plans on contributing to the project</a:t>
            </a:r>
          </a:p>
          <a:p>
            <a:pPr lvl="1"/>
            <a:r>
              <a:rPr lang="en-US" dirty="0"/>
              <a:t>Please provide a timeline of your tasks and when you will complete each task </a:t>
            </a:r>
          </a:p>
          <a:p>
            <a:pPr lvl="1"/>
            <a:r>
              <a:rPr lang="en-US" dirty="0"/>
              <a:t>Provide a summary of what you expect to learn at the conference/panel and explain why</a:t>
            </a:r>
          </a:p>
          <a:p>
            <a:pPr lvl="1"/>
            <a:r>
              <a:rPr lang="en-US" dirty="0"/>
              <a:t>Provide an annotated bibliography with at least 5 sources that will be used for your final report</a:t>
            </a:r>
          </a:p>
          <a:p>
            <a:pPr lvl="1"/>
            <a:r>
              <a:rPr lang="en-US" dirty="0"/>
              <a:t>Link project (or process) to readings and/or other sources</a:t>
            </a:r>
          </a:p>
          <a:p>
            <a:pPr lvl="1"/>
            <a:endParaRPr lang="en-US" dirty="0"/>
          </a:p>
          <a:p>
            <a:pPr lvl="1"/>
            <a:endParaRPr lang="en-CA" dirty="0"/>
          </a:p>
        </p:txBody>
      </p:sp>
      <p:graphicFrame>
        <p:nvGraphicFramePr>
          <p:cNvPr id="4" name="Content Placeholder 3">
            <a:extLst>
              <a:ext uri="{FF2B5EF4-FFF2-40B4-BE49-F238E27FC236}">
                <a16:creationId xmlns:a16="http://schemas.microsoft.com/office/drawing/2014/main" id="{13C5D203-8934-B079-1C0D-ECEC211C3CAB}"/>
              </a:ext>
            </a:extLst>
          </p:cNvPr>
          <p:cNvGraphicFramePr>
            <a:graphicFrameLocks/>
          </p:cNvGraphicFramePr>
          <p:nvPr>
            <p:extLst>
              <p:ext uri="{D42A27DB-BD31-4B8C-83A1-F6EECF244321}">
                <p14:modId xmlns:p14="http://schemas.microsoft.com/office/powerpoint/2010/main" val="3126671918"/>
              </p:ext>
            </p:extLst>
          </p:nvPr>
        </p:nvGraphicFramePr>
        <p:xfrm>
          <a:off x="0" y="-1"/>
          <a:ext cx="12192000" cy="13059591"/>
        </p:xfrm>
        <a:graphic>
          <a:graphicData uri="http://schemas.openxmlformats.org/drawingml/2006/table">
            <a:tbl>
              <a:tblPr firstRow="1" firstCol="1" bandRow="1">
                <a:tableStyleId>{5C22544A-7EE6-4342-B048-85BDC9FD1C3A}</a:tableStyleId>
              </a:tblPr>
              <a:tblGrid>
                <a:gridCol w="2438400">
                  <a:extLst>
                    <a:ext uri="{9D8B030D-6E8A-4147-A177-3AD203B41FA5}">
                      <a16:colId xmlns:a16="http://schemas.microsoft.com/office/drawing/2014/main" val="4226346328"/>
                    </a:ext>
                  </a:extLst>
                </a:gridCol>
                <a:gridCol w="2438400">
                  <a:extLst>
                    <a:ext uri="{9D8B030D-6E8A-4147-A177-3AD203B41FA5}">
                      <a16:colId xmlns:a16="http://schemas.microsoft.com/office/drawing/2014/main" val="2107181673"/>
                    </a:ext>
                  </a:extLst>
                </a:gridCol>
                <a:gridCol w="2438400">
                  <a:extLst>
                    <a:ext uri="{9D8B030D-6E8A-4147-A177-3AD203B41FA5}">
                      <a16:colId xmlns:a16="http://schemas.microsoft.com/office/drawing/2014/main" val="392681824"/>
                    </a:ext>
                  </a:extLst>
                </a:gridCol>
                <a:gridCol w="2438400">
                  <a:extLst>
                    <a:ext uri="{9D8B030D-6E8A-4147-A177-3AD203B41FA5}">
                      <a16:colId xmlns:a16="http://schemas.microsoft.com/office/drawing/2014/main" val="3258894611"/>
                    </a:ext>
                  </a:extLst>
                </a:gridCol>
                <a:gridCol w="2438400">
                  <a:extLst>
                    <a:ext uri="{9D8B030D-6E8A-4147-A177-3AD203B41FA5}">
                      <a16:colId xmlns:a16="http://schemas.microsoft.com/office/drawing/2014/main" val="2442212841"/>
                    </a:ext>
                  </a:extLst>
                </a:gridCol>
              </a:tblGrid>
              <a:tr h="157298">
                <a:tc>
                  <a:txBody>
                    <a:bodyPr/>
                    <a:lstStyle/>
                    <a:p>
                      <a:pPr marL="0" marR="0">
                        <a:spcBef>
                          <a:spcPts val="0"/>
                        </a:spcBef>
                        <a:spcAft>
                          <a:spcPts val="0"/>
                        </a:spcAft>
                      </a:pPr>
                      <a:r>
                        <a:rPr lang="en-US" sz="1500" dirty="0">
                          <a:effectLst/>
                        </a:rPr>
                        <a:t>Category</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D (Below Average Work)</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C (Average Work)</a:t>
                      </a:r>
                    </a:p>
                  </a:txBody>
                  <a:tcPr marL="38680" marR="38680" marT="0" marB="0"/>
                </a:tc>
                <a:tc>
                  <a:txBody>
                    <a:bodyPr/>
                    <a:lstStyle/>
                    <a:p>
                      <a:pPr marL="0" marR="0">
                        <a:spcBef>
                          <a:spcPts val="0"/>
                        </a:spcBef>
                        <a:spcAft>
                          <a:spcPts val="0"/>
                        </a:spcAft>
                      </a:pPr>
                      <a:r>
                        <a:rPr lang="en-US" sz="1500" dirty="0">
                          <a:effectLst/>
                        </a:rPr>
                        <a:t>B (Excellent Work)</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A (Superior Work)</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442857339"/>
                  </a:ext>
                </a:extLst>
              </a:tr>
              <a:tr h="1887584">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Quality of Conference Description, Conference Report and Connection to Course Readings</a:t>
                      </a:r>
                    </a:p>
                  </a:txBody>
                  <a:tcPr marL="38680" marR="38680" marT="0" marB="0"/>
                </a:tc>
                <a:tc>
                  <a:txBody>
                    <a:bodyPr/>
                    <a:lstStyle/>
                    <a:p>
                      <a:pPr marL="0" marR="0">
                        <a:spcBef>
                          <a:spcPts val="0"/>
                        </a:spcBef>
                        <a:spcAft>
                          <a:spcPts val="0"/>
                        </a:spcAft>
                      </a:pPr>
                      <a:r>
                        <a:rPr lang="en-US" sz="1500" dirty="0">
                          <a:effectLst/>
                        </a:rPr>
                        <a:t>Superficial report of conference subject.</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Superficial description of conference topic.</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Report not appropriate or complete.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Superficially connected report to the course readings.   </a:t>
                      </a:r>
                    </a:p>
                  </a:txBody>
                  <a:tcPr marL="38680" marR="38680" marT="0" marB="0"/>
                </a:tc>
                <a:tc>
                  <a:txBody>
                    <a:bodyPr/>
                    <a:lstStyle/>
                    <a:p>
                      <a:pPr marL="0" marR="0">
                        <a:spcBef>
                          <a:spcPts val="0"/>
                        </a:spcBef>
                        <a:spcAft>
                          <a:spcPts val="0"/>
                        </a:spcAft>
                      </a:pPr>
                      <a:r>
                        <a:rPr lang="en-US" sz="1500" dirty="0">
                          <a:effectLst/>
                        </a:rPr>
                        <a:t>Average report of conference subject.</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Average  description of conference topic.</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Report  somewhat appropriate and incomplete.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Connected report  to some of the course readings.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txBody>
                  <a:tcPr marL="38680" marR="38680" marT="0" marB="0"/>
                </a:tc>
                <a:tc>
                  <a:txBody>
                    <a:bodyPr/>
                    <a:lstStyle/>
                    <a:p>
                      <a:pPr marL="0" marR="0">
                        <a:spcBef>
                          <a:spcPts val="0"/>
                        </a:spcBef>
                        <a:spcAft>
                          <a:spcPts val="0"/>
                        </a:spcAft>
                      </a:pPr>
                      <a:r>
                        <a:rPr lang="en-US" sz="1500">
                          <a:effectLst/>
                        </a:rPr>
                        <a:t>Great report of conference subject.</a:t>
                      </a:r>
                    </a:p>
                    <a:p>
                      <a:pPr marL="0" marR="0">
                        <a:spcBef>
                          <a:spcPts val="0"/>
                        </a:spcBef>
                        <a:spcAft>
                          <a:spcPts val="0"/>
                        </a:spcAft>
                      </a:pPr>
                      <a:endParaRPr lang="en-US" sz="150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a:effectLst/>
                        </a:rPr>
                        <a:t>Great description of conference topic.</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a:effectLst/>
                        </a:rPr>
                        <a:t>Report appropriate and complete.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a:effectLst/>
                        </a:rPr>
                        <a:t>Connected report  to course readings.  </a:t>
                      </a:r>
                      <a:endParaRPr lang="en-US" sz="1500" dirty="0">
                        <a:effectLst/>
                      </a:endParaRPr>
                    </a:p>
                  </a:txBody>
                  <a:tcPr marL="38680" marR="38680" marT="0" marB="0"/>
                </a:tc>
                <a:tc>
                  <a:txBody>
                    <a:bodyPr/>
                    <a:lstStyle/>
                    <a:p>
                      <a:pPr marL="0" marR="0">
                        <a:spcBef>
                          <a:spcPts val="0"/>
                        </a:spcBef>
                        <a:spcAft>
                          <a:spcPts val="0"/>
                        </a:spcAft>
                      </a:pPr>
                      <a:r>
                        <a:rPr lang="en-US" sz="1500" dirty="0">
                          <a:effectLst/>
                        </a:rPr>
                        <a:t>Exceptional report  of conference subject.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Exceptional description of conference topic.</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Report  entirely on point and complete.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Connected report to course readings with excellence. </a:t>
                      </a:r>
                    </a:p>
                  </a:txBody>
                  <a:tcPr marL="38680" marR="38680" marT="0" marB="0"/>
                </a:tc>
                <a:extLst>
                  <a:ext uri="{0D108BD9-81ED-4DB2-BD59-A6C34878D82A}">
                    <a16:rowId xmlns:a16="http://schemas.microsoft.com/office/drawing/2014/main" val="651724473"/>
                  </a:ext>
                </a:extLst>
              </a:tr>
              <a:tr h="1887584">
                <a:tc>
                  <a:txBody>
                    <a:bodyPr/>
                    <a:lstStyle/>
                    <a:p>
                      <a:pPr marL="0" marR="0">
                        <a:spcBef>
                          <a:spcPts val="0"/>
                        </a:spcBef>
                        <a:spcAft>
                          <a:spcPts val="0"/>
                        </a:spcAft>
                      </a:pPr>
                      <a:r>
                        <a:rPr lang="en-US" sz="1500" dirty="0">
                          <a:effectLst/>
                        </a:rPr>
                        <a:t>Clarity and Structure</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The conference report is not clear, concise, specific and/or interesting.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Text contains no introductory and/or concluding arguments.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a:spcBef>
                          <a:spcPts val="0"/>
                        </a:spcBef>
                        <a:spcAft>
                          <a:spcPts val="0"/>
                        </a:spcAft>
                      </a:pPr>
                      <a:r>
                        <a:rPr lang="en-US" sz="1500" dirty="0">
                          <a:effectLst/>
                        </a:rPr>
                        <a:t>Conference report does not flow well.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Conference report not structured well. </a:t>
                      </a:r>
                    </a:p>
                  </a:txBody>
                  <a:tcPr marL="38680" marR="38680" marT="0" marB="0"/>
                </a:tc>
                <a:tc>
                  <a:txBody>
                    <a:bodyPr/>
                    <a:lstStyle/>
                    <a:p>
                      <a:pPr marL="0" marR="0">
                        <a:spcBef>
                          <a:spcPts val="0"/>
                        </a:spcBef>
                        <a:spcAft>
                          <a:spcPts val="0"/>
                        </a:spcAft>
                      </a:pPr>
                      <a:r>
                        <a:rPr lang="en-US" sz="1500" dirty="0">
                          <a:effectLst/>
                        </a:rPr>
                        <a:t>The conference report is somewhat clear, concise, specific and/or interesting.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Text contains average introductory and concluding arguments.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Conference report flows somewhat well.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Conference report structured somewhat well. </a:t>
                      </a:r>
                    </a:p>
                  </a:txBody>
                  <a:tcPr marL="38680" marR="38680" marT="0" marB="0"/>
                </a:tc>
                <a:tc>
                  <a:txBody>
                    <a:bodyPr/>
                    <a:lstStyle/>
                    <a:p>
                      <a:pPr marL="0" marR="0">
                        <a:spcBef>
                          <a:spcPts val="0"/>
                        </a:spcBef>
                        <a:spcAft>
                          <a:spcPts val="0"/>
                        </a:spcAft>
                      </a:pPr>
                      <a:r>
                        <a:rPr lang="en-US" sz="1500" dirty="0">
                          <a:effectLst/>
                        </a:rPr>
                        <a:t>The conference report is clear, concise, specific and interesting.</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Clear and persuasive argument, a well-structured text that features introductory and concluding arguments.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Conference report flows well.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Conference report structured well.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The conference report is extremely clear, concise, specific, and interesting.</a:t>
                      </a:r>
                    </a:p>
                    <a:p>
                      <a:pPr marL="0" marR="0">
                        <a:spcBef>
                          <a:spcPts val="0"/>
                        </a:spcBef>
                        <a:spcAft>
                          <a:spcPts val="0"/>
                        </a:spcAft>
                      </a:pPr>
                      <a:endParaRPr lang="en-US" sz="1500" dirty="0">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a:effectLst/>
                        </a:rPr>
                        <a:t>Extremely clear and persuasive argument, a well-structured text that features solid introductory and concluding arguments.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Conference report flows extremely well.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The structure of the conference report is outstanding. </a:t>
                      </a:r>
                    </a:p>
                  </a:txBody>
                  <a:tcPr marL="38680" marR="38680" marT="0" marB="0"/>
                </a:tc>
                <a:extLst>
                  <a:ext uri="{0D108BD9-81ED-4DB2-BD59-A6C34878D82A}">
                    <a16:rowId xmlns:a16="http://schemas.microsoft.com/office/drawing/2014/main" val="3154476115"/>
                  </a:ext>
                </a:extLst>
              </a:tr>
              <a:tr h="943791">
                <a:tc>
                  <a:txBody>
                    <a:bodyPr/>
                    <a:lstStyle/>
                    <a:p>
                      <a:pPr marL="0" marR="0">
                        <a:spcBef>
                          <a:spcPts val="0"/>
                        </a:spcBef>
                        <a:spcAft>
                          <a:spcPts val="0"/>
                        </a:spcAft>
                      </a:pPr>
                      <a:r>
                        <a:rPr lang="en-US" sz="1500" dirty="0">
                          <a:effectLst/>
                        </a:rPr>
                        <a:t>Grammar and Sentence Structure</a:t>
                      </a:r>
                    </a:p>
                    <a:p>
                      <a:pPr marL="0" marR="0">
                        <a:spcBef>
                          <a:spcPts val="0"/>
                        </a:spcBef>
                        <a:spcAft>
                          <a:spcPts val="0"/>
                        </a:spcAft>
                      </a:pPr>
                      <a:r>
                        <a:rPr lang="en-US" sz="1000" dirty="0">
                          <a:effectLst/>
                        </a:rPr>
                        <a:t>(Not Heavily Weighted in Grade)</a:t>
                      </a:r>
                    </a:p>
                  </a:txBody>
                  <a:tcPr marL="38680" marR="38680" marT="0" marB="0"/>
                </a:tc>
                <a:tc>
                  <a:txBody>
                    <a:bodyPr/>
                    <a:lstStyle/>
                    <a:p>
                      <a:pPr marL="0" marR="0">
                        <a:spcBef>
                          <a:spcPts val="0"/>
                        </a:spcBef>
                        <a:spcAft>
                          <a:spcPts val="0"/>
                        </a:spcAft>
                      </a:pPr>
                      <a:r>
                        <a:rPr lang="en-US" sz="1500" dirty="0">
                          <a:effectLst/>
                        </a:rPr>
                        <a:t>Multiple grammar mistakes making it difficult to read.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Several grammar mistakes but it is still clear to read.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One or two grammar mistakes but they do not impair reading experience.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No spelling or grammar mistakes. Article is easy to read and flows well.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829937853"/>
                  </a:ext>
                </a:extLst>
              </a:tr>
              <a:tr h="1213442">
                <a:tc>
                  <a:txBody>
                    <a:bodyPr/>
                    <a:lstStyle/>
                    <a:p>
                      <a:pPr marL="0" marR="0">
                        <a:spcBef>
                          <a:spcPts val="0"/>
                        </a:spcBef>
                        <a:spcAft>
                          <a:spcPts val="0"/>
                        </a:spcAft>
                      </a:pPr>
                      <a:r>
                        <a:rPr lang="en-US" sz="1500" dirty="0">
                          <a:effectLst/>
                        </a:rPr>
                        <a:t>Relevance of Information </a:t>
                      </a:r>
                    </a:p>
                  </a:txBody>
                  <a:tcPr marL="38680" marR="38680" marT="0" marB="0"/>
                </a:tc>
                <a:tc>
                  <a:txBody>
                    <a:bodyPr/>
                    <a:lstStyle/>
                    <a:p>
                      <a:pPr marL="0" marR="0">
                        <a:spcBef>
                          <a:spcPts val="0"/>
                        </a:spcBef>
                        <a:spcAft>
                          <a:spcPts val="0"/>
                        </a:spcAft>
                      </a:pPr>
                      <a:r>
                        <a:rPr lang="en-US" sz="1500" dirty="0">
                          <a:effectLst/>
                        </a:rPr>
                        <a:t>The information cited in the article has no relevance to the conference report topic.</a:t>
                      </a:r>
                    </a:p>
                    <a:p>
                      <a:pPr marL="0" marR="0">
                        <a:spcBef>
                          <a:spcPts val="0"/>
                        </a:spcBef>
                        <a:spcAft>
                          <a:spcPts val="0"/>
                        </a:spcAft>
                      </a:pPr>
                      <a:br>
                        <a:rPr lang="en-US" sz="1500" dirty="0">
                          <a:effectLst/>
                        </a:rPr>
                      </a:br>
                      <a:r>
                        <a:rPr lang="en-US" sz="1500" dirty="0">
                          <a:effectLst/>
                        </a:rPr>
                        <a:t>Claims are not backed up by proper examples.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not valid and/or reliable</a:t>
                      </a:r>
                    </a:p>
                    <a:p>
                      <a:pPr marL="0" marR="0" lvl="0" indent="0" algn="l" defTabSz="914400" rtl="0" eaLnBrk="1" fontAlgn="auto" latinLnBrk="0" hangingPunct="1">
                        <a:lnSpc>
                          <a:spcPct val="100000"/>
                        </a:lnSpc>
                        <a:spcBef>
                          <a:spcPts val="0"/>
                        </a:spcBef>
                        <a:spcAft>
                          <a:spcPts val="0"/>
                        </a:spcAft>
                        <a:buClrTx/>
                        <a:buSzTx/>
                        <a:buFontTx/>
                        <a:buNone/>
                        <a:tabLst/>
                        <a:defRPr/>
                      </a:pPr>
                      <a:br>
                        <a:rPr lang="en-US" sz="1500" dirty="0">
                          <a:effectLst/>
                          <a:latin typeface="Calibri" panose="020F0502020204030204" pitchFamily="34" charset="0"/>
                          <a:ea typeface="Calibri" panose="020F0502020204030204" pitchFamily="34" charset="0"/>
                          <a:cs typeface="Times New Roman" panose="02020603050405020304" pitchFamily="18" charset="0"/>
                        </a:rPr>
                      </a:br>
                      <a:r>
                        <a:rPr lang="en-US" sz="1500" dirty="0">
                          <a:effectLst/>
                          <a:latin typeface="Calibri" panose="020F0502020204030204" pitchFamily="34" charset="0"/>
                          <a:ea typeface="Calibri" panose="020F0502020204030204" pitchFamily="34" charset="0"/>
                          <a:cs typeface="Times New Roman" panose="02020603050405020304" pitchFamily="18" charset="0"/>
                        </a:rPr>
                        <a:t>Sources are not adequate for a conference report on the chosen topic.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 </a:t>
                      </a:r>
                    </a:p>
                  </a:txBody>
                  <a:tcPr marL="38680" marR="38680" marT="0" marB="0"/>
                </a:tc>
                <a:tc>
                  <a:txBody>
                    <a:bodyPr/>
                    <a:lstStyle/>
                    <a:p>
                      <a:pPr marL="0" marR="0">
                        <a:spcBef>
                          <a:spcPts val="0"/>
                        </a:spcBef>
                        <a:spcAft>
                          <a:spcPts val="0"/>
                        </a:spcAft>
                      </a:pPr>
                      <a:r>
                        <a:rPr lang="en-US" sz="1500" dirty="0">
                          <a:effectLst/>
                        </a:rPr>
                        <a:t>The information cited in the article has some relevance to the conference report topic.</a:t>
                      </a:r>
                    </a:p>
                    <a:p>
                      <a:pPr marL="0" marR="0">
                        <a:spcBef>
                          <a:spcPts val="0"/>
                        </a:spcBef>
                        <a:spcAft>
                          <a:spcPts val="0"/>
                        </a:spcAft>
                      </a:pPr>
                      <a:br>
                        <a:rPr lang="en-US" sz="1500" dirty="0">
                          <a:effectLst/>
                        </a:rPr>
                      </a:br>
                      <a:r>
                        <a:rPr lang="en-US" sz="1500" dirty="0">
                          <a:effectLst/>
                        </a:rPr>
                        <a:t>Claims are somewhat backed up by proper examples.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somewhat valid and/or reliable.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Sources are adequate for a conference report on the chosen topic</a:t>
                      </a:r>
                    </a:p>
                  </a:txBody>
                  <a:tcPr marL="38680" marR="38680" marT="0" marB="0"/>
                </a:tc>
                <a:tc>
                  <a:txBody>
                    <a:bodyPr/>
                    <a:lstStyle/>
                    <a:p>
                      <a:pPr marL="0" marR="0">
                        <a:spcBef>
                          <a:spcPts val="0"/>
                        </a:spcBef>
                        <a:spcAft>
                          <a:spcPts val="0"/>
                        </a:spcAft>
                      </a:pPr>
                      <a:r>
                        <a:rPr lang="en-US" sz="1500" dirty="0">
                          <a:effectLst/>
                        </a:rPr>
                        <a:t>The information cited in the article is relevant to the conference report topic.</a:t>
                      </a:r>
                    </a:p>
                    <a:p>
                      <a:pPr marL="0" marR="0">
                        <a:spcBef>
                          <a:spcPts val="0"/>
                        </a:spcBef>
                        <a:spcAft>
                          <a:spcPts val="0"/>
                        </a:spcAft>
                      </a:pPr>
                      <a:br>
                        <a:rPr lang="en-US" sz="1500" dirty="0">
                          <a:effectLst/>
                        </a:rPr>
                      </a:br>
                      <a:r>
                        <a:rPr lang="en-US" sz="1500" dirty="0">
                          <a:effectLst/>
                        </a:rPr>
                        <a:t>Claims are backed up by proper examples.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valid and reliable.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Sources are great for a complete conference report on the chosen topic</a:t>
                      </a:r>
                    </a:p>
                  </a:txBody>
                  <a:tcPr marL="38680" marR="38680" marT="0" marB="0"/>
                </a:tc>
                <a:tc>
                  <a:txBody>
                    <a:bodyPr/>
                    <a:lstStyle/>
                    <a:p>
                      <a:pPr marL="0" marR="0">
                        <a:spcBef>
                          <a:spcPts val="0"/>
                        </a:spcBef>
                        <a:spcAft>
                          <a:spcPts val="0"/>
                        </a:spcAft>
                      </a:pPr>
                      <a:r>
                        <a:rPr lang="en-US" sz="1500" dirty="0">
                          <a:effectLst/>
                        </a:rPr>
                        <a:t>The information cited in the article is completely on point with the conference report topic.</a:t>
                      </a:r>
                    </a:p>
                    <a:p>
                      <a:pPr marL="0" marR="0">
                        <a:spcBef>
                          <a:spcPts val="0"/>
                        </a:spcBef>
                        <a:spcAft>
                          <a:spcPts val="0"/>
                        </a:spcAft>
                      </a:pPr>
                      <a:br>
                        <a:rPr lang="en-US" sz="1500" dirty="0">
                          <a:effectLst/>
                        </a:rPr>
                      </a:br>
                      <a:r>
                        <a:rPr lang="en-US" sz="1500" dirty="0">
                          <a:effectLst/>
                        </a:rPr>
                        <a:t>Claims are backed up by a variety of excellent examples.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all completely valid and reliable.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Sources are outstanding for a complete conference report on the chosen topic. </a:t>
                      </a:r>
                    </a:p>
                  </a:txBody>
                  <a:tcPr marL="38680" marR="38680" marT="0" marB="0"/>
                </a:tc>
                <a:extLst>
                  <a:ext uri="{0D108BD9-81ED-4DB2-BD59-A6C34878D82A}">
                    <a16:rowId xmlns:a16="http://schemas.microsoft.com/office/drawing/2014/main" val="2806582"/>
                  </a:ext>
                </a:extLst>
              </a:tr>
              <a:tr h="943791">
                <a:tc>
                  <a:txBody>
                    <a:bodyPr/>
                    <a:lstStyle/>
                    <a:p>
                      <a:pPr marL="0" marR="0">
                        <a:spcBef>
                          <a:spcPts val="0"/>
                        </a:spcBef>
                        <a:spcAft>
                          <a:spcPts val="0"/>
                        </a:spcAft>
                      </a:pPr>
                      <a:r>
                        <a:rPr lang="en-US" sz="1500" dirty="0">
                          <a:effectLst/>
                        </a:rPr>
                        <a:t>Resources</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Five or less  or less course readings and/or reliable/valid external sources are referenced.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One or less course readings are referenced in addition to the ten sources.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Six or seven course readings and/or reliable/valid external source is referenced.</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Two course readings are referenced in addition to the ten sources.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Eight or nine course readings and/or reliable/valid external sources are referenced.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Three course readings are referenced in addition to the ten sources.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Ten or more course readings and/or reliable/valid external sources are referenced.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Four or more course readings are referenced in addition to the ten sources. </a:t>
                      </a:r>
                    </a:p>
                  </a:txBody>
                  <a:tcPr marL="38680" marR="38680" marT="0" marB="0"/>
                </a:tc>
                <a:extLst>
                  <a:ext uri="{0D108BD9-81ED-4DB2-BD59-A6C34878D82A}">
                    <a16:rowId xmlns:a16="http://schemas.microsoft.com/office/drawing/2014/main" val="1002663901"/>
                  </a:ext>
                </a:extLst>
              </a:tr>
            </a:tbl>
          </a:graphicData>
        </a:graphic>
      </p:graphicFrame>
    </p:spTree>
    <p:extLst>
      <p:ext uri="{BB962C8B-B14F-4D97-AF65-F5344CB8AC3E}">
        <p14:creationId xmlns:p14="http://schemas.microsoft.com/office/powerpoint/2010/main" val="19580327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9EB24-8D08-4FE8-B2B9-75E3CF911C0B}"/>
              </a:ext>
            </a:extLst>
          </p:cNvPr>
          <p:cNvSpPr>
            <a:spLocks noGrp="1"/>
          </p:cNvSpPr>
          <p:nvPr>
            <p:ph type="title"/>
          </p:nvPr>
        </p:nvSpPr>
        <p:spPr/>
        <p:txBody>
          <a:bodyPr/>
          <a:lstStyle/>
          <a:p>
            <a:r>
              <a:rPr lang="en-US" dirty="0"/>
              <a:t>Literature Review</a:t>
            </a:r>
            <a:endParaRPr lang="en-CA" dirty="0"/>
          </a:p>
        </p:txBody>
      </p:sp>
      <p:sp>
        <p:nvSpPr>
          <p:cNvPr id="3" name="Content Placeholder 2">
            <a:extLst>
              <a:ext uri="{FF2B5EF4-FFF2-40B4-BE49-F238E27FC236}">
                <a16:creationId xmlns:a16="http://schemas.microsoft.com/office/drawing/2014/main" id="{735A739C-5363-47C5-8051-A284EF37B33A}"/>
              </a:ext>
            </a:extLst>
          </p:cNvPr>
          <p:cNvSpPr>
            <a:spLocks noGrp="1"/>
          </p:cNvSpPr>
          <p:nvPr>
            <p:ph idx="1"/>
          </p:nvPr>
        </p:nvSpPr>
        <p:spPr>
          <a:xfrm>
            <a:off x="1097280" y="1845733"/>
            <a:ext cx="10058400" cy="4634007"/>
          </a:xfrm>
        </p:spPr>
        <p:txBody>
          <a:bodyPr>
            <a:normAutofit/>
          </a:bodyPr>
          <a:lstStyle/>
          <a:p>
            <a:r>
              <a:rPr lang="en-US" dirty="0"/>
              <a:t>You will write a literature review on the topic you previously proposed. </a:t>
            </a:r>
          </a:p>
          <a:p>
            <a:r>
              <a:rPr lang="en-US" dirty="0"/>
              <a:t>Your literature review should contain at least 20 valid and reliable academic sources and connect to at least five additional course readings. </a:t>
            </a:r>
          </a:p>
          <a:p>
            <a:r>
              <a:rPr lang="en-US" dirty="0"/>
              <a:t>Please see grading rubric on next slide. </a:t>
            </a:r>
          </a:p>
          <a:p>
            <a:r>
              <a:rPr lang="en-US" dirty="0"/>
              <a:t>Your report should be about 5 pages long. </a:t>
            </a:r>
          </a:p>
          <a:p>
            <a:endParaRPr lang="en-US" dirty="0"/>
          </a:p>
        </p:txBody>
      </p:sp>
    </p:spTree>
    <p:extLst>
      <p:ext uri="{BB962C8B-B14F-4D97-AF65-F5344CB8AC3E}">
        <p14:creationId xmlns:p14="http://schemas.microsoft.com/office/powerpoint/2010/main" val="17130796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B3E01-D609-48BF-92DF-9B14299D59C7}"/>
              </a:ext>
            </a:extLst>
          </p:cNvPr>
          <p:cNvSpPr>
            <a:spLocks noGrp="1"/>
          </p:cNvSpPr>
          <p:nvPr>
            <p:ph type="title"/>
          </p:nvPr>
        </p:nvSpPr>
        <p:spPr/>
        <p:txBody>
          <a:bodyPr/>
          <a:lstStyle/>
          <a:p>
            <a:r>
              <a:rPr lang="en-US" dirty="0"/>
              <a:t>Attend a Conference/Public Panel and Write a Report</a:t>
            </a:r>
            <a:endParaRPr lang="en-CA" dirty="0"/>
          </a:p>
        </p:txBody>
      </p:sp>
      <p:sp>
        <p:nvSpPr>
          <p:cNvPr id="3" name="Content Placeholder 2">
            <a:extLst>
              <a:ext uri="{FF2B5EF4-FFF2-40B4-BE49-F238E27FC236}">
                <a16:creationId xmlns:a16="http://schemas.microsoft.com/office/drawing/2014/main" id="{63061868-A4F4-477D-B70E-342B9DA30F1F}"/>
              </a:ext>
            </a:extLst>
          </p:cNvPr>
          <p:cNvSpPr>
            <a:spLocks noGrp="1"/>
          </p:cNvSpPr>
          <p:nvPr>
            <p:ph idx="1"/>
          </p:nvPr>
        </p:nvSpPr>
        <p:spPr/>
        <p:txBody>
          <a:bodyPr/>
          <a:lstStyle/>
          <a:p>
            <a:r>
              <a:rPr lang="en-US" dirty="0"/>
              <a:t>The proposal must:</a:t>
            </a:r>
          </a:p>
          <a:p>
            <a:pPr lvl="1"/>
            <a:r>
              <a:rPr lang="en-US" dirty="0"/>
              <a:t>Describe the conference/panel</a:t>
            </a:r>
          </a:p>
          <a:p>
            <a:pPr lvl="1"/>
            <a:r>
              <a:rPr lang="en-US" dirty="0"/>
              <a:t>Provide justification for why this topic is important and how it fits into food and culture</a:t>
            </a:r>
          </a:p>
          <a:p>
            <a:pPr lvl="1"/>
            <a:r>
              <a:rPr lang="en-US" dirty="0"/>
              <a:t>Provide a summary of what each person plans on contributing to the project</a:t>
            </a:r>
          </a:p>
          <a:p>
            <a:pPr lvl="1"/>
            <a:r>
              <a:rPr lang="en-US" dirty="0"/>
              <a:t>Please provide a timeline of your tasks and when you will complete each task </a:t>
            </a:r>
          </a:p>
          <a:p>
            <a:pPr lvl="1"/>
            <a:r>
              <a:rPr lang="en-US" dirty="0"/>
              <a:t>Provide a summary of what you expect to learn at the conference/panel and explain why</a:t>
            </a:r>
          </a:p>
          <a:p>
            <a:pPr lvl="1"/>
            <a:r>
              <a:rPr lang="en-US" dirty="0"/>
              <a:t>Provide an annotated bibliography with at least 5 sources that will be used for your final report</a:t>
            </a:r>
          </a:p>
          <a:p>
            <a:pPr lvl="1"/>
            <a:r>
              <a:rPr lang="en-US" dirty="0"/>
              <a:t>Link project (or process) to readings and/or other sources</a:t>
            </a:r>
          </a:p>
          <a:p>
            <a:pPr lvl="1"/>
            <a:endParaRPr lang="en-US" dirty="0"/>
          </a:p>
          <a:p>
            <a:pPr lvl="1"/>
            <a:endParaRPr lang="en-CA" dirty="0"/>
          </a:p>
        </p:txBody>
      </p:sp>
      <p:graphicFrame>
        <p:nvGraphicFramePr>
          <p:cNvPr id="4" name="Content Placeholder 3">
            <a:extLst>
              <a:ext uri="{FF2B5EF4-FFF2-40B4-BE49-F238E27FC236}">
                <a16:creationId xmlns:a16="http://schemas.microsoft.com/office/drawing/2014/main" id="{13C5D203-8934-B079-1C0D-ECEC211C3CAB}"/>
              </a:ext>
            </a:extLst>
          </p:cNvPr>
          <p:cNvGraphicFramePr>
            <a:graphicFrameLocks/>
          </p:cNvGraphicFramePr>
          <p:nvPr>
            <p:extLst>
              <p:ext uri="{D42A27DB-BD31-4B8C-83A1-F6EECF244321}">
                <p14:modId xmlns:p14="http://schemas.microsoft.com/office/powerpoint/2010/main" val="1909558562"/>
              </p:ext>
            </p:extLst>
          </p:nvPr>
        </p:nvGraphicFramePr>
        <p:xfrm>
          <a:off x="0" y="-1"/>
          <a:ext cx="12192000" cy="11746775"/>
        </p:xfrm>
        <a:graphic>
          <a:graphicData uri="http://schemas.openxmlformats.org/drawingml/2006/table">
            <a:tbl>
              <a:tblPr firstRow="1" firstCol="1" bandRow="1">
                <a:tableStyleId>{5C22544A-7EE6-4342-B048-85BDC9FD1C3A}</a:tableStyleId>
              </a:tblPr>
              <a:tblGrid>
                <a:gridCol w="2438400">
                  <a:extLst>
                    <a:ext uri="{9D8B030D-6E8A-4147-A177-3AD203B41FA5}">
                      <a16:colId xmlns:a16="http://schemas.microsoft.com/office/drawing/2014/main" val="4226346328"/>
                    </a:ext>
                  </a:extLst>
                </a:gridCol>
                <a:gridCol w="2438400">
                  <a:extLst>
                    <a:ext uri="{9D8B030D-6E8A-4147-A177-3AD203B41FA5}">
                      <a16:colId xmlns:a16="http://schemas.microsoft.com/office/drawing/2014/main" val="2107181673"/>
                    </a:ext>
                  </a:extLst>
                </a:gridCol>
                <a:gridCol w="2438400">
                  <a:extLst>
                    <a:ext uri="{9D8B030D-6E8A-4147-A177-3AD203B41FA5}">
                      <a16:colId xmlns:a16="http://schemas.microsoft.com/office/drawing/2014/main" val="392681824"/>
                    </a:ext>
                  </a:extLst>
                </a:gridCol>
                <a:gridCol w="2438400">
                  <a:extLst>
                    <a:ext uri="{9D8B030D-6E8A-4147-A177-3AD203B41FA5}">
                      <a16:colId xmlns:a16="http://schemas.microsoft.com/office/drawing/2014/main" val="3258894611"/>
                    </a:ext>
                  </a:extLst>
                </a:gridCol>
                <a:gridCol w="2438400">
                  <a:extLst>
                    <a:ext uri="{9D8B030D-6E8A-4147-A177-3AD203B41FA5}">
                      <a16:colId xmlns:a16="http://schemas.microsoft.com/office/drawing/2014/main" val="2442212841"/>
                    </a:ext>
                  </a:extLst>
                </a:gridCol>
              </a:tblGrid>
              <a:tr h="157298">
                <a:tc>
                  <a:txBody>
                    <a:bodyPr/>
                    <a:lstStyle/>
                    <a:p>
                      <a:pPr marL="0" marR="0">
                        <a:spcBef>
                          <a:spcPts val="0"/>
                        </a:spcBef>
                        <a:spcAft>
                          <a:spcPts val="0"/>
                        </a:spcAft>
                      </a:pPr>
                      <a:r>
                        <a:rPr lang="en-US" sz="1500" dirty="0">
                          <a:effectLst/>
                        </a:rPr>
                        <a:t>Category</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D (Below Average Work)</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C (Average Work)</a:t>
                      </a:r>
                    </a:p>
                  </a:txBody>
                  <a:tcPr marL="38680" marR="38680" marT="0" marB="0"/>
                </a:tc>
                <a:tc>
                  <a:txBody>
                    <a:bodyPr/>
                    <a:lstStyle/>
                    <a:p>
                      <a:pPr marL="0" marR="0">
                        <a:spcBef>
                          <a:spcPts val="0"/>
                        </a:spcBef>
                        <a:spcAft>
                          <a:spcPts val="0"/>
                        </a:spcAft>
                      </a:pPr>
                      <a:r>
                        <a:rPr lang="en-US" sz="1500" dirty="0">
                          <a:effectLst/>
                        </a:rPr>
                        <a:t>B (Excellent Work)</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A (Superior Work)</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442857339"/>
                  </a:ext>
                </a:extLst>
              </a:tr>
              <a:tr h="1887584">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Quality of Literature Review and Connection to Course Readings</a:t>
                      </a:r>
                    </a:p>
                  </a:txBody>
                  <a:tcPr marL="38680" marR="38680" marT="0" marB="0"/>
                </a:tc>
                <a:tc>
                  <a:txBody>
                    <a:bodyPr/>
                    <a:lstStyle/>
                    <a:p>
                      <a:pPr marL="0" marR="0">
                        <a:spcBef>
                          <a:spcPts val="0"/>
                        </a:spcBef>
                        <a:spcAft>
                          <a:spcPts val="0"/>
                        </a:spcAft>
                      </a:pPr>
                      <a:r>
                        <a:rPr lang="en-US" sz="1500" dirty="0">
                          <a:effectLst/>
                        </a:rPr>
                        <a:t>Superficial review of subject.</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Review not appropriate or complete.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Superficially connected review to the course readings.   </a:t>
                      </a:r>
                    </a:p>
                  </a:txBody>
                  <a:tcPr marL="38680" marR="38680" marT="0" marB="0"/>
                </a:tc>
                <a:tc>
                  <a:txBody>
                    <a:bodyPr/>
                    <a:lstStyle/>
                    <a:p>
                      <a:pPr marL="0" marR="0">
                        <a:spcBef>
                          <a:spcPts val="0"/>
                        </a:spcBef>
                        <a:spcAft>
                          <a:spcPts val="0"/>
                        </a:spcAft>
                      </a:pPr>
                      <a:r>
                        <a:rPr lang="en-US" sz="1500" dirty="0">
                          <a:effectLst/>
                        </a:rPr>
                        <a:t>Average review of subject.</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Review  somewhat appropriate and incomplete.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Connected review  to some of the course readings.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txBody>
                  <a:tcPr marL="38680" marR="38680" marT="0" marB="0"/>
                </a:tc>
                <a:tc>
                  <a:txBody>
                    <a:bodyPr/>
                    <a:lstStyle/>
                    <a:p>
                      <a:pPr marL="0" marR="0">
                        <a:spcBef>
                          <a:spcPts val="0"/>
                        </a:spcBef>
                        <a:spcAft>
                          <a:spcPts val="0"/>
                        </a:spcAft>
                      </a:pPr>
                      <a:r>
                        <a:rPr lang="en-US" sz="1500" dirty="0">
                          <a:effectLst/>
                        </a:rPr>
                        <a:t>Great review of subject.</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Review appropriate and complete.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Connected review  to course readings.  </a:t>
                      </a:r>
                    </a:p>
                  </a:txBody>
                  <a:tcPr marL="38680" marR="38680" marT="0" marB="0"/>
                </a:tc>
                <a:tc>
                  <a:txBody>
                    <a:bodyPr/>
                    <a:lstStyle/>
                    <a:p>
                      <a:pPr marL="0" marR="0">
                        <a:spcBef>
                          <a:spcPts val="0"/>
                        </a:spcBef>
                        <a:spcAft>
                          <a:spcPts val="0"/>
                        </a:spcAft>
                      </a:pPr>
                      <a:r>
                        <a:rPr lang="en-US" sz="1500" dirty="0">
                          <a:effectLst/>
                        </a:rPr>
                        <a:t>Exceptional review  of subject.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Review  entirely on point and complete.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Connected review to course readings with excellence. </a:t>
                      </a:r>
                    </a:p>
                  </a:txBody>
                  <a:tcPr marL="38680" marR="38680" marT="0" marB="0"/>
                </a:tc>
                <a:extLst>
                  <a:ext uri="{0D108BD9-81ED-4DB2-BD59-A6C34878D82A}">
                    <a16:rowId xmlns:a16="http://schemas.microsoft.com/office/drawing/2014/main" val="651724473"/>
                  </a:ext>
                </a:extLst>
              </a:tr>
              <a:tr h="1887584">
                <a:tc>
                  <a:txBody>
                    <a:bodyPr/>
                    <a:lstStyle/>
                    <a:p>
                      <a:pPr marL="0" marR="0">
                        <a:spcBef>
                          <a:spcPts val="0"/>
                        </a:spcBef>
                        <a:spcAft>
                          <a:spcPts val="0"/>
                        </a:spcAft>
                      </a:pPr>
                      <a:r>
                        <a:rPr lang="en-US" sz="1500" dirty="0">
                          <a:effectLst/>
                        </a:rPr>
                        <a:t>Clarity and Structure</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The literature review is not clear, concise, specific and/or interesting.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Text contains no introductory and/or concluding arguments.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a:spcBef>
                          <a:spcPts val="0"/>
                        </a:spcBef>
                        <a:spcAft>
                          <a:spcPts val="0"/>
                        </a:spcAft>
                      </a:pPr>
                      <a:r>
                        <a:rPr lang="en-US" sz="1500" dirty="0">
                          <a:effectLst/>
                        </a:rPr>
                        <a:t>Literature review does not flow well.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Literature review not structured well. </a:t>
                      </a:r>
                    </a:p>
                  </a:txBody>
                  <a:tcPr marL="38680" marR="38680" marT="0" marB="0"/>
                </a:tc>
                <a:tc>
                  <a:txBody>
                    <a:bodyPr/>
                    <a:lstStyle/>
                    <a:p>
                      <a:pPr marL="0" marR="0">
                        <a:spcBef>
                          <a:spcPts val="0"/>
                        </a:spcBef>
                        <a:spcAft>
                          <a:spcPts val="0"/>
                        </a:spcAft>
                      </a:pPr>
                      <a:r>
                        <a:rPr lang="en-US" sz="1500" dirty="0">
                          <a:effectLst/>
                        </a:rPr>
                        <a:t>The literature review is somewhat clear, concise, specific and/or interesting.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Text contains average introductory and concluding arguments.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Literature review flows somewhat well.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Literature review structured somewhat well. </a:t>
                      </a:r>
                    </a:p>
                  </a:txBody>
                  <a:tcPr marL="38680" marR="38680" marT="0" marB="0"/>
                </a:tc>
                <a:tc>
                  <a:txBody>
                    <a:bodyPr/>
                    <a:lstStyle/>
                    <a:p>
                      <a:pPr marL="0" marR="0">
                        <a:spcBef>
                          <a:spcPts val="0"/>
                        </a:spcBef>
                        <a:spcAft>
                          <a:spcPts val="0"/>
                        </a:spcAft>
                      </a:pPr>
                      <a:r>
                        <a:rPr lang="en-US" sz="1500" dirty="0">
                          <a:effectLst/>
                        </a:rPr>
                        <a:t>The literature review is clear, concise, specific and interesting.</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Clear and persuasive argument, a well-structured text that features introductory and concluding arguments.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Literature review flows well.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Literature review structured well.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The literature review is extremely clear, concise, specific, and interesting.</a:t>
                      </a:r>
                    </a:p>
                    <a:p>
                      <a:pPr marL="0" marR="0">
                        <a:spcBef>
                          <a:spcPts val="0"/>
                        </a:spcBef>
                        <a:spcAft>
                          <a:spcPts val="0"/>
                        </a:spcAft>
                      </a:pPr>
                      <a:endParaRPr lang="en-US" sz="1500" dirty="0">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a:effectLst/>
                        </a:rPr>
                        <a:t>Extremely clear and persuasive argument, a well-structured text that features solid introductory and concluding arguments.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Literature review flows extremely well.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The structure of the literature review is outstanding. </a:t>
                      </a:r>
                    </a:p>
                  </a:txBody>
                  <a:tcPr marL="38680" marR="38680" marT="0" marB="0"/>
                </a:tc>
                <a:extLst>
                  <a:ext uri="{0D108BD9-81ED-4DB2-BD59-A6C34878D82A}">
                    <a16:rowId xmlns:a16="http://schemas.microsoft.com/office/drawing/2014/main" val="3154476115"/>
                  </a:ext>
                </a:extLst>
              </a:tr>
              <a:tr h="943791">
                <a:tc>
                  <a:txBody>
                    <a:bodyPr/>
                    <a:lstStyle/>
                    <a:p>
                      <a:pPr marL="0" marR="0">
                        <a:spcBef>
                          <a:spcPts val="0"/>
                        </a:spcBef>
                        <a:spcAft>
                          <a:spcPts val="0"/>
                        </a:spcAft>
                      </a:pPr>
                      <a:r>
                        <a:rPr lang="en-US" sz="1500" dirty="0">
                          <a:effectLst/>
                        </a:rPr>
                        <a:t>Grammar and Sentence Structure</a:t>
                      </a:r>
                    </a:p>
                    <a:p>
                      <a:pPr marL="0" marR="0">
                        <a:spcBef>
                          <a:spcPts val="0"/>
                        </a:spcBef>
                        <a:spcAft>
                          <a:spcPts val="0"/>
                        </a:spcAft>
                      </a:pPr>
                      <a:r>
                        <a:rPr lang="en-US" sz="1000" dirty="0">
                          <a:effectLst/>
                        </a:rPr>
                        <a:t>(Not Heavily Weighted in Grade)</a:t>
                      </a:r>
                    </a:p>
                  </a:txBody>
                  <a:tcPr marL="38680" marR="38680" marT="0" marB="0"/>
                </a:tc>
                <a:tc>
                  <a:txBody>
                    <a:bodyPr/>
                    <a:lstStyle/>
                    <a:p>
                      <a:pPr marL="0" marR="0">
                        <a:spcBef>
                          <a:spcPts val="0"/>
                        </a:spcBef>
                        <a:spcAft>
                          <a:spcPts val="0"/>
                        </a:spcAft>
                      </a:pPr>
                      <a:r>
                        <a:rPr lang="en-US" sz="1500" dirty="0">
                          <a:effectLst/>
                        </a:rPr>
                        <a:t>Multiple grammar mistakes making it difficult to read.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Several grammar mistakes but it is still clear to read.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One or two grammar mistakes but they do not impair reading experience.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No spelling or grammar mistakes. Article is easy to read and flows well.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829937853"/>
                  </a:ext>
                </a:extLst>
              </a:tr>
              <a:tr h="1101090">
                <a:tc>
                  <a:txBody>
                    <a:bodyPr/>
                    <a:lstStyle/>
                    <a:p>
                      <a:pPr marL="0" marR="0">
                        <a:spcBef>
                          <a:spcPts val="0"/>
                        </a:spcBef>
                        <a:spcAft>
                          <a:spcPts val="0"/>
                        </a:spcAft>
                      </a:pPr>
                      <a:r>
                        <a:rPr lang="en-US" sz="1500" dirty="0">
                          <a:effectLst/>
                        </a:rPr>
                        <a:t>Relevance of Information </a:t>
                      </a:r>
                    </a:p>
                  </a:txBody>
                  <a:tcPr marL="38680" marR="38680" marT="0" marB="0"/>
                </a:tc>
                <a:tc>
                  <a:txBody>
                    <a:bodyPr/>
                    <a:lstStyle/>
                    <a:p>
                      <a:pPr marL="0" marR="0">
                        <a:spcBef>
                          <a:spcPts val="0"/>
                        </a:spcBef>
                        <a:spcAft>
                          <a:spcPts val="0"/>
                        </a:spcAft>
                      </a:pPr>
                      <a:r>
                        <a:rPr lang="en-US" sz="1500" dirty="0">
                          <a:effectLst/>
                        </a:rPr>
                        <a:t>The information cited in the article has no relevance to the literature review topic.</a:t>
                      </a:r>
                    </a:p>
                    <a:p>
                      <a:pPr marL="0" marR="0">
                        <a:spcBef>
                          <a:spcPts val="0"/>
                        </a:spcBef>
                        <a:spcAft>
                          <a:spcPts val="0"/>
                        </a:spcAft>
                      </a:pPr>
                      <a:br>
                        <a:rPr lang="en-US" sz="1500" dirty="0">
                          <a:effectLst/>
                        </a:rPr>
                      </a:br>
                      <a:r>
                        <a:rPr lang="en-US" sz="1500" dirty="0">
                          <a:effectLst/>
                        </a:rPr>
                        <a:t>Claims are not backed up by proper examples.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not valid and/or reliable</a:t>
                      </a:r>
                    </a:p>
                    <a:p>
                      <a:pPr marL="0" marR="0" lvl="0" indent="0" algn="l" defTabSz="914400" rtl="0" eaLnBrk="1" fontAlgn="auto" latinLnBrk="0" hangingPunct="1">
                        <a:lnSpc>
                          <a:spcPct val="100000"/>
                        </a:lnSpc>
                        <a:spcBef>
                          <a:spcPts val="0"/>
                        </a:spcBef>
                        <a:spcAft>
                          <a:spcPts val="0"/>
                        </a:spcAft>
                        <a:buClrTx/>
                        <a:buSzTx/>
                        <a:buFontTx/>
                        <a:buNone/>
                        <a:tabLst/>
                        <a:defRPr/>
                      </a:pPr>
                      <a:br>
                        <a:rPr lang="en-US" sz="1500" dirty="0">
                          <a:effectLst/>
                          <a:latin typeface="Calibri" panose="020F0502020204030204" pitchFamily="34" charset="0"/>
                          <a:ea typeface="Calibri" panose="020F0502020204030204" pitchFamily="34" charset="0"/>
                          <a:cs typeface="Times New Roman" panose="02020603050405020304" pitchFamily="18" charset="0"/>
                        </a:rPr>
                      </a:br>
                      <a:r>
                        <a:rPr lang="en-US" sz="1500" dirty="0">
                          <a:effectLst/>
                          <a:latin typeface="Calibri" panose="020F0502020204030204" pitchFamily="34" charset="0"/>
                          <a:ea typeface="Calibri" panose="020F0502020204030204" pitchFamily="34" charset="0"/>
                          <a:cs typeface="Times New Roman" panose="02020603050405020304" pitchFamily="18" charset="0"/>
                        </a:rPr>
                        <a:t>Sources are not adequate for a literature review on the chosen topic.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 </a:t>
                      </a:r>
                    </a:p>
                  </a:txBody>
                  <a:tcPr marL="38680" marR="38680" marT="0" marB="0"/>
                </a:tc>
                <a:tc>
                  <a:txBody>
                    <a:bodyPr/>
                    <a:lstStyle/>
                    <a:p>
                      <a:pPr marL="0" marR="0">
                        <a:spcBef>
                          <a:spcPts val="0"/>
                        </a:spcBef>
                        <a:spcAft>
                          <a:spcPts val="0"/>
                        </a:spcAft>
                      </a:pPr>
                      <a:r>
                        <a:rPr lang="en-US" sz="1500" dirty="0">
                          <a:effectLst/>
                        </a:rPr>
                        <a:t>The information cited in the article has some relevance to the literature review topic.</a:t>
                      </a:r>
                    </a:p>
                    <a:p>
                      <a:pPr marL="0" marR="0">
                        <a:spcBef>
                          <a:spcPts val="0"/>
                        </a:spcBef>
                        <a:spcAft>
                          <a:spcPts val="0"/>
                        </a:spcAft>
                      </a:pPr>
                      <a:br>
                        <a:rPr lang="en-US" sz="1500" dirty="0">
                          <a:effectLst/>
                        </a:rPr>
                      </a:br>
                      <a:r>
                        <a:rPr lang="en-US" sz="1500" dirty="0">
                          <a:effectLst/>
                        </a:rPr>
                        <a:t>Claims are somewhat backed up by proper examples.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somewhat valid and/or reliable.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Sources are adequate for a literature review on the chosen topic</a:t>
                      </a:r>
                    </a:p>
                  </a:txBody>
                  <a:tcPr marL="38680" marR="38680" marT="0" marB="0"/>
                </a:tc>
                <a:tc>
                  <a:txBody>
                    <a:bodyPr/>
                    <a:lstStyle/>
                    <a:p>
                      <a:pPr marL="0" marR="0">
                        <a:spcBef>
                          <a:spcPts val="0"/>
                        </a:spcBef>
                        <a:spcAft>
                          <a:spcPts val="0"/>
                        </a:spcAft>
                      </a:pPr>
                      <a:r>
                        <a:rPr lang="en-US" sz="1500" dirty="0">
                          <a:effectLst/>
                        </a:rPr>
                        <a:t>The information cited in the article is relevant to the literature review topic.</a:t>
                      </a:r>
                    </a:p>
                    <a:p>
                      <a:pPr marL="0" marR="0">
                        <a:spcBef>
                          <a:spcPts val="0"/>
                        </a:spcBef>
                        <a:spcAft>
                          <a:spcPts val="0"/>
                        </a:spcAft>
                      </a:pPr>
                      <a:br>
                        <a:rPr lang="en-US" sz="1500" dirty="0">
                          <a:effectLst/>
                        </a:rPr>
                      </a:br>
                      <a:r>
                        <a:rPr lang="en-US" sz="1500" dirty="0">
                          <a:effectLst/>
                        </a:rPr>
                        <a:t>Claims are backed up by proper examples.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valid and reliable.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Sources are great for a complete literature review on the chosen topic</a:t>
                      </a:r>
                    </a:p>
                  </a:txBody>
                  <a:tcPr marL="38680" marR="38680" marT="0" marB="0"/>
                </a:tc>
                <a:tc>
                  <a:txBody>
                    <a:bodyPr/>
                    <a:lstStyle/>
                    <a:p>
                      <a:pPr marL="0" marR="0">
                        <a:spcBef>
                          <a:spcPts val="0"/>
                        </a:spcBef>
                        <a:spcAft>
                          <a:spcPts val="0"/>
                        </a:spcAft>
                      </a:pPr>
                      <a:r>
                        <a:rPr lang="en-US" sz="1500" dirty="0">
                          <a:effectLst/>
                        </a:rPr>
                        <a:t>The information cited in the article is completely on point with the literature review topic.</a:t>
                      </a:r>
                    </a:p>
                    <a:p>
                      <a:pPr marL="0" marR="0">
                        <a:spcBef>
                          <a:spcPts val="0"/>
                        </a:spcBef>
                        <a:spcAft>
                          <a:spcPts val="0"/>
                        </a:spcAft>
                      </a:pPr>
                      <a:br>
                        <a:rPr lang="en-US" sz="1500" dirty="0">
                          <a:effectLst/>
                        </a:rPr>
                      </a:br>
                      <a:r>
                        <a:rPr lang="en-US" sz="1500" dirty="0">
                          <a:effectLst/>
                        </a:rPr>
                        <a:t>Claims are backed up by a variety of excellent examples.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all completely valid and reliable.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Sources are outstanding for a complete literature review on the chosen topic. </a:t>
                      </a:r>
                    </a:p>
                  </a:txBody>
                  <a:tcPr marL="38680" marR="38680" marT="0" marB="0"/>
                </a:tc>
                <a:extLst>
                  <a:ext uri="{0D108BD9-81ED-4DB2-BD59-A6C34878D82A}">
                    <a16:rowId xmlns:a16="http://schemas.microsoft.com/office/drawing/2014/main" val="2806582"/>
                  </a:ext>
                </a:extLst>
              </a:tr>
              <a:tr h="943791">
                <a:tc>
                  <a:txBody>
                    <a:bodyPr/>
                    <a:lstStyle/>
                    <a:p>
                      <a:pPr marL="0" marR="0">
                        <a:spcBef>
                          <a:spcPts val="0"/>
                        </a:spcBef>
                        <a:spcAft>
                          <a:spcPts val="0"/>
                        </a:spcAft>
                      </a:pPr>
                      <a:r>
                        <a:rPr lang="en-US" sz="1500" dirty="0">
                          <a:effectLst/>
                        </a:rPr>
                        <a:t>Resources</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Nine or less  or less course readings and/or reliable/valid external sources are referenced.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Two or less course readings are referenced in addition to the ten sources.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Ten to fourteen course readings and/or reliable/valid external source is referenced.</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Three course readings are referenced in addition to the ten sources.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Fifteen to nineteen course readings and/or reliable/valid external sources are referenced.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Four course readings are referenced in addition to the ten sources.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Twenty or more course readings and/or reliable/valid external sources are referenced.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Five or more course readings are referenced in addition to the ten sources.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002663901"/>
                  </a:ext>
                </a:extLst>
              </a:tr>
            </a:tbl>
          </a:graphicData>
        </a:graphic>
      </p:graphicFrame>
    </p:spTree>
    <p:extLst>
      <p:ext uri="{BB962C8B-B14F-4D97-AF65-F5344CB8AC3E}">
        <p14:creationId xmlns:p14="http://schemas.microsoft.com/office/powerpoint/2010/main" val="1784536502"/>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3032</TotalTime>
  <Words>2895</Words>
  <Application>Microsoft Macintosh PowerPoint</Application>
  <PresentationFormat>Widescreen</PresentationFormat>
  <Paragraphs>368</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Calibri</vt:lpstr>
      <vt:lpstr>Calibri Light</vt:lpstr>
      <vt:lpstr>Retrospect</vt:lpstr>
      <vt:lpstr>Food and Culture</vt:lpstr>
      <vt:lpstr>Assignments</vt:lpstr>
      <vt:lpstr>Get Involved With an Existing Community Project </vt:lpstr>
      <vt:lpstr>PowerPoint Presentation</vt:lpstr>
      <vt:lpstr>Conference Report</vt:lpstr>
      <vt:lpstr>Attend a Conference/Public Panel and Write a Report</vt:lpstr>
      <vt:lpstr>Literature Review</vt:lpstr>
      <vt:lpstr>Attend a Conference/Public Panel and Write a Report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Edible Activism!</dc:title>
  <dc:creator>Erik Chevrier</dc:creator>
  <cp:lastModifiedBy>Erik Chevrier</cp:lastModifiedBy>
  <cp:revision>283</cp:revision>
  <dcterms:created xsi:type="dcterms:W3CDTF">2016-08-29T02:04:56Z</dcterms:created>
  <dcterms:modified xsi:type="dcterms:W3CDTF">2022-11-14T18:14:30Z</dcterms:modified>
</cp:coreProperties>
</file>