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82" r:id="rId3"/>
    <p:sldId id="298" r:id="rId4"/>
    <p:sldId id="324" r:id="rId5"/>
    <p:sldId id="300" r:id="rId6"/>
    <p:sldId id="287" r:id="rId7"/>
    <p:sldId id="383" r:id="rId8"/>
    <p:sldId id="384" r:id="rId9"/>
    <p:sldId id="380" r:id="rId10"/>
    <p:sldId id="276" r:id="rId11"/>
    <p:sldId id="379" r:id="rId12"/>
    <p:sldId id="369" r:id="rId13"/>
    <p:sldId id="308" r:id="rId14"/>
    <p:sldId id="371" r:id="rId15"/>
    <p:sldId id="303" r:id="rId16"/>
    <p:sldId id="302" r:id="rId17"/>
    <p:sldId id="370" r:id="rId18"/>
    <p:sldId id="373" r:id="rId19"/>
    <p:sldId id="374" r:id="rId20"/>
    <p:sldId id="376" r:id="rId21"/>
    <p:sldId id="304" r:id="rId22"/>
    <p:sldId id="378" r:id="rId23"/>
    <p:sldId id="375" r:id="rId24"/>
    <p:sldId id="3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iw.org/2015/n1/02%20-%2012156.pdf" TargetMode="External"/><Relationship Id="rId7" Type="http://schemas.openxmlformats.org/officeDocument/2006/relationships/hyperlink" Target="https://worldpopulationreview.com/country-rankings/ecological-footprint-by-country" TargetMode="External"/><Relationship Id="rId2" Type="http://schemas.openxmlformats.org/officeDocument/2006/relationships/hyperlink" Target="https://data.oecd.org/canad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u.com/n/campaigns/democracy-index-2021/?utm_source=eiu-website&amp;utm_medium=blog&amp;utm_campaign=democracy-index-2021" TargetMode="External"/><Relationship Id="rId5" Type="http://schemas.openxmlformats.org/officeDocument/2006/relationships/hyperlink" Target="happiness%20index" TargetMode="External"/><Relationship Id="rId4" Type="http://schemas.openxmlformats.org/officeDocument/2006/relationships/hyperlink" Target="https://hdr.undp.org/data-center/human-development-index#/indicies/HD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Ecological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November 10, 2022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D36E-6376-452D-80F5-F7F357F2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D1195-E6CB-439E-AAFE-43A8AE7F8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12" y="3441110"/>
            <a:ext cx="5556536" cy="2854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618DF-4F1E-4B51-A643-3EADCF35728E}"/>
              </a:ext>
            </a:extLst>
          </p:cNvPr>
          <p:cNvSpPr txBox="1"/>
          <p:nvPr/>
        </p:nvSpPr>
        <p:spPr>
          <a:xfrm>
            <a:off x="1097281" y="1850571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– </a:t>
            </a:r>
            <a:r>
              <a:rPr lang="en-US" dirty="0"/>
              <a:t>A condition within the person that is essential and necessary for growth, well-being and life. </a:t>
            </a:r>
          </a:p>
          <a:p>
            <a:r>
              <a:rPr lang="en-US" b="1" dirty="0"/>
              <a:t>Deficiency needs – </a:t>
            </a:r>
            <a:r>
              <a:rPr lang="en-US" dirty="0"/>
              <a:t>Are responses to a state of deprivation and generate tension-packed, urgency-laden emotions, such as pain, relief, anxiety, frustration, stress, etc.…</a:t>
            </a:r>
          </a:p>
          <a:p>
            <a:r>
              <a:rPr lang="en-US" b="1" dirty="0"/>
              <a:t>Growth needs – </a:t>
            </a:r>
            <a:r>
              <a:rPr lang="en-US" dirty="0"/>
              <a:t>Gently guide behaviour toward a developmental trajectory of growth and well-being. They typically generate positive emotions, such as interest, enjoyment, hope and vitality. </a:t>
            </a:r>
          </a:p>
        </p:txBody>
      </p:sp>
    </p:spTree>
    <p:extLst>
      <p:ext uri="{BB962C8B-B14F-4D97-AF65-F5344CB8AC3E}">
        <p14:creationId xmlns:p14="http://schemas.microsoft.com/office/powerpoint/2010/main" val="395754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5C0-1F75-AC15-723E-9C965615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B7BE-F6E0-27E8-1FED-A6EFA35A9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re-embed the economy into social and biological systems? </a:t>
            </a:r>
          </a:p>
          <a:p>
            <a:r>
              <a:rPr lang="en-US" dirty="0"/>
              <a:t>How has the economy become dis-embedded from social and biological systems? </a:t>
            </a:r>
          </a:p>
          <a:p>
            <a:r>
              <a:rPr lang="en-US" dirty="0"/>
              <a:t>How can we re-embed economic systems into social and biological systems?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6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Triple Bottom Line vs Nested Models of Sustainability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Bottom line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model</a:t>
            </a:r>
            <a:endParaRPr lang="en-CA" dirty="0"/>
          </a:p>
        </p:txBody>
      </p:sp>
      <p:pic>
        <p:nvPicPr>
          <p:cNvPr id="3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89358E2-8ECD-4362-9111-522C25B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2" y="2582863"/>
            <a:ext cx="4138893" cy="3378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4" y="2582334"/>
            <a:ext cx="390097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37F8-2A55-310C-3475-B88CCD48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Biophysical Socio-Economics?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A37-BAFF-2317-0A33-15BBFA4E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A field of ecological economics rooted in biophysical understandings of socio-economics</a:t>
            </a:r>
          </a:p>
          <a:p>
            <a:pPr lvl="1"/>
            <a:r>
              <a:rPr lang="en-US" dirty="0"/>
              <a:t>Shared roots with ecological economics</a:t>
            </a:r>
          </a:p>
          <a:p>
            <a:pPr lvl="1"/>
            <a:r>
              <a:rPr lang="en-US" dirty="0"/>
              <a:t>Begins with physiocrats and borrows from physics (laws of thermodynamics)</a:t>
            </a:r>
          </a:p>
          <a:p>
            <a:pPr lvl="1"/>
            <a:r>
              <a:rPr lang="en-US" dirty="0"/>
              <a:t>Rejects classical and neoclassical economics based on the value of consumer preferences and markets</a:t>
            </a:r>
          </a:p>
          <a:p>
            <a:pPr lvl="1"/>
            <a:r>
              <a:rPr lang="en-US" dirty="0"/>
              <a:t>Argue that neoclassical and classical economic theories do not reflect reality</a:t>
            </a:r>
          </a:p>
          <a:p>
            <a:pPr lvl="1"/>
            <a:r>
              <a:rPr lang="en-US" dirty="0"/>
              <a:t>Looks at sources of goods and services in nature and energy and materials required to bring them to markets</a:t>
            </a:r>
          </a:p>
          <a:p>
            <a:pPr lvl="1"/>
            <a:r>
              <a:rPr lang="en-US" dirty="0"/>
              <a:t>Strives to influence education, management and policy</a:t>
            </a:r>
          </a:p>
          <a:p>
            <a:pPr lvl="1"/>
            <a:r>
              <a:rPr lang="en-US" dirty="0"/>
              <a:t>Strives to address conditions that threaten planetary boundaries</a:t>
            </a:r>
          </a:p>
          <a:p>
            <a:pPr lvl="1"/>
            <a:r>
              <a:rPr lang="en-US" dirty="0"/>
              <a:t>Provides models to study transformations of nature to wealth, energy and material flows</a:t>
            </a:r>
          </a:p>
          <a:p>
            <a:pPr lvl="1"/>
            <a:r>
              <a:rPr lang="en-US" dirty="0"/>
              <a:t>Provides a bridge for social sciences and natural sciences to overcome socially constructed ‘dualism’</a:t>
            </a:r>
          </a:p>
          <a:p>
            <a:pPr lvl="1"/>
            <a:r>
              <a:rPr lang="en-US" dirty="0"/>
              <a:t>Focuses on systems, not the </a:t>
            </a:r>
            <a:r>
              <a:rPr lang="en-US" dirty="0" err="1"/>
              <a:t>behaviour</a:t>
            </a:r>
            <a:r>
              <a:rPr lang="en-US" dirty="0"/>
              <a:t> of individuals</a:t>
            </a:r>
          </a:p>
          <a:p>
            <a:pPr lvl="1"/>
            <a:r>
              <a:rPr lang="en-US" dirty="0"/>
              <a:t>Focus on planetary and human well-being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 substantive meaning of economics derives from [human] dependence for [their] living upon nature and [their] fellows. It refers to the interchange with [their] natural and social environment, insofar as this results in supplying [them] with the means of material want satisfaction.”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5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30A8-6B5D-EDCB-45ED-BA3D0F2D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Biophysical Socio-Economics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39D6-815E-6D55-5F7F-53150657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Keep economic throughput within levels that the biophysical world can sustain</a:t>
            </a:r>
          </a:p>
          <a:p>
            <a:pPr lvl="1"/>
            <a:r>
              <a:rPr lang="en-US" dirty="0"/>
              <a:t>Theory of embodied energy theory of economic value whereby the quantity of energy is directly and indirectly used to track the value of goods and services</a:t>
            </a:r>
          </a:p>
          <a:p>
            <a:pPr lvl="1"/>
            <a:r>
              <a:rPr lang="en-US" dirty="0"/>
              <a:t>‘Hubbert’ curves that determine availability of resources</a:t>
            </a:r>
          </a:p>
          <a:p>
            <a:pPr lvl="1"/>
            <a:r>
              <a:rPr lang="en-US" dirty="0"/>
              <a:t>Views cultural development occurring when the amount of energy harnessed by people per capita; per year is increased; technology putting energy to work becomes more efficient; or both (technology, sociological and ideological).</a:t>
            </a:r>
          </a:p>
          <a:p>
            <a:pPr lvl="1"/>
            <a:r>
              <a:rPr lang="en-US" dirty="0"/>
              <a:t>Part of a de-growth paradigm</a:t>
            </a:r>
          </a:p>
          <a:p>
            <a:pPr lvl="1"/>
            <a:r>
              <a:rPr lang="en-US" dirty="0"/>
              <a:t>Studies energy return on energy used (EROI)</a:t>
            </a:r>
          </a:p>
          <a:p>
            <a:pPr lvl="1"/>
            <a:r>
              <a:rPr lang="en-US" dirty="0"/>
              <a:t>Uses frameworks for performing biophysical analyses of socio-economic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DFD8B469-A63F-F64F-B447-A7EED85A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45" y="905933"/>
            <a:ext cx="733051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11DCB56-9036-983E-BFB3-9ED48CCDA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93" y="905933"/>
            <a:ext cx="333881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7B72-3B5B-AA2F-0DCD-9BFA8AEB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Power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AD5E-03F0-F58E-8827-7286A39D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During the self-organization, system designs develop and prevail that maximize power intake, energy transformation and those uses that reinforce production and optimum efficiency</a:t>
            </a:r>
          </a:p>
          <a:p>
            <a:pPr lvl="1"/>
            <a:r>
              <a:rPr lang="en-US" dirty="0"/>
              <a:t>The intermediate point between rate and efficiency represents the maximum useful power output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E943B62-9E83-D050-6799-8FA9C9CA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89" y="3010830"/>
            <a:ext cx="3736421" cy="32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E29D-A996-33F4-798B-97772F59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Population-Economy-Environment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6964-5CDA-6C95-0040-B9C0F9887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Doomsday predictions have existed for centuries (Malthus 1789) which have not come to pass</a:t>
            </a:r>
          </a:p>
          <a:p>
            <a:pPr lvl="2"/>
            <a:r>
              <a:rPr lang="en-US" dirty="0"/>
              <a:t>Population migration</a:t>
            </a:r>
          </a:p>
          <a:p>
            <a:pPr lvl="2"/>
            <a:r>
              <a:rPr lang="en-US" dirty="0"/>
              <a:t>Colonization</a:t>
            </a:r>
          </a:p>
          <a:p>
            <a:pPr lvl="2"/>
            <a:r>
              <a:rPr lang="en-US" dirty="0"/>
              <a:t>Industrialization of agriculture</a:t>
            </a:r>
          </a:p>
          <a:p>
            <a:pPr lvl="2"/>
            <a:r>
              <a:rPr lang="en-US" dirty="0"/>
              <a:t>Contraception</a:t>
            </a:r>
          </a:p>
          <a:p>
            <a:pPr lvl="1"/>
            <a:r>
              <a:rPr lang="en-US" dirty="0"/>
              <a:t>Populations have seen significant increases</a:t>
            </a:r>
          </a:p>
          <a:p>
            <a:pPr lvl="1"/>
            <a:r>
              <a:rPr lang="en-US" dirty="0"/>
              <a:t>Notions of sustainability must address balance of renewable energy with needs of the population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0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F04E-C73F-AF49-D9DF-61D93873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Money, Debt, and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9060-89DE-1EC9-64A3-82B54D7A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Monetary systems rely on energy, especially debt-based systems</a:t>
            </a:r>
          </a:p>
          <a:p>
            <a:pPr lvl="1"/>
            <a:r>
              <a:rPr lang="en-US" dirty="0"/>
              <a:t>Repaying debt requires future energy opportunities</a:t>
            </a:r>
          </a:p>
          <a:p>
            <a:pPr lvl="1"/>
            <a:r>
              <a:rPr lang="en-US" dirty="0"/>
              <a:t>GDP cannot continually increase when the economy is built on a finite energy source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EEA6-1D03-4E32-8EFD-37705DA5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BC14-C31A-A660-1CDA-7BA73D90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is your time worth in employment?</a:t>
            </a:r>
          </a:p>
          <a:p>
            <a:pPr lvl="1"/>
            <a:r>
              <a:rPr lang="en-US" dirty="0"/>
              <a:t>What would be the minimum you would accept for an hourly/yearly salary? </a:t>
            </a:r>
          </a:p>
          <a:p>
            <a:pPr lvl="2"/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Think of an item of clothing you really like.</a:t>
            </a:r>
          </a:p>
          <a:p>
            <a:pPr lvl="1"/>
            <a:r>
              <a:rPr lang="en-US" dirty="0"/>
              <a:t>What is the value of that item of clothing?  </a:t>
            </a:r>
          </a:p>
          <a:p>
            <a:pPr lvl="2"/>
            <a:r>
              <a:rPr lang="en-US" dirty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BEFD-F54D-F297-F367-B146FC16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Sustainability and Stabilizing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CCA6-C6F9-8542-C26D-CFBD5817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Growth should respect planetary boundaries</a:t>
            </a:r>
          </a:p>
          <a:p>
            <a:pPr lvl="1"/>
            <a:r>
              <a:rPr lang="en-US" dirty="0"/>
              <a:t>Should reflect renewable rates and processes of the global ecosystem</a:t>
            </a:r>
          </a:p>
          <a:p>
            <a:pPr lvl="1"/>
            <a:r>
              <a:rPr lang="en-US" dirty="0"/>
              <a:t>Jevon’s Paradox – Increasing energy efficiency tends to lead to increasing energy and resource use often in new technologies</a:t>
            </a:r>
          </a:p>
          <a:p>
            <a:pPr lvl="1"/>
            <a:r>
              <a:rPr lang="en-US" dirty="0"/>
              <a:t>Growth does not necessarily lead to increased well-being. In many cases it leads to the opposite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6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7FFAA9F-11C1-D985-00A7-0B1BF280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05" y="905933"/>
            <a:ext cx="812859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0C71-27C1-B668-B92D-7DE39303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Financialization and Debt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657D-7F09-C6D7-B80B-A25E4109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Financialization allows us to temporarily overcome biophysical limits of wealth creation by depleting the Earth’s stock of natural capital before it can regenerate</a:t>
            </a:r>
          </a:p>
          <a:p>
            <a:pPr lvl="1"/>
            <a:r>
              <a:rPr lang="en-US" dirty="0"/>
              <a:t>Current financial models are prone to collapse because they are not grounded in biophysical realities</a:t>
            </a:r>
          </a:p>
          <a:p>
            <a:pPr lvl="1"/>
            <a:r>
              <a:rPr lang="en-US" dirty="0"/>
              <a:t>Future energy is needed to pay for massive debts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5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6C3B-6D64-8C65-CF4A-93F4BDA2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Plans for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01BEC-BD8D-FA8A-45AE-1FB90ED3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State objectives (i.e., provide a high quality of life for a population)</a:t>
            </a:r>
          </a:p>
          <a:p>
            <a:r>
              <a:rPr lang="en-US" dirty="0"/>
              <a:t>2 – Assemble a database of critical biophysical parameters (i.e., energy resources, resource extraction, waste emissions, population growth, etc.. </a:t>
            </a:r>
          </a:p>
          <a:p>
            <a:r>
              <a:rPr lang="en-US" dirty="0"/>
              <a:t>3 – Assess critical economic parameters (i.e.,  poverty, inequality, debt, etc.) and link each of these to the biophysical resources needed and waste generated</a:t>
            </a:r>
          </a:p>
          <a:p>
            <a:r>
              <a:rPr lang="en-US" dirty="0"/>
              <a:t>4 – Construct a comprehensive simulation or scenarios of the future. Acknowledge that this requires a high degree of uncertainty</a:t>
            </a:r>
          </a:p>
          <a:p>
            <a:r>
              <a:rPr lang="en-US" dirty="0"/>
              <a:t>5 – Make the right decisions: focus on allocating the available resources towards the stated objectives. Make sure they are flexible and focus on well-being instead of GDP indicators</a:t>
            </a:r>
          </a:p>
        </p:txBody>
      </p:sp>
    </p:spTree>
    <p:extLst>
      <p:ext uri="{BB962C8B-B14F-4D97-AF65-F5344CB8AC3E}">
        <p14:creationId xmlns:p14="http://schemas.microsoft.com/office/powerpoint/2010/main" val="4175390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AFB0-F01A-65AC-FDA7-B6D82AD5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5589F-CCDF-30F5-5F2A-8E357621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Green New Deal</a:t>
            </a:r>
          </a:p>
          <a:p>
            <a:pPr lvl="1"/>
            <a:r>
              <a:rPr lang="en-US" dirty="0"/>
              <a:t>Un Sustainability Goals</a:t>
            </a:r>
          </a:p>
          <a:p>
            <a:pPr lvl="1"/>
            <a:r>
              <a:rPr lang="en-US"/>
              <a:t>Public Education</a:t>
            </a:r>
            <a:endParaRPr lang="en-US" dirty="0"/>
          </a:p>
          <a:p>
            <a:pPr lvl="1"/>
            <a:r>
              <a:rPr lang="en-US" dirty="0"/>
              <a:t>Actions required for a biophysical sustainability</a:t>
            </a:r>
          </a:p>
          <a:p>
            <a:pPr lvl="2"/>
            <a:r>
              <a:rPr lang="en-US" dirty="0"/>
              <a:t>Socio-economic changes</a:t>
            </a:r>
          </a:p>
          <a:p>
            <a:pPr lvl="3"/>
            <a:r>
              <a:rPr lang="en-US" dirty="0"/>
              <a:t>Stabilize population size</a:t>
            </a:r>
          </a:p>
          <a:p>
            <a:pPr lvl="3"/>
            <a:r>
              <a:rPr lang="en-US" dirty="0"/>
              <a:t>Stabilize economic size at a sustainable scale</a:t>
            </a:r>
          </a:p>
          <a:p>
            <a:pPr lvl="3"/>
            <a:r>
              <a:rPr lang="en-US" dirty="0"/>
              <a:t>Just distribution of incomes and wealth</a:t>
            </a:r>
          </a:p>
          <a:p>
            <a:pPr lvl="3"/>
            <a:r>
              <a:rPr lang="en-US" dirty="0"/>
              <a:t>Prioritize quality of life and happiness</a:t>
            </a:r>
          </a:p>
          <a:p>
            <a:pPr lvl="2"/>
            <a:r>
              <a:rPr lang="en-US" dirty="0"/>
              <a:t>Technology changes</a:t>
            </a:r>
          </a:p>
          <a:p>
            <a:pPr lvl="3"/>
            <a:r>
              <a:rPr lang="en-US" dirty="0"/>
              <a:t>Improve energy efficiency</a:t>
            </a:r>
          </a:p>
          <a:p>
            <a:pPr lvl="3"/>
            <a:r>
              <a:rPr lang="en-US" dirty="0"/>
              <a:t>Move towards renewable energies</a:t>
            </a:r>
          </a:p>
          <a:p>
            <a:pPr lvl="3"/>
            <a:r>
              <a:rPr lang="en-US" dirty="0"/>
              <a:t>Develop mass transportation</a:t>
            </a:r>
          </a:p>
          <a:p>
            <a:pPr lvl="1"/>
            <a:r>
              <a:rPr lang="en-US" dirty="0"/>
              <a:t>Changing ourselves</a:t>
            </a:r>
          </a:p>
          <a:p>
            <a:pPr lvl="2"/>
            <a:r>
              <a:rPr lang="en-US" dirty="0"/>
              <a:t>Raise consciousness about embodied energy</a:t>
            </a:r>
          </a:p>
          <a:p>
            <a:pPr lvl="2"/>
            <a:r>
              <a:rPr lang="en-US" dirty="0"/>
              <a:t>Require labels of energy and resource requirements</a:t>
            </a:r>
          </a:p>
          <a:p>
            <a:pPr lvl="2"/>
            <a:r>
              <a:rPr lang="en-US" dirty="0"/>
              <a:t>Restore the dignity of meaningful work</a:t>
            </a:r>
          </a:p>
          <a:p>
            <a:pPr lvl="2"/>
            <a:r>
              <a:rPr lang="en-US" dirty="0"/>
              <a:t>Adjust our expectations</a:t>
            </a:r>
          </a:p>
          <a:p>
            <a:pPr lvl="2"/>
            <a:r>
              <a:rPr lang="en-US" dirty="0"/>
              <a:t>Develop an ethic of respect for other living things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FF55-0F63-AD40-8162-69677D3A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 Dialectic From Capital Volume 1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C587BCD-E009-C449-ABC7-A7CCF3ADF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419" y="2606282"/>
            <a:ext cx="10423161" cy="2514359"/>
          </a:xfrm>
        </p:spPr>
      </p:pic>
    </p:spTree>
    <p:extLst>
      <p:ext uri="{BB962C8B-B14F-4D97-AF65-F5344CB8AC3E}">
        <p14:creationId xmlns:p14="http://schemas.microsoft.com/office/powerpoint/2010/main" val="30122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F860-1414-72B1-B55F-F09E4DF3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Limitless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5C6C-EF9E-7337-B776-D0D2EEEDC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– C</a:t>
            </a:r>
          </a:p>
          <a:p>
            <a:r>
              <a:rPr lang="en-US" dirty="0"/>
              <a:t>C – M – C </a:t>
            </a:r>
          </a:p>
          <a:p>
            <a:r>
              <a:rPr lang="en-US" dirty="0"/>
              <a:t>M – C – M’ </a:t>
            </a:r>
          </a:p>
          <a:p>
            <a:r>
              <a:rPr lang="en-US" dirty="0"/>
              <a:t>M – M’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6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13F4F-8C08-64A1-7E7A-61CE2593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>Rammelt, Crelis. (2019). The Spiraling Economy: Connecting Marxian Theory with Ecological Economics. Environmental Values. 29. 10.3197/096327119X15747870303881.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760BC4D-FDA7-08B9-75B2-5A2DA1CD6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-1" b="201"/>
          <a:stretch/>
        </p:blipFill>
        <p:spPr bwMode="auto">
          <a:xfrm>
            <a:off x="1101194" y="640081"/>
            <a:ext cx="5977827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146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4image1691422736">
            <a:extLst>
              <a:ext uri="{FF2B5EF4-FFF2-40B4-BE49-F238E27FC236}">
                <a16:creationId xmlns:a16="http://schemas.microsoft.com/office/drawing/2014/main" id="{F7CBCF1A-E169-AD00-2BD7-FE75E5625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1655536"/>
            <a:ext cx="10337292" cy="35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7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9B98-8601-2A21-CFFC-6ED59F98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Types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FAC0-CC9E-6A58-5248-3EAA9EBC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capital</a:t>
            </a:r>
          </a:p>
          <a:p>
            <a:r>
              <a:rPr lang="en-US" dirty="0"/>
              <a:t>Financial capital</a:t>
            </a:r>
          </a:p>
          <a:p>
            <a:r>
              <a:rPr lang="en-US" dirty="0"/>
              <a:t>Living capital</a:t>
            </a:r>
          </a:p>
          <a:p>
            <a:r>
              <a:rPr lang="en-US" dirty="0"/>
              <a:t>Intellectual capital</a:t>
            </a:r>
          </a:p>
          <a:p>
            <a:r>
              <a:rPr lang="en-US" dirty="0"/>
              <a:t>Experiential capital</a:t>
            </a:r>
          </a:p>
          <a:p>
            <a:r>
              <a:rPr lang="en-US" dirty="0"/>
              <a:t>Spiritual capital</a:t>
            </a:r>
          </a:p>
          <a:p>
            <a:r>
              <a:rPr lang="en-US" dirty="0"/>
              <a:t>Cultural capital</a:t>
            </a:r>
          </a:p>
          <a:p>
            <a:endParaRPr lang="en-US" dirty="0"/>
          </a:p>
          <a:p>
            <a:pPr lvl="1"/>
            <a:r>
              <a:rPr lang="en-US" dirty="0"/>
              <a:t>Roland, E.C., </a:t>
            </a:r>
            <a:r>
              <a:rPr lang="en-US" dirty="0" err="1"/>
              <a:t>Lanuda</a:t>
            </a:r>
            <a:r>
              <a:rPr lang="en-US" dirty="0"/>
              <a:t>, G. (2013) Regenerative Enterprise. Optimizing for Multi-Capital Abundance</a:t>
            </a:r>
          </a:p>
        </p:txBody>
      </p:sp>
    </p:spTree>
    <p:extLst>
      <p:ext uri="{BB962C8B-B14F-4D97-AF65-F5344CB8AC3E}">
        <p14:creationId xmlns:p14="http://schemas.microsoft.com/office/powerpoint/2010/main" val="405649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09E9-9697-F56A-7870-A3597111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About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7CE1F-F752-8CAF-86C1-D1517268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</a:t>
            </a:r>
          </a:p>
          <a:p>
            <a:r>
              <a:rPr lang="en-US" dirty="0"/>
              <a:t>What social values are often neglected when assessing economic value?</a:t>
            </a:r>
          </a:p>
          <a:p>
            <a:r>
              <a:rPr lang="en-US" dirty="0"/>
              <a:t>What factors are important when measuring the success of a society? </a:t>
            </a:r>
          </a:p>
          <a:p>
            <a:endParaRPr lang="en-US" dirty="0"/>
          </a:p>
          <a:p>
            <a:r>
              <a:rPr lang="en-US" b="1" dirty="0"/>
              <a:t>Individual </a:t>
            </a:r>
          </a:p>
          <a:p>
            <a:r>
              <a:rPr lang="en-US" dirty="0"/>
              <a:t>If you were to live on a deserted island for one month, what would you bring with you? </a:t>
            </a:r>
          </a:p>
          <a:p>
            <a:r>
              <a:rPr lang="en-US" dirty="0"/>
              <a:t>What are your favorite possessions?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6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4EC1-1B07-7D41-0765-42F619BC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Economic Values Are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352D-D6A8-BB08-3CF9-5F06CEB0E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OECD Data of Canada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Article about OECD Well-Being Measurements</a:t>
            </a:r>
            <a:endParaRPr lang="en-US" dirty="0"/>
          </a:p>
          <a:p>
            <a:r>
              <a:rPr lang="en-CA" sz="1800" dirty="0">
                <a:effectLst/>
                <a:latin typeface="AdvOT863180fb"/>
              </a:rPr>
              <a:t>Here are some other well-known measures of social well-being: </a:t>
            </a:r>
          </a:p>
          <a:p>
            <a:r>
              <a:rPr lang="en-CA" sz="1800" dirty="0">
                <a:effectLst/>
                <a:latin typeface="AdvOT863180fb"/>
                <a:hlinkClick r:id="rId4"/>
              </a:rPr>
              <a:t>Human Development Index</a:t>
            </a:r>
            <a:r>
              <a:rPr lang="en-CA" sz="1800" dirty="0">
                <a:effectLst/>
                <a:latin typeface="AdvOT863180fb"/>
              </a:rPr>
              <a:t>, </a:t>
            </a:r>
          </a:p>
          <a:p>
            <a:r>
              <a:rPr lang="en-CA" sz="1800" dirty="0">
                <a:effectLst/>
                <a:latin typeface="AdvOT863180fb"/>
                <a:hlinkClick r:id="rId5"/>
              </a:rPr>
              <a:t>Happiness Index</a:t>
            </a:r>
            <a:endParaRPr lang="en-CA" sz="1800" dirty="0">
              <a:effectLst/>
              <a:latin typeface="AdvOT863180fb"/>
            </a:endParaRPr>
          </a:p>
          <a:p>
            <a:r>
              <a:rPr lang="en-CA" sz="1800" dirty="0">
                <a:effectLst/>
                <a:latin typeface="AdvOT863180fb"/>
                <a:hlinkClick r:id="rId2"/>
              </a:rPr>
              <a:t>Life Expectancy</a:t>
            </a:r>
            <a:endParaRPr lang="en-CA" sz="1800" dirty="0">
              <a:effectLst/>
              <a:latin typeface="AdvOT863180fb"/>
            </a:endParaRPr>
          </a:p>
          <a:p>
            <a:r>
              <a:rPr lang="en-CA" sz="1800" dirty="0">
                <a:effectLst/>
                <a:latin typeface="AdvOT863180fb"/>
                <a:hlinkClick r:id="rId6"/>
              </a:rPr>
              <a:t>Democracy Index</a:t>
            </a:r>
            <a:endParaRPr lang="en-CA" sz="1800" dirty="0">
              <a:effectLst/>
              <a:latin typeface="AdvOT863180fb"/>
            </a:endParaRPr>
          </a:p>
          <a:p>
            <a:r>
              <a:rPr lang="en-CA" sz="1800" dirty="0">
                <a:effectLst/>
                <a:latin typeface="AdvOT863180fb"/>
                <a:hlinkClick r:id="rId7"/>
              </a:rPr>
              <a:t>Ecological Footprint</a:t>
            </a:r>
            <a:endParaRPr lang="en-CA" sz="1800" dirty="0">
              <a:effectLst/>
              <a:latin typeface="AdvOT863180fb"/>
            </a:endParaRPr>
          </a:p>
        </p:txBody>
      </p:sp>
    </p:spTree>
    <p:extLst>
      <p:ext uri="{BB962C8B-B14F-4D97-AF65-F5344CB8AC3E}">
        <p14:creationId xmlns:p14="http://schemas.microsoft.com/office/powerpoint/2010/main" val="273989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1956</TotalTime>
  <Words>1127</Words>
  <Application>Microsoft Macintosh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AdvOT863180fb</vt:lpstr>
      <vt:lpstr>Calibri</vt:lpstr>
      <vt:lpstr>Calibri Light</vt:lpstr>
      <vt:lpstr>Retrospect</vt:lpstr>
      <vt:lpstr>Ecological Economics</vt:lpstr>
      <vt:lpstr>What is Value?</vt:lpstr>
      <vt:lpstr>Marx Dialectic From Capital Volume 1</vt:lpstr>
      <vt:lpstr>Limitless Accumulation</vt:lpstr>
      <vt:lpstr>Rammelt, Crelis. (2019). The Spiraling Economy: Connecting Marxian Theory with Ecological Economics. Environmental Values. 29. 10.3197/096327119X15747870303881. </vt:lpstr>
      <vt:lpstr>PowerPoint Presentation</vt:lpstr>
      <vt:lpstr>Many Types of Value</vt:lpstr>
      <vt:lpstr>Discussion About Value</vt:lpstr>
      <vt:lpstr>What Economic Values Are Important?</vt:lpstr>
      <vt:lpstr>Needs</vt:lpstr>
      <vt:lpstr>Discussion Question? </vt:lpstr>
      <vt:lpstr>Triple Bottom Line vs Nested Models of Sustainability</vt:lpstr>
      <vt:lpstr>What is Biophysical Socio-Economics?</vt:lpstr>
      <vt:lpstr>Focus of Biophysical Socio-Economics</vt:lpstr>
      <vt:lpstr>PowerPoint Presentation</vt:lpstr>
      <vt:lpstr>PowerPoint Presentation</vt:lpstr>
      <vt:lpstr>Maximum Power Principle</vt:lpstr>
      <vt:lpstr>Population-Economy-Environment Dynamics</vt:lpstr>
      <vt:lpstr>Money, Debt, and Finance</vt:lpstr>
      <vt:lpstr>Biophysical Sustainability and Stabilizing Economic Growth</vt:lpstr>
      <vt:lpstr>PowerPoint Presentation</vt:lpstr>
      <vt:lpstr>Financialization and Debt Crisis</vt:lpstr>
      <vt:lpstr>Biophysical Plans for Sustainability</vt:lpstr>
      <vt:lpstr>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127</cp:revision>
  <dcterms:created xsi:type="dcterms:W3CDTF">2016-08-29T02:04:56Z</dcterms:created>
  <dcterms:modified xsi:type="dcterms:W3CDTF">2022-11-10T21:19:25Z</dcterms:modified>
</cp:coreProperties>
</file>