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352" r:id="rId3"/>
    <p:sldId id="355" r:id="rId4"/>
    <p:sldId id="299" r:id="rId5"/>
    <p:sldId id="358" r:id="rId6"/>
    <p:sldId id="367" r:id="rId7"/>
    <p:sldId id="384" r:id="rId8"/>
    <p:sldId id="268" r:id="rId9"/>
    <p:sldId id="266" r:id="rId10"/>
    <p:sldId id="380" r:id="rId11"/>
    <p:sldId id="381" r:id="rId12"/>
    <p:sldId id="382" r:id="rId13"/>
    <p:sldId id="326" r:id="rId14"/>
    <p:sldId id="327" r:id="rId15"/>
    <p:sldId id="328" r:id="rId16"/>
    <p:sldId id="329" r:id="rId17"/>
    <p:sldId id="330" r:id="rId18"/>
    <p:sldId id="284" r:id="rId19"/>
    <p:sldId id="314" r:id="rId20"/>
    <p:sldId id="307" r:id="rId21"/>
    <p:sldId id="309" r:id="rId22"/>
    <p:sldId id="311" r:id="rId23"/>
    <p:sldId id="312" r:id="rId24"/>
    <p:sldId id="298" r:id="rId25"/>
    <p:sldId id="296" r:id="rId26"/>
    <p:sldId id="371" r:id="rId27"/>
    <p:sldId id="300" r:id="rId28"/>
    <p:sldId id="301" r:id="rId29"/>
    <p:sldId id="310" r:id="rId30"/>
    <p:sldId id="306" r:id="rId31"/>
    <p:sldId id="302" r:id="rId32"/>
    <p:sldId id="320" r:id="rId33"/>
    <p:sldId id="318" r:id="rId34"/>
    <p:sldId id="321" r:id="rId35"/>
    <p:sldId id="303" r:id="rId36"/>
    <p:sldId id="316" r:id="rId37"/>
    <p:sldId id="305" r:id="rId38"/>
    <p:sldId id="317" r:id="rId39"/>
    <p:sldId id="315" r:id="rId40"/>
    <p:sldId id="297" r:id="rId41"/>
    <p:sldId id="319" r:id="rId42"/>
    <p:sldId id="308" r:id="rId43"/>
    <p:sldId id="313" r:id="rId44"/>
    <p:sldId id="304" r:id="rId45"/>
    <p:sldId id="376" r:id="rId46"/>
    <p:sldId id="377" r:id="rId47"/>
    <p:sldId id="370" r:id="rId48"/>
    <p:sldId id="374" r:id="rId49"/>
    <p:sldId id="288" r:id="rId50"/>
    <p:sldId id="378" r:id="rId51"/>
    <p:sldId id="379"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81" autoAdjust="0"/>
    <p:restoredTop sz="94660"/>
  </p:normalViewPr>
  <p:slideViewPr>
    <p:cSldViewPr snapToGrid="0">
      <p:cViewPr varScale="1">
        <p:scale>
          <a:sx n="112" d="100"/>
          <a:sy n="112" d="100"/>
        </p:scale>
        <p:origin x="11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24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25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2899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1842BA-7EFE-4E94-BF70-CCD5482705EF}" type="datetimeFigureOut">
              <a:rPr lang="en-CA" smtClean="0"/>
              <a:t>2022-11-17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05327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1842BA-7EFE-4E94-BF70-CCD5482705EF}" type="datetimeFigureOut">
              <a:rPr lang="en-CA" smtClean="0"/>
              <a:t>2022-11-17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2E8C5B3-70D6-4FAB-BB21-E17DB9DB3569}"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1842BA-7EFE-4E94-BF70-CCD5482705EF}" type="datetimeFigureOut">
              <a:rPr lang="en-CA" smtClean="0"/>
              <a:t>2022-11-17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351406445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1842BA-7EFE-4E94-BF70-CCD5482705EF}" type="datetimeFigureOut">
              <a:rPr lang="en-CA" smtClean="0"/>
              <a:t>2022-11-17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13213657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1842BA-7EFE-4E94-BF70-CCD5482705EF}" type="datetimeFigureOut">
              <a:rPr lang="en-CA" smtClean="0"/>
              <a:t>2022-11-17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496941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21842BA-7EFE-4E94-BF70-CCD5482705EF}" type="datetimeFigureOut">
              <a:rPr lang="en-CA" smtClean="0"/>
              <a:t>2022-11-17</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28393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1842BA-7EFE-4E94-BF70-CCD5482705EF}" type="datetimeFigureOut">
              <a:rPr lang="en-CA" smtClean="0"/>
              <a:t>2022-11-17</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2E8C5B3-70D6-4FAB-BB21-E17DB9DB3569}" type="slidenum">
              <a:rPr lang="en-CA" smtClean="0"/>
              <a:t>‹#›</a:t>
            </a:fld>
            <a:endParaRPr lang="en-CA"/>
          </a:p>
        </p:txBody>
      </p:sp>
    </p:spTree>
    <p:extLst>
      <p:ext uri="{BB962C8B-B14F-4D97-AF65-F5344CB8AC3E}">
        <p14:creationId xmlns:p14="http://schemas.microsoft.com/office/powerpoint/2010/main" val="29935219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1842BA-7EFE-4E94-BF70-CCD5482705EF}" type="datetimeFigureOut">
              <a:rPr lang="en-CA" smtClean="0"/>
              <a:t>2022-11-17</a:t>
            </a:fld>
            <a:endParaRPr lang="en-CA"/>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E8C5B3-70D6-4FAB-BB21-E17DB9DB3569}" type="slidenum">
              <a:rPr lang="en-CA" smtClean="0"/>
              <a:t>‹#›</a:t>
            </a:fld>
            <a:endParaRPr lang="en-CA"/>
          </a:p>
        </p:txBody>
      </p:sp>
    </p:spTree>
    <p:extLst>
      <p:ext uri="{BB962C8B-B14F-4D97-AF65-F5344CB8AC3E}">
        <p14:creationId xmlns:p14="http://schemas.microsoft.com/office/powerpoint/2010/main" val="124238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21842BA-7EFE-4E94-BF70-CCD5482705EF}" type="datetimeFigureOut">
              <a:rPr lang="en-CA" smtClean="0"/>
              <a:t>2022-11-17</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2E8C5B3-70D6-4FAB-BB21-E17DB9DB3569}"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8226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youtube.com/playlist?list=PLxeXiLu4E6R_zHJnnt8-Wlu_TpEUBcKx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darrinqualman.com/canadian-farm-debt/"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dow.com/en-us/about-dow/issues-and-challenges/agent-orange" TargetMode="External"/><Relationship Id="rId3" Type="http://schemas.openxmlformats.org/officeDocument/2006/relationships/hyperlink" Target="https://www.fairwarning.org/wp-content/uploads/2019/11/Monsanto-Papers-Poisoning-the-Scientific-Well-1.pdf" TargetMode="External"/><Relationship Id="rId7" Type="http://schemas.openxmlformats.org/officeDocument/2006/relationships/hyperlink" Target="https://www.loc.gov/rr/frd/Military_Law/pdf/Law-Reports_Vol-10.pdf" TargetMode="External"/><Relationship Id="rId2" Type="http://schemas.openxmlformats.org/officeDocument/2006/relationships/hyperlink" Target="https://monsanto.com/company/media/statements/agent-orange-background/" TargetMode="External"/><Relationship Id="rId1" Type="http://schemas.openxmlformats.org/officeDocument/2006/relationships/slideLayout" Target="../slideLayouts/slideLayout2.xml"/><Relationship Id="rId6" Type="http://schemas.openxmlformats.org/officeDocument/2006/relationships/hyperlink" Target="https://www.youtube.com/watch?v=6nNFmzAOtJI" TargetMode="External"/><Relationship Id="rId11" Type="http://schemas.openxmlformats.org/officeDocument/2006/relationships/hyperlink" Target="https://www.youtube.com/watch?v=HsuUQzhP2Ds" TargetMode="External"/><Relationship Id="rId5" Type="http://schemas.openxmlformats.org/officeDocument/2006/relationships/hyperlink" Target="https://www.usatoday.com/story/news/2018/08/10/jury-orders-monsanto-pay-289-million-cancer-patient-roundup-lawsuit/962297002/" TargetMode="External"/><Relationship Id="rId10" Type="http://schemas.openxmlformats.org/officeDocument/2006/relationships/hyperlink" Target="https://www.youtube.com/watch?v=rJg19W8x_Ls" TargetMode="External"/><Relationship Id="rId4" Type="http://schemas.openxmlformats.org/officeDocument/2006/relationships/hyperlink" Target="https://www.youtube.com/watch?v=ovKw6YjqSfM" TargetMode="External"/><Relationship Id="rId9" Type="http://schemas.openxmlformats.org/officeDocument/2006/relationships/hyperlink" Target="https://www.youtube.com/watch?v=IwPSDMUtNmk"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communautealimentairelachine.ca/" TargetMode="External"/><Relationship Id="rId2" Type="http://schemas.openxmlformats.org/officeDocument/2006/relationships/hyperlink" Target="https://concordiafoodgroups.ca/" TargetMode="Externa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youtube.com/playlist?list=PLxeXiLu4E6R_zHJnnt8-Wlu_TpEUBcKx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Building Food Sovereign Communities</a:t>
            </a:r>
            <a:endParaRPr lang="en-CA" dirty="0"/>
          </a:p>
        </p:txBody>
      </p:sp>
      <p:sp>
        <p:nvSpPr>
          <p:cNvPr id="3" name="Subtitle 2"/>
          <p:cNvSpPr>
            <a:spLocks noGrp="1"/>
          </p:cNvSpPr>
          <p:nvPr>
            <p:ph type="subTitle" idx="1"/>
          </p:nvPr>
        </p:nvSpPr>
        <p:spPr/>
        <p:txBody>
          <a:bodyPr>
            <a:normAutofit/>
          </a:bodyPr>
          <a:lstStyle/>
          <a:p>
            <a:r>
              <a:rPr lang="en-CA" dirty="0"/>
              <a:t>Erik Chevrier</a:t>
            </a:r>
          </a:p>
          <a:p>
            <a:r>
              <a:rPr lang="en-CA" dirty="0"/>
              <a:t>Building Ethical Economies</a:t>
            </a:r>
          </a:p>
        </p:txBody>
      </p:sp>
    </p:spTree>
    <p:extLst>
      <p:ext uri="{BB962C8B-B14F-4D97-AF65-F5344CB8AC3E}">
        <p14:creationId xmlns:p14="http://schemas.microsoft.com/office/powerpoint/2010/main" val="9186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spTree>
    <p:extLst>
      <p:ext uri="{BB962C8B-B14F-4D97-AF65-F5344CB8AC3E}">
        <p14:creationId xmlns:p14="http://schemas.microsoft.com/office/powerpoint/2010/main" val="2189514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399-37A4-4DF8-97C6-A7B0EB4745CB}"/>
              </a:ext>
            </a:extLst>
          </p:cNvPr>
          <p:cNvSpPr>
            <a:spLocks noGrp="1"/>
          </p:cNvSpPr>
          <p:nvPr>
            <p:ph type="title"/>
          </p:nvPr>
        </p:nvSpPr>
        <p:spPr/>
        <p:txBody>
          <a:bodyPr>
            <a:normAutofit/>
          </a:bodyPr>
          <a:lstStyle/>
          <a:p>
            <a:r>
              <a:rPr lang="en-US" dirty="0"/>
              <a:t>What is an Economy?</a:t>
            </a:r>
            <a:br>
              <a:rPr lang="en-US" sz="1200" dirty="0"/>
            </a:br>
            <a:r>
              <a:rPr lang="en-US" sz="1200" i="1" dirty="0"/>
              <a:t>Gibson-Graham, J.K., Cameron, J., Healy, S. (2013) Take Back the Economy: An Ethical Guide for Transforming Communities, University of Minnesota Press </a:t>
            </a:r>
            <a:endParaRPr lang="en-US" dirty="0"/>
          </a:p>
        </p:txBody>
      </p:sp>
      <p:sp>
        <p:nvSpPr>
          <p:cNvPr id="3" name="Content Placeholder 2">
            <a:extLst>
              <a:ext uri="{FF2B5EF4-FFF2-40B4-BE49-F238E27FC236}">
                <a16:creationId xmlns:a16="http://schemas.microsoft.com/office/drawing/2014/main" id="{BDE889DB-74C6-4394-9984-38EC2EF2191D}"/>
              </a:ext>
            </a:extLst>
          </p:cNvPr>
          <p:cNvSpPr>
            <a:spLocks noGrp="1"/>
          </p:cNvSpPr>
          <p:nvPr>
            <p:ph idx="1"/>
          </p:nvPr>
        </p:nvSpPr>
        <p:spPr/>
        <p:txBody>
          <a:bodyPr/>
          <a:lstStyle/>
          <a:p>
            <a:r>
              <a:rPr lang="en-US" dirty="0">
                <a:hlinkClick r:id="rId2"/>
              </a:rPr>
              <a:t>Katherine Gibson Interview Playlist</a:t>
            </a:r>
            <a:endParaRPr lang="en-US" dirty="0"/>
          </a:p>
        </p:txBody>
      </p:sp>
      <p:pic>
        <p:nvPicPr>
          <p:cNvPr id="7" name="Picture 6">
            <a:extLst>
              <a:ext uri="{FF2B5EF4-FFF2-40B4-BE49-F238E27FC236}">
                <a16:creationId xmlns:a16="http://schemas.microsoft.com/office/drawing/2014/main" id="{A0492EBD-E0A7-4775-9164-21D90EFE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1809538"/>
            <a:ext cx="3579223" cy="4397331"/>
          </a:xfrm>
          <a:prstGeom prst="rect">
            <a:avLst/>
          </a:prstGeom>
        </p:spPr>
      </p:pic>
    </p:spTree>
    <p:extLst>
      <p:ext uri="{BB962C8B-B14F-4D97-AF65-F5344CB8AC3E}">
        <p14:creationId xmlns:p14="http://schemas.microsoft.com/office/powerpoint/2010/main" val="2352486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DDD9-BF0C-4101-A605-8191950ABA7F}"/>
              </a:ext>
            </a:extLst>
          </p:cNvPr>
          <p:cNvSpPr>
            <a:spLocks noGrp="1"/>
          </p:cNvSpPr>
          <p:nvPr>
            <p:ph type="title"/>
          </p:nvPr>
        </p:nvSpPr>
        <p:spPr/>
        <p:txBody>
          <a:bodyPr>
            <a:normAutofit fontScale="90000"/>
          </a:bodyPr>
          <a:lstStyle/>
          <a:p>
            <a:r>
              <a:rPr lang="en-US" dirty="0"/>
              <a:t>Take back the Economy </a:t>
            </a:r>
            <a:br>
              <a:rPr lang="en-US" dirty="0"/>
            </a:br>
            <a:r>
              <a:rPr lang="en-US" dirty="0"/>
              <a:t>Gibson Graham </a:t>
            </a:r>
            <a:br>
              <a:rPr lang="en-US" dirty="0"/>
            </a:br>
            <a:r>
              <a:rPr lang="en-US" sz="1200" i="1" dirty="0"/>
              <a:t>Gibson-Graham, J.K., Cameron, J., Healy, S. (2013) Take Back the Economy: An Ethical Guide for Transforming Communities, University of Minnesota Press </a:t>
            </a:r>
            <a:endParaRPr lang="en-US" dirty="0"/>
          </a:p>
        </p:txBody>
      </p:sp>
      <p:pic>
        <p:nvPicPr>
          <p:cNvPr id="5" name="Content Placeholder 4">
            <a:extLst>
              <a:ext uri="{FF2B5EF4-FFF2-40B4-BE49-F238E27FC236}">
                <a16:creationId xmlns:a16="http://schemas.microsoft.com/office/drawing/2014/main" id="{117871B2-43AB-4F5C-B397-B1C43F612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162" y="1846263"/>
            <a:ext cx="8086001" cy="4022725"/>
          </a:xfrm>
        </p:spPr>
      </p:pic>
    </p:spTree>
    <p:extLst>
      <p:ext uri="{BB962C8B-B14F-4D97-AF65-F5344CB8AC3E}">
        <p14:creationId xmlns:p14="http://schemas.microsoft.com/office/powerpoint/2010/main" val="987334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0B4E9-487A-4FBC-9A57-758E3F9FD1CA}"/>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3200" dirty="0">
                <a:solidFill>
                  <a:schemeClr val="tx1">
                    <a:lumMod val="85000"/>
                    <a:lumOff val="15000"/>
                  </a:schemeClr>
                </a:solidFill>
              </a:rPr>
              <a:t>Three Systems of an Economy</a:t>
            </a:r>
            <a:br>
              <a:rPr lang="en-US" sz="3200">
                <a:solidFill>
                  <a:schemeClr val="tx1">
                    <a:lumMod val="85000"/>
                    <a:lumOff val="15000"/>
                  </a:schemeClr>
                </a:solidFill>
              </a:rPr>
            </a:br>
            <a:r>
              <a:rPr lang="en-US" sz="3200">
                <a:solidFill>
                  <a:schemeClr val="tx1">
                    <a:lumMod val="85000"/>
                    <a:lumOff val="15000"/>
                  </a:schemeClr>
                </a:solidFill>
              </a:rPr>
              <a:t>Pearce, J. (2009) Social Economy: Engaging as a Third System, In Amin, A. The Social Economy; International Perspectives on Economic Solidarity, p. 26. </a:t>
            </a:r>
          </a:p>
        </p:txBody>
      </p:sp>
      <p:pic>
        <p:nvPicPr>
          <p:cNvPr id="3" name="Picture 4" descr="A close up of a piece of paper&#10;&#10;Description generated with high confidence">
            <a:extLst>
              <a:ext uri="{FF2B5EF4-FFF2-40B4-BE49-F238E27FC236}">
                <a16:creationId xmlns:a16="http://schemas.microsoft.com/office/drawing/2014/main" id="{684D8C4D-24E8-0FB0-F60D-DBC9338790F3}"/>
              </a:ext>
            </a:extLst>
          </p:cNvPr>
          <p:cNvPicPr/>
          <p:nvPr/>
        </p:nvPicPr>
        <p:blipFill rotWithShape="1">
          <a:blip r:embed="rId2">
            <a:extLst>
              <a:ext uri="{28A0092B-C50C-407E-A947-70E740481C1C}">
                <a14:useLocalDpi xmlns:a14="http://schemas.microsoft.com/office/drawing/2010/main" val="0"/>
              </a:ext>
            </a:extLst>
          </a:blip>
          <a:srcRect b="5781"/>
          <a:stretch/>
        </p:blipFill>
        <p:spPr bwMode="auto">
          <a:xfrm>
            <a:off x="1118713" y="640081"/>
            <a:ext cx="4492572" cy="5054156"/>
          </a:xfrm>
          <a:prstGeom prst="rect">
            <a:avLst/>
          </a:prstGeom>
          <a:solidFill>
            <a:srgbClr val="FFFFFF">
              <a:alpha val="0"/>
            </a:srgbClr>
          </a:solidFill>
        </p:spPr>
      </p:pic>
      <p:cxnSp>
        <p:nvCxnSpPr>
          <p:cNvPr id="16" name="Straight Connector 15">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474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D52C-FE89-42FF-B25F-3D08549CE527}"/>
              </a:ext>
            </a:extLst>
          </p:cNvPr>
          <p:cNvSpPr>
            <a:spLocks noGrp="1"/>
          </p:cNvSpPr>
          <p:nvPr>
            <p:ph type="title"/>
          </p:nvPr>
        </p:nvSpPr>
        <p:spPr/>
        <p:txBody>
          <a:bodyPr/>
          <a:lstStyle/>
          <a:p>
            <a:r>
              <a:rPr lang="en-US" dirty="0"/>
              <a:t>Types of Urban Agriculture</a:t>
            </a:r>
            <a:endParaRPr lang="en-CA" dirty="0"/>
          </a:p>
        </p:txBody>
      </p:sp>
      <p:sp>
        <p:nvSpPr>
          <p:cNvPr id="3" name="Content Placeholder 2">
            <a:extLst>
              <a:ext uri="{FF2B5EF4-FFF2-40B4-BE49-F238E27FC236}">
                <a16:creationId xmlns:a16="http://schemas.microsoft.com/office/drawing/2014/main" id="{60626FBA-E674-4E9F-8161-372946107D79}"/>
              </a:ext>
            </a:extLst>
          </p:cNvPr>
          <p:cNvSpPr>
            <a:spLocks noGrp="1"/>
          </p:cNvSpPr>
          <p:nvPr>
            <p:ph idx="1"/>
          </p:nvPr>
        </p:nvSpPr>
        <p:spPr/>
        <p:txBody>
          <a:bodyPr/>
          <a:lstStyle/>
          <a:p>
            <a:r>
              <a:rPr lang="en-US" dirty="0"/>
              <a:t>For-Profit</a:t>
            </a:r>
          </a:p>
          <a:p>
            <a:r>
              <a:rPr lang="en-US" dirty="0"/>
              <a:t>Not-For Profit</a:t>
            </a:r>
          </a:p>
          <a:p>
            <a:r>
              <a:rPr lang="en-US" dirty="0"/>
              <a:t>Subsistence Farms</a:t>
            </a:r>
          </a:p>
          <a:p>
            <a:r>
              <a:rPr lang="en-US" dirty="0"/>
              <a:t>Cooperatives</a:t>
            </a:r>
          </a:p>
          <a:p>
            <a:r>
              <a:rPr lang="en-US" dirty="0"/>
              <a:t>Hobby Farms</a:t>
            </a:r>
          </a:p>
          <a:p>
            <a:r>
              <a:rPr lang="en-US" dirty="0"/>
              <a:t>Squat Gardens</a:t>
            </a:r>
          </a:p>
          <a:p>
            <a:r>
              <a:rPr lang="en-US" dirty="0"/>
              <a:t>Edible Foraging</a:t>
            </a:r>
          </a:p>
          <a:p>
            <a:r>
              <a:rPr lang="en-US" dirty="0"/>
              <a:t>Community Gathering Places</a:t>
            </a:r>
          </a:p>
          <a:p>
            <a:r>
              <a:rPr lang="en-US" dirty="0"/>
              <a:t>Edible Landscapes</a:t>
            </a:r>
          </a:p>
          <a:p>
            <a:endParaRPr lang="en-US" dirty="0"/>
          </a:p>
        </p:txBody>
      </p:sp>
    </p:spTree>
    <p:extLst>
      <p:ext uri="{BB962C8B-B14F-4D97-AF65-F5344CB8AC3E}">
        <p14:creationId xmlns:p14="http://schemas.microsoft.com/office/powerpoint/2010/main" val="244856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6753-2FB5-4E4A-B68E-2F14EBE3F581}"/>
              </a:ext>
            </a:extLst>
          </p:cNvPr>
          <p:cNvSpPr>
            <a:spLocks noGrp="1"/>
          </p:cNvSpPr>
          <p:nvPr>
            <p:ph type="title"/>
          </p:nvPr>
        </p:nvSpPr>
        <p:spPr/>
        <p:txBody>
          <a:bodyPr/>
          <a:lstStyle/>
          <a:p>
            <a:r>
              <a:rPr lang="en-US" dirty="0"/>
              <a:t>Market Farm Practices</a:t>
            </a:r>
            <a:endParaRPr lang="en-CA" dirty="0"/>
          </a:p>
        </p:txBody>
      </p:sp>
      <p:sp>
        <p:nvSpPr>
          <p:cNvPr id="3" name="Content Placeholder 2">
            <a:extLst>
              <a:ext uri="{FF2B5EF4-FFF2-40B4-BE49-F238E27FC236}">
                <a16:creationId xmlns:a16="http://schemas.microsoft.com/office/drawing/2014/main" id="{9C9D2B67-4804-4C20-99AC-6622C2913C06}"/>
              </a:ext>
            </a:extLst>
          </p:cNvPr>
          <p:cNvSpPr>
            <a:spLocks noGrp="1"/>
          </p:cNvSpPr>
          <p:nvPr>
            <p:ph sz="half" idx="1"/>
          </p:nvPr>
        </p:nvSpPr>
        <p:spPr/>
        <p:txBody>
          <a:bodyPr>
            <a:normAutofit lnSpcReduction="10000"/>
          </a:bodyPr>
          <a:lstStyle/>
          <a:p>
            <a:r>
              <a:rPr lang="en-US" dirty="0"/>
              <a:t>Direct sales </a:t>
            </a:r>
          </a:p>
          <a:p>
            <a:pPr lvl="1"/>
            <a:r>
              <a:rPr lang="en-US" dirty="0"/>
              <a:t>CSA </a:t>
            </a:r>
          </a:p>
          <a:p>
            <a:pPr lvl="1"/>
            <a:r>
              <a:rPr lang="en-US" dirty="0"/>
              <a:t>Farmers market</a:t>
            </a:r>
          </a:p>
          <a:p>
            <a:pPr lvl="1"/>
            <a:r>
              <a:rPr lang="en-US" dirty="0"/>
              <a:t>Other markets</a:t>
            </a:r>
          </a:p>
          <a:p>
            <a:r>
              <a:rPr lang="en-US" dirty="0"/>
              <a:t>Wholesale</a:t>
            </a:r>
          </a:p>
          <a:p>
            <a:pPr lvl="1"/>
            <a:r>
              <a:rPr lang="en-US" dirty="0"/>
              <a:t>Distributers</a:t>
            </a:r>
          </a:p>
          <a:p>
            <a:pPr lvl="1"/>
            <a:r>
              <a:rPr lang="en-US" dirty="0"/>
              <a:t>Restaurants</a:t>
            </a:r>
          </a:p>
          <a:p>
            <a:r>
              <a:rPr lang="en-US" dirty="0"/>
              <a:t>Other sales</a:t>
            </a:r>
          </a:p>
          <a:p>
            <a:pPr lvl="1"/>
            <a:r>
              <a:rPr lang="en-US" dirty="0"/>
              <a:t>Transformed goods</a:t>
            </a:r>
            <a:endParaRPr lang="en-CA" dirty="0"/>
          </a:p>
          <a:p>
            <a:pPr lvl="1"/>
            <a:r>
              <a:rPr lang="en-CA" dirty="0"/>
              <a:t>Compost and other values</a:t>
            </a:r>
          </a:p>
          <a:p>
            <a:pPr lvl="1"/>
            <a:r>
              <a:rPr lang="en-CA" dirty="0"/>
              <a:t>Education</a:t>
            </a:r>
          </a:p>
          <a:p>
            <a:pPr lvl="1"/>
            <a:endParaRPr lang="en-US" dirty="0"/>
          </a:p>
        </p:txBody>
      </p:sp>
      <p:sp>
        <p:nvSpPr>
          <p:cNvPr id="4" name="Content Placeholder 3">
            <a:extLst>
              <a:ext uri="{FF2B5EF4-FFF2-40B4-BE49-F238E27FC236}">
                <a16:creationId xmlns:a16="http://schemas.microsoft.com/office/drawing/2014/main" id="{8BC8A0AD-BC62-4C23-80DE-EB812B1F6763}"/>
              </a:ext>
            </a:extLst>
          </p:cNvPr>
          <p:cNvSpPr>
            <a:spLocks noGrp="1"/>
          </p:cNvSpPr>
          <p:nvPr>
            <p:ph sz="half" idx="2"/>
          </p:nvPr>
        </p:nvSpPr>
        <p:spPr/>
        <p:txBody>
          <a:bodyPr>
            <a:normAutofit lnSpcReduction="10000"/>
          </a:bodyPr>
          <a:lstStyle/>
          <a:p>
            <a:r>
              <a:rPr lang="en-US" dirty="0"/>
              <a:t>Contradictions</a:t>
            </a:r>
          </a:p>
          <a:p>
            <a:pPr lvl="1"/>
            <a:r>
              <a:rPr lang="en-US" dirty="0"/>
              <a:t>Labour vs food price</a:t>
            </a:r>
          </a:p>
          <a:p>
            <a:pPr lvl="1"/>
            <a:r>
              <a:rPr lang="en-US" dirty="0"/>
              <a:t>Soil regeneration time vs market readiness</a:t>
            </a:r>
          </a:p>
          <a:p>
            <a:pPr lvl="1"/>
            <a:r>
              <a:rPr lang="en-US" dirty="0"/>
              <a:t>Growing time vs productivity</a:t>
            </a:r>
          </a:p>
          <a:p>
            <a:pPr lvl="1"/>
            <a:r>
              <a:rPr lang="en-US" dirty="0"/>
              <a:t>Food donations vs sales</a:t>
            </a:r>
          </a:p>
          <a:p>
            <a:pPr lvl="1"/>
            <a:r>
              <a:rPr lang="en-US" dirty="0"/>
              <a:t>Farmers markets vs increased labour</a:t>
            </a:r>
          </a:p>
          <a:p>
            <a:pPr lvl="1"/>
            <a:r>
              <a:rPr lang="en-US" dirty="0"/>
              <a:t>Food waste!</a:t>
            </a:r>
          </a:p>
          <a:p>
            <a:r>
              <a:rPr lang="en-US" dirty="0"/>
              <a:t>Market Secrets</a:t>
            </a:r>
          </a:p>
          <a:p>
            <a:pPr lvl="1"/>
            <a:r>
              <a:rPr lang="en-US" dirty="0"/>
              <a:t>Cash crops</a:t>
            </a:r>
          </a:p>
          <a:p>
            <a:pPr lvl="1"/>
            <a:r>
              <a:rPr lang="en-US" dirty="0"/>
              <a:t>Reduce inputs</a:t>
            </a:r>
          </a:p>
          <a:p>
            <a:pPr lvl="1"/>
            <a:r>
              <a:rPr lang="en-US" dirty="0"/>
              <a:t>Reduce labour necessities</a:t>
            </a:r>
          </a:p>
          <a:p>
            <a:pPr lvl="1"/>
            <a:r>
              <a:rPr lang="en-US" dirty="0"/>
              <a:t>Holistic approach</a:t>
            </a:r>
          </a:p>
          <a:p>
            <a:pPr lvl="1"/>
            <a:endParaRPr lang="en-US" dirty="0"/>
          </a:p>
          <a:p>
            <a:pPr lvl="1"/>
            <a:endParaRPr lang="en-US" dirty="0"/>
          </a:p>
        </p:txBody>
      </p:sp>
    </p:spTree>
    <p:extLst>
      <p:ext uri="{BB962C8B-B14F-4D97-AF65-F5344CB8AC3E}">
        <p14:creationId xmlns:p14="http://schemas.microsoft.com/office/powerpoint/2010/main" val="1809148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6D0B-6F7A-48F9-8134-B39964DBD96C}"/>
              </a:ext>
            </a:extLst>
          </p:cNvPr>
          <p:cNvSpPr>
            <a:spLocks noGrp="1"/>
          </p:cNvSpPr>
          <p:nvPr>
            <p:ph type="title"/>
          </p:nvPr>
        </p:nvSpPr>
        <p:spPr/>
        <p:txBody>
          <a:bodyPr/>
          <a:lstStyle/>
          <a:p>
            <a:r>
              <a:rPr lang="en-US" dirty="0"/>
              <a:t>Non-Market Farm Practices </a:t>
            </a:r>
            <a:endParaRPr lang="en-CA" dirty="0"/>
          </a:p>
        </p:txBody>
      </p:sp>
      <p:sp>
        <p:nvSpPr>
          <p:cNvPr id="3" name="Content Placeholder 2">
            <a:extLst>
              <a:ext uri="{FF2B5EF4-FFF2-40B4-BE49-F238E27FC236}">
                <a16:creationId xmlns:a16="http://schemas.microsoft.com/office/drawing/2014/main" id="{AE7EB72D-4982-4A16-90CD-348B3D1965A4}"/>
              </a:ext>
            </a:extLst>
          </p:cNvPr>
          <p:cNvSpPr>
            <a:spLocks noGrp="1"/>
          </p:cNvSpPr>
          <p:nvPr>
            <p:ph sz="half" idx="1"/>
          </p:nvPr>
        </p:nvSpPr>
        <p:spPr/>
        <p:txBody>
          <a:bodyPr>
            <a:normAutofit lnSpcReduction="10000"/>
          </a:bodyPr>
          <a:lstStyle/>
          <a:p>
            <a:r>
              <a:rPr lang="en-US" dirty="0"/>
              <a:t>Volunteer labour</a:t>
            </a:r>
          </a:p>
          <a:p>
            <a:r>
              <a:rPr lang="en-US" dirty="0"/>
              <a:t>Community involvement</a:t>
            </a:r>
          </a:p>
          <a:p>
            <a:r>
              <a:rPr lang="en-US" dirty="0"/>
              <a:t>Foraging</a:t>
            </a:r>
          </a:p>
          <a:p>
            <a:r>
              <a:rPr lang="en-US" dirty="0"/>
              <a:t>Soil building</a:t>
            </a:r>
          </a:p>
          <a:p>
            <a:r>
              <a:rPr lang="en-US" dirty="0"/>
              <a:t>Incorporating animals</a:t>
            </a:r>
          </a:p>
          <a:p>
            <a:r>
              <a:rPr lang="en-US" dirty="0"/>
              <a:t>Funding sources</a:t>
            </a:r>
          </a:p>
          <a:p>
            <a:endParaRPr lang="en-US" dirty="0"/>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5D09E5BB-BCD7-4CE4-95A7-3871F230066C}"/>
              </a:ext>
            </a:extLst>
          </p:cNvPr>
          <p:cNvSpPr>
            <a:spLocks noGrp="1"/>
          </p:cNvSpPr>
          <p:nvPr>
            <p:ph sz="half" idx="2"/>
          </p:nvPr>
        </p:nvSpPr>
        <p:spPr/>
        <p:txBody>
          <a:bodyPr>
            <a:normAutofit lnSpcReduction="10000"/>
          </a:bodyPr>
          <a:lstStyle/>
          <a:p>
            <a:r>
              <a:rPr lang="en-US" dirty="0"/>
              <a:t>Contradictions</a:t>
            </a:r>
          </a:p>
          <a:p>
            <a:pPr lvl="1"/>
            <a:r>
              <a:rPr lang="en-US" dirty="0"/>
              <a:t>Free labour vs viability</a:t>
            </a:r>
          </a:p>
          <a:p>
            <a:pPr lvl="1"/>
            <a:r>
              <a:rPr lang="en-US" dirty="0"/>
              <a:t>Free food vs revenue</a:t>
            </a:r>
          </a:p>
          <a:p>
            <a:pPr lvl="1"/>
            <a:r>
              <a:rPr lang="en-US" dirty="0"/>
              <a:t>Community involvement vs community interest</a:t>
            </a:r>
          </a:p>
          <a:p>
            <a:pPr lvl="1"/>
            <a:r>
              <a:rPr lang="en-US" dirty="0"/>
              <a:t>Soil building vs time</a:t>
            </a:r>
          </a:p>
          <a:p>
            <a:pPr lvl="1"/>
            <a:r>
              <a:rPr lang="en-US" dirty="0"/>
              <a:t>Animals vs care </a:t>
            </a:r>
            <a:endParaRPr lang="en-CA" dirty="0"/>
          </a:p>
          <a:p>
            <a:pPr lvl="1"/>
            <a:r>
              <a:rPr lang="en-CA" dirty="0"/>
              <a:t>Funding sources vs stability</a:t>
            </a:r>
          </a:p>
          <a:p>
            <a:r>
              <a:rPr lang="en-US" dirty="0"/>
              <a:t>Non-Market Secrets</a:t>
            </a:r>
          </a:p>
          <a:p>
            <a:pPr lvl="1"/>
            <a:r>
              <a:rPr lang="en-US" dirty="0"/>
              <a:t>Sweat equity</a:t>
            </a:r>
          </a:p>
          <a:p>
            <a:pPr lvl="1"/>
            <a:r>
              <a:rPr lang="en-US" dirty="0"/>
              <a:t>Stable funding</a:t>
            </a:r>
          </a:p>
          <a:p>
            <a:pPr lvl="1"/>
            <a:r>
              <a:rPr lang="en-US" dirty="0"/>
              <a:t>Improved community space</a:t>
            </a:r>
          </a:p>
          <a:p>
            <a:pPr lvl="1"/>
            <a:r>
              <a:rPr lang="en-US" dirty="0"/>
              <a:t>Building a sense of community</a:t>
            </a:r>
          </a:p>
          <a:p>
            <a:pPr lvl="1"/>
            <a:endParaRPr lang="en-US" dirty="0"/>
          </a:p>
          <a:p>
            <a:pPr lvl="1"/>
            <a:endParaRPr lang="en-US" dirty="0"/>
          </a:p>
        </p:txBody>
      </p:sp>
    </p:spTree>
    <p:extLst>
      <p:ext uri="{BB962C8B-B14F-4D97-AF65-F5344CB8AC3E}">
        <p14:creationId xmlns:p14="http://schemas.microsoft.com/office/powerpoint/2010/main" val="320453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0516-5AB4-441C-8CC9-1B9D01D25E40}"/>
              </a:ext>
            </a:extLst>
          </p:cNvPr>
          <p:cNvSpPr>
            <a:spLocks noGrp="1"/>
          </p:cNvSpPr>
          <p:nvPr>
            <p:ph type="title"/>
          </p:nvPr>
        </p:nvSpPr>
        <p:spPr/>
        <p:txBody>
          <a:bodyPr/>
          <a:lstStyle/>
          <a:p>
            <a:r>
              <a:rPr lang="en-US" dirty="0"/>
              <a:t>Alternative Market Farm Practices</a:t>
            </a:r>
            <a:endParaRPr lang="en-CA" dirty="0"/>
          </a:p>
        </p:txBody>
      </p:sp>
      <p:sp>
        <p:nvSpPr>
          <p:cNvPr id="3" name="Content Placeholder 2">
            <a:extLst>
              <a:ext uri="{FF2B5EF4-FFF2-40B4-BE49-F238E27FC236}">
                <a16:creationId xmlns:a16="http://schemas.microsoft.com/office/drawing/2014/main" id="{D1DECD04-ED75-4BB6-80D7-CE69DBB8E166}"/>
              </a:ext>
            </a:extLst>
          </p:cNvPr>
          <p:cNvSpPr>
            <a:spLocks noGrp="1"/>
          </p:cNvSpPr>
          <p:nvPr>
            <p:ph sz="half" idx="1"/>
          </p:nvPr>
        </p:nvSpPr>
        <p:spPr/>
        <p:txBody>
          <a:bodyPr>
            <a:normAutofit lnSpcReduction="10000"/>
          </a:bodyPr>
          <a:lstStyle/>
          <a:p>
            <a:r>
              <a:rPr lang="en-US" dirty="0"/>
              <a:t>Cooperative ownership</a:t>
            </a:r>
          </a:p>
          <a:p>
            <a:r>
              <a:rPr lang="en-US" dirty="0"/>
              <a:t>Different types of membership</a:t>
            </a:r>
          </a:p>
          <a:p>
            <a:r>
              <a:rPr lang="en-US" dirty="0"/>
              <a:t>Hybrid of markets and non markets</a:t>
            </a:r>
          </a:p>
          <a:p>
            <a:r>
              <a:rPr lang="en-US" dirty="0"/>
              <a:t>Ethical principles</a:t>
            </a:r>
            <a:r>
              <a:rPr lang="en-CA" dirty="0"/>
              <a:t> (social economy)</a:t>
            </a:r>
          </a:p>
          <a:p>
            <a:r>
              <a:rPr lang="en-CA" dirty="0"/>
              <a:t>Fair treatment of employees</a:t>
            </a:r>
          </a:p>
          <a:p>
            <a:r>
              <a:rPr lang="en-CA" dirty="0"/>
              <a:t>Rooted in community</a:t>
            </a:r>
          </a:p>
          <a:p>
            <a:r>
              <a:rPr lang="en-CA" dirty="0"/>
              <a:t>Market viability and non-market advantages</a:t>
            </a:r>
            <a:endParaRPr lang="en-US" dirty="0"/>
          </a:p>
        </p:txBody>
      </p:sp>
      <p:sp>
        <p:nvSpPr>
          <p:cNvPr id="4" name="Content Placeholder 3">
            <a:extLst>
              <a:ext uri="{FF2B5EF4-FFF2-40B4-BE49-F238E27FC236}">
                <a16:creationId xmlns:a16="http://schemas.microsoft.com/office/drawing/2014/main" id="{E939B3D7-2D3A-49BF-8441-D37786845A08}"/>
              </a:ext>
            </a:extLst>
          </p:cNvPr>
          <p:cNvSpPr>
            <a:spLocks noGrp="1"/>
          </p:cNvSpPr>
          <p:nvPr>
            <p:ph sz="half" idx="2"/>
          </p:nvPr>
        </p:nvSpPr>
        <p:spPr/>
        <p:txBody>
          <a:bodyPr>
            <a:normAutofit lnSpcReduction="10000"/>
          </a:bodyPr>
          <a:lstStyle/>
          <a:p>
            <a:r>
              <a:rPr lang="en-US" dirty="0"/>
              <a:t>Contradictions</a:t>
            </a:r>
          </a:p>
          <a:p>
            <a:pPr lvl="1"/>
            <a:r>
              <a:rPr lang="en-US" dirty="0"/>
              <a:t>Community value vs profit</a:t>
            </a:r>
          </a:p>
          <a:p>
            <a:pPr lvl="1"/>
            <a:r>
              <a:rPr lang="en-US" dirty="0"/>
              <a:t>Volunteers and paid workers</a:t>
            </a:r>
          </a:p>
          <a:p>
            <a:pPr lvl="1"/>
            <a:r>
              <a:rPr lang="en-US" dirty="0"/>
              <a:t>Markets vs donations</a:t>
            </a:r>
          </a:p>
          <a:p>
            <a:pPr lvl="1"/>
            <a:r>
              <a:rPr lang="en-US" dirty="0"/>
              <a:t>Internal conflicts</a:t>
            </a:r>
          </a:p>
          <a:p>
            <a:pPr lvl="1"/>
            <a:endParaRPr lang="en-US" dirty="0"/>
          </a:p>
          <a:p>
            <a:pPr lvl="1"/>
            <a:endParaRPr lang="en-US" dirty="0"/>
          </a:p>
          <a:p>
            <a:r>
              <a:rPr lang="en-US" dirty="0"/>
              <a:t>Alternative Market Secrets</a:t>
            </a:r>
          </a:p>
          <a:p>
            <a:pPr lvl="1"/>
            <a:r>
              <a:rPr lang="en-US" dirty="0"/>
              <a:t>Community support</a:t>
            </a:r>
          </a:p>
          <a:p>
            <a:pPr lvl="1"/>
            <a:r>
              <a:rPr lang="en-US" dirty="0"/>
              <a:t>Can take positive elements of both </a:t>
            </a:r>
          </a:p>
          <a:p>
            <a:pPr lvl="1"/>
            <a:r>
              <a:rPr lang="en-US" dirty="0"/>
              <a:t>More resilient to market failures</a:t>
            </a:r>
          </a:p>
          <a:p>
            <a:pPr lvl="1"/>
            <a:r>
              <a:rPr lang="en-US" dirty="0"/>
              <a:t>Provides community benefits</a:t>
            </a:r>
          </a:p>
          <a:p>
            <a:pPr lvl="1"/>
            <a:endParaRPr lang="en-US" dirty="0"/>
          </a:p>
        </p:txBody>
      </p:sp>
    </p:spTree>
    <p:extLst>
      <p:ext uri="{BB962C8B-B14F-4D97-AF65-F5344CB8AC3E}">
        <p14:creationId xmlns:p14="http://schemas.microsoft.com/office/powerpoint/2010/main" val="1776003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road with cars on it and trees on the side&#10;&#10;Description automatically generated with low confidence">
            <a:extLst>
              <a:ext uri="{FF2B5EF4-FFF2-40B4-BE49-F238E27FC236}">
                <a16:creationId xmlns:a16="http://schemas.microsoft.com/office/drawing/2014/main" id="{9F14ADEE-F62E-AB45-9847-773CD19B1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97" y="-244996"/>
            <a:ext cx="16321783" cy="7347991"/>
          </a:xfrm>
          <a:prstGeom prst="rect">
            <a:avLst/>
          </a:prstGeom>
        </p:spPr>
      </p:pic>
    </p:spTree>
    <p:extLst>
      <p:ext uri="{BB962C8B-B14F-4D97-AF65-F5344CB8AC3E}">
        <p14:creationId xmlns:p14="http://schemas.microsoft.com/office/powerpoint/2010/main" val="360007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lant, garden, vegetable&#10;&#10;Description automatically generated">
            <a:extLst>
              <a:ext uri="{FF2B5EF4-FFF2-40B4-BE49-F238E27FC236}">
                <a16:creationId xmlns:a16="http://schemas.microsoft.com/office/drawing/2014/main" id="{AB953BD0-7E01-C340-A06C-5761F8E322D3}"/>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5" name="Picture 4" descr="A plant in a pot&#10;&#10;Description automatically generated with low confidence">
            <a:extLst>
              <a:ext uri="{FF2B5EF4-FFF2-40B4-BE49-F238E27FC236}">
                <a16:creationId xmlns:a16="http://schemas.microsoft.com/office/drawing/2014/main" id="{29FD3C60-C709-3647-8919-8EF605955B16}"/>
              </a:ext>
            </a:extLst>
          </p:cNvPr>
          <p:cNvPicPr>
            <a:picLocks noChangeAspect="1"/>
          </p:cNvPicPr>
          <p:nvPr/>
        </p:nvPicPr>
        <p:blipFill rotWithShape="1">
          <a:blip r:embed="rId3">
            <a:extLst>
              <a:ext uri="{28A0092B-C50C-407E-A947-70E740481C1C}">
                <a14:useLocalDpi xmlns:a14="http://schemas.microsoft.com/office/drawing/2010/main" val="0"/>
              </a:ext>
            </a:extLst>
          </a:blip>
          <a:srcRect l="20421" r="7257" b="-1"/>
          <a:stretch/>
        </p:blipFill>
        <p:spPr>
          <a:xfrm>
            <a:off x="6176433" y="640927"/>
            <a:ext cx="5372099" cy="5571066"/>
          </a:xfrm>
          <a:prstGeom prst="rect">
            <a:avLst/>
          </a:prstGeom>
        </p:spPr>
      </p:pic>
    </p:spTree>
    <p:extLst>
      <p:ext uri="{BB962C8B-B14F-4D97-AF65-F5344CB8AC3E}">
        <p14:creationId xmlns:p14="http://schemas.microsoft.com/office/powerpoint/2010/main" val="1421324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401AB748-B9E7-4AEC-AAB9-0EABDE63F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B0F26A4-48CA-436C-B516-4ED434FC7950}"/>
              </a:ext>
            </a:extLst>
          </p:cNvPr>
          <p:cNvSpPr>
            <a:spLocks noGrp="1"/>
          </p:cNvSpPr>
          <p:nvPr>
            <p:ph type="title"/>
          </p:nvPr>
        </p:nvSpPr>
        <p:spPr>
          <a:xfrm>
            <a:off x="633999" y="4550229"/>
            <a:ext cx="10909073" cy="1057655"/>
          </a:xfrm>
        </p:spPr>
        <p:txBody>
          <a:bodyPr vert="horz" lIns="91440" tIns="45720" rIns="91440" bIns="45720" rtlCol="0" anchor="b">
            <a:normAutofit fontScale="90000"/>
          </a:bodyPr>
          <a:lstStyle/>
          <a:p>
            <a:r>
              <a:rPr lang="en-US" sz="4400" dirty="0">
                <a:solidFill>
                  <a:schemeClr val="tx1">
                    <a:lumMod val="85000"/>
                    <a:lumOff val="15000"/>
                  </a:schemeClr>
                </a:solidFill>
                <a:hlinkClick r:id="rId2"/>
              </a:rPr>
              <a:t>Who Benefits from Our Food System Economically? </a:t>
            </a:r>
            <a:br>
              <a:rPr lang="en-US" sz="1500" dirty="0">
                <a:solidFill>
                  <a:schemeClr val="tx1">
                    <a:lumMod val="85000"/>
                    <a:lumOff val="15000"/>
                  </a:schemeClr>
                </a:solidFill>
              </a:rPr>
            </a:br>
            <a:r>
              <a:rPr lang="en-US" sz="1200" dirty="0">
                <a:solidFill>
                  <a:schemeClr val="tx1">
                    <a:lumMod val="85000"/>
                    <a:lumOff val="15000"/>
                  </a:schemeClr>
                </a:solidFill>
              </a:rPr>
              <a:t>Qualman, D. (2011) Advancing Agriculture by Destroying Farms? The State of Agriculture in Canada, pp. 20 – 42. In, Wittman, H., Desmarais, A. A., &amp; Wiebe, N. (2011) </a:t>
            </a:r>
            <a:r>
              <a:rPr lang="en-US" sz="1200" b="1" dirty="0">
                <a:solidFill>
                  <a:schemeClr val="tx1">
                    <a:lumMod val="85000"/>
                    <a:lumOff val="15000"/>
                  </a:schemeClr>
                </a:solidFill>
              </a:rPr>
              <a:t>Food Sovereignty in Canada: Creating Just and Sustainable Food Systems</a:t>
            </a:r>
            <a:r>
              <a:rPr lang="en-US" sz="1200" dirty="0">
                <a:solidFill>
                  <a:schemeClr val="tx1">
                    <a:lumMod val="85000"/>
                    <a:lumOff val="15000"/>
                  </a:schemeClr>
                </a:solidFill>
              </a:rPr>
              <a:t>, Fernwood Publishing</a:t>
            </a:r>
          </a:p>
        </p:txBody>
      </p:sp>
      <p:pic>
        <p:nvPicPr>
          <p:cNvPr id="5" name="Content Placeholder 4" descr="A close up of text on a white background&#10;&#10;Description automatically generated">
            <a:extLst>
              <a:ext uri="{FF2B5EF4-FFF2-40B4-BE49-F238E27FC236}">
                <a16:creationId xmlns:a16="http://schemas.microsoft.com/office/drawing/2014/main" id="{DE725D1E-EF30-45B2-B9F3-6A593FF42B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626" y="640080"/>
            <a:ext cx="3224448" cy="3602736"/>
          </a:xfrm>
          <a:prstGeom prst="rect">
            <a:avLst/>
          </a:prstGeom>
        </p:spPr>
      </p:pic>
      <p:sp>
        <p:nvSpPr>
          <p:cNvPr id="21" name="Rectangle 20">
            <a:extLst>
              <a:ext uri="{FF2B5EF4-FFF2-40B4-BE49-F238E27FC236}">
                <a16:creationId xmlns:a16="http://schemas.microsoft.com/office/drawing/2014/main" id="{E0954B38-9C23-4C8B-AC5D-0E80CEA3B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close up of a map&#10;&#10;Description automatically generated">
            <a:extLst>
              <a:ext uri="{FF2B5EF4-FFF2-40B4-BE49-F238E27FC236}">
                <a16:creationId xmlns:a16="http://schemas.microsoft.com/office/drawing/2014/main" id="{4FEA2D95-F8DD-496D-AB3D-2C063A57F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872" y="1373075"/>
            <a:ext cx="3312785" cy="2136746"/>
          </a:xfrm>
          <a:prstGeom prst="rect">
            <a:avLst/>
          </a:prstGeom>
        </p:spPr>
      </p:pic>
      <p:sp>
        <p:nvSpPr>
          <p:cNvPr id="23" name="Rectangle 22">
            <a:extLst>
              <a:ext uri="{FF2B5EF4-FFF2-40B4-BE49-F238E27FC236}">
                <a16:creationId xmlns:a16="http://schemas.microsoft.com/office/drawing/2014/main" id="{791376A8-6B7C-49D5-B3B0-B1D81BC15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FE54B39E-516B-4D16-8F5F-914D26373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0289" y="992105"/>
            <a:ext cx="3312784" cy="2898686"/>
          </a:xfrm>
          <a:prstGeom prst="rect">
            <a:avLst/>
          </a:prstGeom>
        </p:spPr>
      </p:pic>
      <p:cxnSp>
        <p:nvCxnSpPr>
          <p:cNvPr id="25" name="Straight Connector 24">
            <a:extLst>
              <a:ext uri="{FF2B5EF4-FFF2-40B4-BE49-F238E27FC236}">
                <a16:creationId xmlns:a16="http://schemas.microsoft.com/office/drawing/2014/main" id="{73A16B78-E8EF-4C99-BDA5-80142980AE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B0D8F16-5F3B-465F-9D06-983E2E826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DED356E-7923-4393-BAEA-0116D9D76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237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dirt&#10;&#10;Description automatically generated">
            <a:extLst>
              <a:ext uri="{FF2B5EF4-FFF2-40B4-BE49-F238E27FC236}">
                <a16:creationId xmlns:a16="http://schemas.microsoft.com/office/drawing/2014/main" id="{BA757122-E1DF-BD49-ABF7-05BD4B1B64CB}"/>
              </a:ext>
            </a:extLst>
          </p:cNvPr>
          <p:cNvPicPr>
            <a:picLocks noChangeAspect="1"/>
          </p:cNvPicPr>
          <p:nvPr/>
        </p:nvPicPr>
        <p:blipFill rotWithShape="1">
          <a:blip r:embed="rId2">
            <a:extLst>
              <a:ext uri="{28A0092B-C50C-407E-A947-70E740481C1C}">
                <a14:useLocalDpi xmlns:a14="http://schemas.microsoft.com/office/drawing/2010/main" val="0"/>
              </a:ext>
            </a:extLst>
          </a:blip>
          <a:srcRect t="28708" b="12958"/>
          <a:stretch/>
        </p:blipFill>
        <p:spPr>
          <a:xfrm>
            <a:off x="643467" y="643467"/>
            <a:ext cx="5372099" cy="5571066"/>
          </a:xfrm>
          <a:prstGeom prst="rect">
            <a:avLst/>
          </a:prstGeom>
        </p:spPr>
      </p:pic>
      <p:pic>
        <p:nvPicPr>
          <p:cNvPr id="3" name="Picture 2" descr="A picture containing ground, outdoor object, dirt, sandy&#10;&#10;Description automatically generated">
            <a:extLst>
              <a:ext uri="{FF2B5EF4-FFF2-40B4-BE49-F238E27FC236}">
                <a16:creationId xmlns:a16="http://schemas.microsoft.com/office/drawing/2014/main" id="{818684CC-6174-7840-8206-A0DB13D3DD0E}"/>
              </a:ext>
            </a:extLst>
          </p:cNvPr>
          <p:cNvPicPr>
            <a:picLocks noChangeAspect="1"/>
          </p:cNvPicPr>
          <p:nvPr/>
        </p:nvPicPr>
        <p:blipFill rotWithShape="1">
          <a:blip r:embed="rId3">
            <a:extLst>
              <a:ext uri="{28A0092B-C50C-407E-A947-70E740481C1C}">
                <a14:useLocalDpi xmlns:a14="http://schemas.microsoft.com/office/drawing/2010/main" val="0"/>
              </a:ext>
            </a:extLst>
          </a:blip>
          <a:srcRect l="6725" r="21193" b="-2"/>
          <a:stretch/>
        </p:blipFill>
        <p:spPr>
          <a:xfrm>
            <a:off x="6176433" y="640927"/>
            <a:ext cx="5372099" cy="5571066"/>
          </a:xfrm>
          <a:prstGeom prst="rect">
            <a:avLst/>
          </a:prstGeom>
        </p:spPr>
      </p:pic>
    </p:spTree>
    <p:extLst>
      <p:ext uri="{BB962C8B-B14F-4D97-AF65-F5344CB8AC3E}">
        <p14:creationId xmlns:p14="http://schemas.microsoft.com/office/powerpoint/2010/main" val="4214428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enced off area with a building in the background&#10;&#10;Description automatically generated with low confidence">
            <a:extLst>
              <a:ext uri="{FF2B5EF4-FFF2-40B4-BE49-F238E27FC236}">
                <a16:creationId xmlns:a16="http://schemas.microsoft.com/office/drawing/2014/main" id="{36D58C34-C817-8A43-AE91-9FF62E3DCB96}"/>
              </a:ext>
            </a:extLst>
          </p:cNvPr>
          <p:cNvPicPr>
            <a:picLocks noChangeAspect="1"/>
          </p:cNvPicPr>
          <p:nvPr/>
        </p:nvPicPr>
        <p:blipFill rotWithShape="1">
          <a:blip r:embed="rId2">
            <a:extLst>
              <a:ext uri="{28A0092B-C50C-407E-A947-70E740481C1C}">
                <a14:useLocalDpi xmlns:a14="http://schemas.microsoft.com/office/drawing/2010/main" val="0"/>
              </a:ext>
            </a:extLst>
          </a:blip>
          <a:srcRect l="6707" r="21211" b="-2"/>
          <a:stretch/>
        </p:blipFill>
        <p:spPr>
          <a:xfrm>
            <a:off x="643467" y="643467"/>
            <a:ext cx="5372099" cy="5571066"/>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D5FD5225-330E-BA4B-95AE-AE9688A85D31}"/>
              </a:ext>
            </a:extLst>
          </p:cNvPr>
          <p:cNvPicPr>
            <a:picLocks noChangeAspect="1"/>
          </p:cNvPicPr>
          <p:nvPr/>
        </p:nvPicPr>
        <p:blipFill rotWithShape="1">
          <a:blip r:embed="rId3">
            <a:extLst>
              <a:ext uri="{28A0092B-C50C-407E-A947-70E740481C1C}">
                <a14:useLocalDpi xmlns:a14="http://schemas.microsoft.com/office/drawing/2010/main" val="0"/>
              </a:ext>
            </a:extLst>
          </a:blip>
          <a:srcRect r="27918" b="-2"/>
          <a:stretch/>
        </p:blipFill>
        <p:spPr>
          <a:xfrm>
            <a:off x="6176433" y="640927"/>
            <a:ext cx="5372099" cy="5571066"/>
          </a:xfrm>
          <a:prstGeom prst="rect">
            <a:avLst/>
          </a:prstGeom>
        </p:spPr>
      </p:pic>
    </p:spTree>
    <p:extLst>
      <p:ext uri="{BB962C8B-B14F-4D97-AF65-F5344CB8AC3E}">
        <p14:creationId xmlns:p14="http://schemas.microsoft.com/office/powerpoint/2010/main" val="288285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tree, road&#10;&#10;Description automatically generated">
            <a:extLst>
              <a:ext uri="{FF2B5EF4-FFF2-40B4-BE49-F238E27FC236}">
                <a16:creationId xmlns:a16="http://schemas.microsoft.com/office/drawing/2014/main" id="{703FDF07-FF57-434F-82B4-A79E20111445}"/>
              </a:ext>
            </a:extLst>
          </p:cNvPr>
          <p:cNvPicPr>
            <a:picLocks noChangeAspect="1"/>
          </p:cNvPicPr>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p:spPr>
      </p:pic>
    </p:spTree>
    <p:extLst>
      <p:ext uri="{BB962C8B-B14F-4D97-AF65-F5344CB8AC3E}">
        <p14:creationId xmlns:p14="http://schemas.microsoft.com/office/powerpoint/2010/main" val="210808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dirt, vegetable&#10;&#10;Description automatically generated">
            <a:extLst>
              <a:ext uri="{FF2B5EF4-FFF2-40B4-BE49-F238E27FC236}">
                <a16:creationId xmlns:a16="http://schemas.microsoft.com/office/drawing/2014/main" id="{C6398E31-0582-2440-94EE-F02201A83B26}"/>
              </a:ext>
            </a:extLst>
          </p:cNvPr>
          <p:cNvPicPr>
            <a:picLocks noChangeAspect="1"/>
          </p:cNvPicPr>
          <p:nvPr/>
        </p:nvPicPr>
        <p:blipFill rotWithShape="1">
          <a:blip r:embed="rId2">
            <a:extLst>
              <a:ext uri="{28A0092B-C50C-407E-A947-70E740481C1C}">
                <a14:useLocalDpi xmlns:a14="http://schemas.microsoft.com/office/drawing/2010/main" val="0"/>
              </a:ext>
            </a:extLst>
          </a:blip>
          <a:srcRect l="16453" r="11465" b="-2"/>
          <a:stretch/>
        </p:blipFill>
        <p:spPr>
          <a:xfrm>
            <a:off x="643467" y="643467"/>
            <a:ext cx="5372099" cy="5571066"/>
          </a:xfrm>
          <a:prstGeom prst="rect">
            <a:avLst/>
          </a:prstGeom>
        </p:spPr>
      </p:pic>
      <p:pic>
        <p:nvPicPr>
          <p:cNvPr id="3" name="Picture 2" descr="A picture containing outdoor, tree, outdoor object&#10;&#10;Description automatically generated">
            <a:extLst>
              <a:ext uri="{FF2B5EF4-FFF2-40B4-BE49-F238E27FC236}">
                <a16:creationId xmlns:a16="http://schemas.microsoft.com/office/drawing/2014/main" id="{303046BA-DFBC-DC46-A14E-7DC72783AC04}"/>
              </a:ext>
            </a:extLst>
          </p:cNvPr>
          <p:cNvPicPr>
            <a:picLocks noChangeAspect="1"/>
          </p:cNvPicPr>
          <p:nvPr/>
        </p:nvPicPr>
        <p:blipFill rotWithShape="1">
          <a:blip r:embed="rId3">
            <a:extLst>
              <a:ext uri="{28A0092B-C50C-407E-A947-70E740481C1C}">
                <a14:useLocalDpi xmlns:a14="http://schemas.microsoft.com/office/drawing/2010/main" val="0"/>
              </a:ext>
            </a:extLst>
          </a:blip>
          <a:srcRect l="10258" r="17420" b="-1"/>
          <a:stretch/>
        </p:blipFill>
        <p:spPr>
          <a:xfrm>
            <a:off x="6176433" y="640927"/>
            <a:ext cx="5372099" cy="5571066"/>
          </a:xfrm>
          <a:prstGeom prst="rect">
            <a:avLst/>
          </a:prstGeom>
        </p:spPr>
      </p:pic>
    </p:spTree>
    <p:extLst>
      <p:ext uri="{BB962C8B-B14F-4D97-AF65-F5344CB8AC3E}">
        <p14:creationId xmlns:p14="http://schemas.microsoft.com/office/powerpoint/2010/main" val="224451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dirt&#10;&#10;Description automatically generated">
            <a:extLst>
              <a:ext uri="{FF2B5EF4-FFF2-40B4-BE49-F238E27FC236}">
                <a16:creationId xmlns:a16="http://schemas.microsoft.com/office/drawing/2014/main" id="{44DB7602-9028-744B-A79A-A38318D2C9A1}"/>
              </a:ext>
            </a:extLst>
          </p:cNvPr>
          <p:cNvPicPr>
            <a:picLocks noChangeAspect="1"/>
          </p:cNvPicPr>
          <p:nvPr/>
        </p:nvPicPr>
        <p:blipFill rotWithShape="1">
          <a:blip r:embed="rId2">
            <a:extLst>
              <a:ext uri="{28A0092B-C50C-407E-A947-70E740481C1C}">
                <a14:useLocalDpi xmlns:a14="http://schemas.microsoft.com/office/drawing/2010/main" val="0"/>
              </a:ext>
            </a:extLst>
          </a:blip>
          <a:srcRect t="24696" b="16970"/>
          <a:stretch/>
        </p:blipFill>
        <p:spPr>
          <a:xfrm>
            <a:off x="643467" y="643467"/>
            <a:ext cx="5372099" cy="5571066"/>
          </a:xfrm>
          <a:prstGeom prst="rect">
            <a:avLst/>
          </a:prstGeom>
        </p:spPr>
      </p:pic>
      <p:pic>
        <p:nvPicPr>
          <p:cNvPr id="9" name="Picture 8" descr="A picture containing vegetable, plant, broccoli&#10;&#10;Description automatically generated">
            <a:extLst>
              <a:ext uri="{FF2B5EF4-FFF2-40B4-BE49-F238E27FC236}">
                <a16:creationId xmlns:a16="http://schemas.microsoft.com/office/drawing/2014/main" id="{27DCE91D-ACF6-E14E-9CEB-EFC90CB1D703}"/>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16200000">
            <a:off x="6076949" y="740410"/>
            <a:ext cx="5571066" cy="5372099"/>
          </a:xfrm>
          <a:prstGeom prst="rect">
            <a:avLst/>
          </a:prstGeom>
        </p:spPr>
      </p:pic>
    </p:spTree>
    <p:extLst>
      <p:ext uri="{BB962C8B-B14F-4D97-AF65-F5344CB8AC3E}">
        <p14:creationId xmlns:p14="http://schemas.microsoft.com/office/powerpoint/2010/main" val="3179030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arden, vegetable&#10;&#10;Description automatically generated">
            <a:extLst>
              <a:ext uri="{FF2B5EF4-FFF2-40B4-BE49-F238E27FC236}">
                <a16:creationId xmlns:a16="http://schemas.microsoft.com/office/drawing/2014/main" id="{884FDAD0-F45F-D744-9AD4-D23DF7C3D422}"/>
              </a:ext>
            </a:extLst>
          </p:cNvPr>
          <p:cNvPicPr>
            <a:picLocks noChangeAspect="1"/>
          </p:cNvPicPr>
          <p:nvPr/>
        </p:nvPicPr>
        <p:blipFill rotWithShape="1">
          <a:blip r:embed="rId2">
            <a:extLst>
              <a:ext uri="{28A0092B-C50C-407E-A947-70E740481C1C}">
                <a14:useLocalDpi xmlns:a14="http://schemas.microsoft.com/office/drawing/2010/main" val="0"/>
              </a:ext>
            </a:extLst>
          </a:blip>
          <a:srcRect t="7374" b="17626"/>
          <a:stretch/>
        </p:blipFill>
        <p:spPr>
          <a:xfrm>
            <a:off x="20" y="10"/>
            <a:ext cx="12191980" cy="6857990"/>
          </a:xfrm>
          <a:prstGeom prst="rect">
            <a:avLst/>
          </a:prstGeom>
        </p:spPr>
      </p:pic>
    </p:spTree>
    <p:extLst>
      <p:ext uri="{BB962C8B-B14F-4D97-AF65-F5344CB8AC3E}">
        <p14:creationId xmlns:p14="http://schemas.microsoft.com/office/powerpoint/2010/main" val="3822287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ending to a garden&#10;&#10;Description automatically generated with low confidence">
            <a:extLst>
              <a:ext uri="{FF2B5EF4-FFF2-40B4-BE49-F238E27FC236}">
                <a16:creationId xmlns:a16="http://schemas.microsoft.com/office/drawing/2014/main" id="{8C28F8E9-73F1-6C47-9099-1CF9440B13B1}"/>
              </a:ext>
            </a:extLst>
          </p:cNvPr>
          <p:cNvPicPr>
            <a:picLocks noChangeAspect="1"/>
          </p:cNvPicPr>
          <p:nvPr/>
        </p:nvPicPr>
        <p:blipFill rotWithShape="1">
          <a:blip r:embed="rId2">
            <a:extLst>
              <a:ext uri="{28A0092B-C50C-407E-A947-70E740481C1C}">
                <a14:useLocalDpi xmlns:a14="http://schemas.microsoft.com/office/drawing/2010/main" val="0"/>
              </a:ext>
            </a:extLst>
          </a:blip>
          <a:srcRect t="13075" b="11925"/>
          <a:stretch/>
        </p:blipFill>
        <p:spPr>
          <a:xfrm>
            <a:off x="0" y="0"/>
            <a:ext cx="12191980" cy="6857990"/>
          </a:xfrm>
          <a:prstGeom prst="rect">
            <a:avLst/>
          </a:prstGeom>
        </p:spPr>
      </p:pic>
    </p:spTree>
    <p:extLst>
      <p:ext uri="{BB962C8B-B14F-4D97-AF65-F5344CB8AC3E}">
        <p14:creationId xmlns:p14="http://schemas.microsoft.com/office/powerpoint/2010/main" val="928908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orking in a garden&#10;&#10;Description automatically generated with medium confidence">
            <a:extLst>
              <a:ext uri="{FF2B5EF4-FFF2-40B4-BE49-F238E27FC236}">
                <a16:creationId xmlns:a16="http://schemas.microsoft.com/office/drawing/2014/main" id="{7BA73A99-1746-124A-9B96-7F96AB57C9F9}"/>
              </a:ext>
            </a:extLst>
          </p:cNvPr>
          <p:cNvPicPr>
            <a:picLocks noChangeAspect="1"/>
          </p:cNvPicPr>
          <p:nvPr/>
        </p:nvPicPr>
        <p:blipFill rotWithShape="1">
          <a:blip r:embed="rId2">
            <a:extLst>
              <a:ext uri="{28A0092B-C50C-407E-A947-70E740481C1C}">
                <a14:useLocalDpi xmlns:a14="http://schemas.microsoft.com/office/drawing/2010/main" val="0"/>
              </a:ext>
            </a:extLst>
          </a:blip>
          <a:srcRect t="10605" b="14395"/>
          <a:stretch/>
        </p:blipFill>
        <p:spPr>
          <a:xfrm>
            <a:off x="20" y="10"/>
            <a:ext cx="12191980" cy="6857990"/>
          </a:xfrm>
          <a:prstGeom prst="rect">
            <a:avLst/>
          </a:prstGeom>
        </p:spPr>
      </p:pic>
    </p:spTree>
    <p:extLst>
      <p:ext uri="{BB962C8B-B14F-4D97-AF65-F5344CB8AC3E}">
        <p14:creationId xmlns:p14="http://schemas.microsoft.com/office/powerpoint/2010/main" val="4198377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erries on a plant&#10;&#10;Description automatically generated with low confidence">
            <a:extLst>
              <a:ext uri="{FF2B5EF4-FFF2-40B4-BE49-F238E27FC236}">
                <a16:creationId xmlns:a16="http://schemas.microsoft.com/office/drawing/2014/main" id="{35571BFA-1C35-C848-AC7A-13BCCD0DC03D}"/>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5" name="Picture 4" descr="A group of berries on a plant&#10;&#10;Description automatically generated with low confidence">
            <a:extLst>
              <a:ext uri="{FF2B5EF4-FFF2-40B4-BE49-F238E27FC236}">
                <a16:creationId xmlns:a16="http://schemas.microsoft.com/office/drawing/2014/main" id="{750E650F-ECB3-EB42-A732-21504F9948E9}"/>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261423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adybug on a leaf&#10;&#10;Description automatically generated">
            <a:extLst>
              <a:ext uri="{FF2B5EF4-FFF2-40B4-BE49-F238E27FC236}">
                <a16:creationId xmlns:a16="http://schemas.microsoft.com/office/drawing/2014/main" id="{9A340CD8-D68E-844D-B658-A02BFD1DAB16}"/>
              </a:ext>
            </a:extLst>
          </p:cNvPr>
          <p:cNvPicPr>
            <a:picLocks noChangeAspect="1"/>
          </p:cNvPicPr>
          <p:nvPr/>
        </p:nvPicPr>
        <p:blipFill rotWithShape="1">
          <a:blip r:embed="rId2">
            <a:extLst>
              <a:ext uri="{28A0092B-C50C-407E-A947-70E740481C1C}">
                <a14:useLocalDpi xmlns:a14="http://schemas.microsoft.com/office/drawing/2010/main" val="0"/>
              </a:ext>
            </a:extLst>
          </a:blip>
          <a:srcRect t="11182" r="-3" b="11179"/>
          <a:stretch/>
        </p:blipFill>
        <p:spPr>
          <a:xfrm rot="5400000">
            <a:off x="-1168120" y="1532364"/>
            <a:ext cx="6514565" cy="3793268"/>
          </a:xfrm>
          <a:prstGeom prst="rect">
            <a:avLst/>
          </a:prstGeom>
        </p:spPr>
      </p:pic>
      <p:pic>
        <p:nvPicPr>
          <p:cNvPr id="6" name="Picture 5" descr="A bee on a flower&#10;&#10;Description automatically generated">
            <a:extLst>
              <a:ext uri="{FF2B5EF4-FFF2-40B4-BE49-F238E27FC236}">
                <a16:creationId xmlns:a16="http://schemas.microsoft.com/office/drawing/2014/main" id="{B2C5AA3B-BC81-7140-B11B-1F268E16AA79}"/>
              </a:ext>
            </a:extLst>
          </p:cNvPr>
          <p:cNvPicPr>
            <a:picLocks noChangeAspect="1"/>
          </p:cNvPicPr>
          <p:nvPr/>
        </p:nvPicPr>
        <p:blipFill rotWithShape="1">
          <a:blip r:embed="rId3">
            <a:extLst>
              <a:ext uri="{28A0092B-C50C-407E-A947-70E740481C1C}">
                <a14:useLocalDpi xmlns:a14="http://schemas.microsoft.com/office/drawing/2010/main" val="0"/>
              </a:ext>
            </a:extLst>
          </a:blip>
          <a:srcRect l="23277" r="32711" b="-1"/>
          <a:stretch/>
        </p:blipFill>
        <p:spPr>
          <a:xfrm>
            <a:off x="4184538" y="171716"/>
            <a:ext cx="3822924" cy="6514565"/>
          </a:xfrm>
          <a:prstGeom prst="rect">
            <a:avLst/>
          </a:prstGeom>
        </p:spPr>
      </p:pic>
      <p:pic>
        <p:nvPicPr>
          <p:cNvPr id="5" name="Picture 4" descr="A butterfly on a leaf&#10;&#10;Description automatically generated with medium confidence">
            <a:extLst>
              <a:ext uri="{FF2B5EF4-FFF2-40B4-BE49-F238E27FC236}">
                <a16:creationId xmlns:a16="http://schemas.microsoft.com/office/drawing/2014/main" id="{D06FFC22-571A-8D40-BB6B-3A664DA9E237}"/>
              </a:ext>
            </a:extLst>
          </p:cNvPr>
          <p:cNvPicPr>
            <a:picLocks noChangeAspect="1"/>
          </p:cNvPicPr>
          <p:nvPr/>
        </p:nvPicPr>
        <p:blipFill rotWithShape="1">
          <a:blip r:embed="rId4">
            <a:extLst>
              <a:ext uri="{28A0092B-C50C-407E-A947-70E740481C1C}">
                <a14:useLocalDpi xmlns:a14="http://schemas.microsoft.com/office/drawing/2010/main" val="0"/>
              </a:ext>
            </a:extLst>
          </a:blip>
          <a:srcRect l="15377" r="6867" b="-3"/>
          <a:stretch/>
        </p:blipFill>
        <p:spPr>
          <a:xfrm>
            <a:off x="8188032" y="171716"/>
            <a:ext cx="3799007" cy="6514565"/>
          </a:xfrm>
          <a:prstGeom prst="rect">
            <a:avLst/>
          </a:prstGeom>
        </p:spPr>
      </p:pic>
    </p:spTree>
    <p:extLst>
      <p:ext uri="{BB962C8B-B14F-4D97-AF65-F5344CB8AC3E}">
        <p14:creationId xmlns:p14="http://schemas.microsoft.com/office/powerpoint/2010/main" val="363580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9CB57E-3FE9-4C2B-BB01-797F498E56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14" b="3601"/>
          <a:stretch/>
        </p:blipFill>
        <p:spPr>
          <a:xfrm>
            <a:off x="-32" y="10"/>
            <a:ext cx="12192031" cy="4915066"/>
          </a:xfrm>
          <a:prstGeom prst="rect">
            <a:avLst/>
          </a:prstGeom>
        </p:spPr>
      </p:pic>
      <p:sp>
        <p:nvSpPr>
          <p:cNvPr id="2" name="Title 1">
            <a:extLst>
              <a:ext uri="{FF2B5EF4-FFF2-40B4-BE49-F238E27FC236}">
                <a16:creationId xmlns:a16="http://schemas.microsoft.com/office/drawing/2014/main" id="{87658119-7844-4270-9FF8-88385D18C2A5}"/>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200" dirty="0">
                <a:solidFill>
                  <a:schemeClr val="tx1"/>
                </a:solidFill>
              </a:rPr>
              <a:t>Only A Few Large Corporations Own Most of the Agrochemical Market</a:t>
            </a:r>
            <a:br>
              <a:rPr lang="en-US" sz="1200" dirty="0">
                <a:solidFill>
                  <a:schemeClr val="tx1"/>
                </a:solidFill>
              </a:rPr>
            </a:br>
            <a:r>
              <a:rPr lang="en-US" sz="1200" dirty="0">
                <a:solidFill>
                  <a:schemeClr val="tx1"/>
                </a:solidFill>
              </a:rPr>
              <a:t>https://cban.ca/gmos/issues/corporate-control/</a:t>
            </a:r>
          </a:p>
        </p:txBody>
      </p:sp>
    </p:spTree>
    <p:extLst>
      <p:ext uri="{BB962C8B-B14F-4D97-AF65-F5344CB8AC3E}">
        <p14:creationId xmlns:p14="http://schemas.microsoft.com/office/powerpoint/2010/main" val="816472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mall blue flower&#10;&#10;Description automatically generated with medium confidence">
            <a:extLst>
              <a:ext uri="{FF2B5EF4-FFF2-40B4-BE49-F238E27FC236}">
                <a16:creationId xmlns:a16="http://schemas.microsoft.com/office/drawing/2014/main" id="{7E75160F-EEAF-374E-8B51-DDF8F32CCD25}"/>
              </a:ext>
            </a:extLst>
          </p:cNvPr>
          <p:cNvPicPr>
            <a:picLocks noChangeAspect="1"/>
          </p:cNvPicPr>
          <p:nvPr/>
        </p:nvPicPr>
        <p:blipFill rotWithShape="1">
          <a:blip r:embed="rId2">
            <a:extLst>
              <a:ext uri="{28A0092B-C50C-407E-A947-70E740481C1C}">
                <a14:useLocalDpi xmlns:a14="http://schemas.microsoft.com/office/drawing/2010/main" val="0"/>
              </a:ext>
            </a:extLst>
          </a:blip>
          <a:srcRect t="6163" b="16059"/>
          <a:stretch/>
        </p:blipFill>
        <p:spPr>
          <a:xfrm>
            <a:off x="643467" y="643467"/>
            <a:ext cx="5372099" cy="5571066"/>
          </a:xfrm>
          <a:prstGeom prst="rect">
            <a:avLst/>
          </a:prstGeom>
        </p:spPr>
      </p:pic>
      <p:pic>
        <p:nvPicPr>
          <p:cNvPr id="5" name="Picture 4" descr="A bee on a flower&#10;&#10;Description automatically generated">
            <a:extLst>
              <a:ext uri="{FF2B5EF4-FFF2-40B4-BE49-F238E27FC236}">
                <a16:creationId xmlns:a16="http://schemas.microsoft.com/office/drawing/2014/main" id="{91E550BD-3EF3-A949-8487-FEB1B8CC31C6}"/>
              </a:ext>
            </a:extLst>
          </p:cNvPr>
          <p:cNvPicPr>
            <a:picLocks noChangeAspect="1"/>
          </p:cNvPicPr>
          <p:nvPr/>
        </p:nvPicPr>
        <p:blipFill rotWithShape="1">
          <a:blip r:embed="rId3">
            <a:extLst>
              <a:ext uri="{28A0092B-C50C-407E-A947-70E740481C1C}">
                <a14:useLocalDpi xmlns:a14="http://schemas.microsoft.com/office/drawing/2010/main" val="0"/>
              </a:ext>
            </a:extLst>
          </a:blip>
          <a:srcRect l="11643" r="16035" b="-1"/>
          <a:stretch/>
        </p:blipFill>
        <p:spPr>
          <a:xfrm>
            <a:off x="6176433" y="640927"/>
            <a:ext cx="5372099" cy="5571066"/>
          </a:xfrm>
          <a:prstGeom prst="rect">
            <a:avLst/>
          </a:prstGeom>
        </p:spPr>
      </p:pic>
    </p:spTree>
    <p:extLst>
      <p:ext uri="{BB962C8B-B14F-4D97-AF65-F5344CB8AC3E}">
        <p14:creationId xmlns:p14="http://schemas.microsoft.com/office/powerpoint/2010/main" val="3084520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fruit, green, close&#10;&#10;Description automatically generated">
            <a:extLst>
              <a:ext uri="{FF2B5EF4-FFF2-40B4-BE49-F238E27FC236}">
                <a16:creationId xmlns:a16="http://schemas.microsoft.com/office/drawing/2014/main" id="{6B4BE3F1-22F6-874E-A9CE-5683DBB41D1B}"/>
              </a:ext>
            </a:extLst>
          </p:cNvPr>
          <p:cNvPicPr>
            <a:picLocks noChangeAspect="1"/>
          </p:cNvPicPr>
          <p:nvPr/>
        </p:nvPicPr>
        <p:blipFill rotWithShape="1">
          <a:blip r:embed="rId2">
            <a:extLst>
              <a:ext uri="{28A0092B-C50C-407E-A947-70E740481C1C}">
                <a14:useLocalDpi xmlns:a14="http://schemas.microsoft.com/office/drawing/2010/main" val="0"/>
              </a:ext>
            </a:extLst>
          </a:blip>
          <a:srcRect t="8787" b="13436"/>
          <a:stretch/>
        </p:blipFill>
        <p:spPr>
          <a:xfrm>
            <a:off x="643467" y="643467"/>
            <a:ext cx="5372099" cy="5571066"/>
          </a:xfrm>
          <a:prstGeom prst="rect">
            <a:avLst/>
          </a:prstGeom>
        </p:spPr>
      </p:pic>
      <p:pic>
        <p:nvPicPr>
          <p:cNvPr id="8" name="Picture 7" descr="A picture containing food, vegetable, fruit, full&#10;&#10;Description automatically generated">
            <a:extLst>
              <a:ext uri="{FF2B5EF4-FFF2-40B4-BE49-F238E27FC236}">
                <a16:creationId xmlns:a16="http://schemas.microsoft.com/office/drawing/2014/main" id="{90E6869A-65ED-AA45-9B1B-EFE0C1FF6055}"/>
              </a:ext>
            </a:extLst>
          </p:cNvPr>
          <p:cNvPicPr>
            <a:picLocks noChangeAspect="1"/>
          </p:cNvPicPr>
          <p:nvPr/>
        </p:nvPicPr>
        <p:blipFill rotWithShape="1">
          <a:blip r:embed="rId3">
            <a:extLst>
              <a:ext uri="{28A0092B-C50C-407E-A947-70E740481C1C}">
                <a14:useLocalDpi xmlns:a14="http://schemas.microsoft.com/office/drawing/2010/main" val="0"/>
              </a:ext>
            </a:extLst>
          </a:blip>
          <a:srcRect l="7575" r="20102" b="-1"/>
          <a:stretch/>
        </p:blipFill>
        <p:spPr>
          <a:xfrm>
            <a:off x="6176433" y="640927"/>
            <a:ext cx="5372099" cy="5571066"/>
          </a:xfrm>
          <a:prstGeom prst="rect">
            <a:avLst/>
          </a:prstGeom>
        </p:spPr>
      </p:pic>
    </p:spTree>
    <p:extLst>
      <p:ext uri="{BB962C8B-B14F-4D97-AF65-F5344CB8AC3E}">
        <p14:creationId xmlns:p14="http://schemas.microsoft.com/office/powerpoint/2010/main" val="280112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leaf&#10;&#10;Description automatically generated with medium confidence">
            <a:extLst>
              <a:ext uri="{FF2B5EF4-FFF2-40B4-BE49-F238E27FC236}">
                <a16:creationId xmlns:a16="http://schemas.microsoft.com/office/drawing/2014/main" id="{3AF1FA7E-F598-5443-AF18-2354E698CED1}"/>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3" name="Picture 2" descr="A green pepper on a plant&#10;&#10;Description automatically generated with low confidence">
            <a:extLst>
              <a:ext uri="{FF2B5EF4-FFF2-40B4-BE49-F238E27FC236}">
                <a16:creationId xmlns:a16="http://schemas.microsoft.com/office/drawing/2014/main" id="{45E2ED44-4C2E-5149-AC34-BA0B686CE895}"/>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453385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arden, vegetable, plant&#10;&#10;Description automatically generated">
            <a:extLst>
              <a:ext uri="{FF2B5EF4-FFF2-40B4-BE49-F238E27FC236}">
                <a16:creationId xmlns:a16="http://schemas.microsoft.com/office/drawing/2014/main" id="{6C6B7CEF-752E-E94E-A134-28D4665CA94F}"/>
              </a:ext>
            </a:extLst>
          </p:cNvPr>
          <p:cNvPicPr>
            <a:picLocks noChangeAspect="1"/>
          </p:cNvPicPr>
          <p:nvPr/>
        </p:nvPicPr>
        <p:blipFill rotWithShape="1">
          <a:blip r:embed="rId2">
            <a:extLst>
              <a:ext uri="{28A0092B-C50C-407E-A947-70E740481C1C}">
                <a14:useLocalDpi xmlns:a14="http://schemas.microsoft.com/office/drawing/2010/main" val="0"/>
              </a:ext>
            </a:extLst>
          </a:blip>
          <a:srcRect l="10810" r="16868" b="-1"/>
          <a:stretch/>
        </p:blipFill>
        <p:spPr>
          <a:xfrm>
            <a:off x="643467" y="643467"/>
            <a:ext cx="5372099" cy="5571066"/>
          </a:xfrm>
          <a:prstGeom prst="rect">
            <a:avLst/>
          </a:prstGeom>
        </p:spPr>
      </p:pic>
      <p:pic>
        <p:nvPicPr>
          <p:cNvPr id="7" name="Picture 6" descr="A group of tomatoes growing on a vine&#10;&#10;Description automatically generated with low confidence">
            <a:extLst>
              <a:ext uri="{FF2B5EF4-FFF2-40B4-BE49-F238E27FC236}">
                <a16:creationId xmlns:a16="http://schemas.microsoft.com/office/drawing/2014/main" id="{CBB19B5D-3107-DF45-A76D-A783095CAD0F}"/>
              </a:ext>
            </a:extLst>
          </p:cNvPr>
          <p:cNvPicPr>
            <a:picLocks noChangeAspect="1"/>
          </p:cNvPicPr>
          <p:nvPr/>
        </p:nvPicPr>
        <p:blipFill rotWithShape="1">
          <a:blip r:embed="rId3">
            <a:extLst>
              <a:ext uri="{28A0092B-C50C-407E-A947-70E740481C1C}">
                <a14:useLocalDpi xmlns:a14="http://schemas.microsoft.com/office/drawing/2010/main" val="0"/>
              </a:ext>
            </a:extLst>
          </a:blip>
          <a:srcRect l="8875" r="18803" b="-1"/>
          <a:stretch/>
        </p:blipFill>
        <p:spPr>
          <a:xfrm>
            <a:off x="6176433" y="640927"/>
            <a:ext cx="5372099" cy="5571066"/>
          </a:xfrm>
          <a:prstGeom prst="rect">
            <a:avLst/>
          </a:prstGeom>
        </p:spPr>
      </p:pic>
    </p:spTree>
    <p:extLst>
      <p:ext uri="{BB962C8B-B14F-4D97-AF65-F5344CB8AC3E}">
        <p14:creationId xmlns:p14="http://schemas.microsoft.com/office/powerpoint/2010/main" val="1331195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vegetable, plant&#10;&#10;Description automatically generated">
            <a:extLst>
              <a:ext uri="{FF2B5EF4-FFF2-40B4-BE49-F238E27FC236}">
                <a16:creationId xmlns:a16="http://schemas.microsoft.com/office/drawing/2014/main" id="{70229967-6B59-574E-B0B9-8BD61F0227EF}"/>
              </a:ext>
            </a:extLst>
          </p:cNvPr>
          <p:cNvPicPr>
            <a:picLocks noChangeAspect="1"/>
          </p:cNvPicPr>
          <p:nvPr/>
        </p:nvPicPr>
        <p:blipFill rotWithShape="1">
          <a:blip r:embed="rId2">
            <a:extLst>
              <a:ext uri="{28A0092B-C50C-407E-A947-70E740481C1C}">
                <a14:useLocalDpi xmlns:a14="http://schemas.microsoft.com/office/drawing/2010/main" val="0"/>
              </a:ext>
            </a:extLst>
          </a:blip>
          <a:srcRect r="22222"/>
          <a:stretch/>
        </p:blipFill>
        <p:spPr>
          <a:xfrm rot="5400000">
            <a:off x="543983" y="742950"/>
            <a:ext cx="5571066" cy="5372099"/>
          </a:xfrm>
          <a:prstGeom prst="rect">
            <a:avLst/>
          </a:prstGeom>
        </p:spPr>
      </p:pic>
      <p:pic>
        <p:nvPicPr>
          <p:cNvPr id="3" name="Picture 2" descr="A picture containing plant, vegetable&#10;&#10;Description automatically generated">
            <a:extLst>
              <a:ext uri="{FF2B5EF4-FFF2-40B4-BE49-F238E27FC236}">
                <a16:creationId xmlns:a16="http://schemas.microsoft.com/office/drawing/2014/main" id="{7C1C77BD-13DC-EC43-A813-3228F60C8EDD}"/>
              </a:ext>
            </a:extLst>
          </p:cNvPr>
          <p:cNvPicPr>
            <a:picLocks noChangeAspect="1"/>
          </p:cNvPicPr>
          <p:nvPr/>
        </p:nvPicPr>
        <p:blipFill rotWithShape="1">
          <a:blip r:embed="rId3">
            <a:extLst>
              <a:ext uri="{28A0092B-C50C-407E-A947-70E740481C1C}">
                <a14:useLocalDpi xmlns:a14="http://schemas.microsoft.com/office/drawing/2010/main" val="0"/>
              </a:ext>
            </a:extLst>
          </a:blip>
          <a:srcRect r="22222"/>
          <a:stretch/>
        </p:blipFill>
        <p:spPr>
          <a:xfrm rot="5400000">
            <a:off x="6076949" y="740410"/>
            <a:ext cx="5571066" cy="5372099"/>
          </a:xfrm>
          <a:prstGeom prst="rect">
            <a:avLst/>
          </a:prstGeom>
        </p:spPr>
      </p:pic>
    </p:spTree>
    <p:extLst>
      <p:ext uri="{BB962C8B-B14F-4D97-AF65-F5344CB8AC3E}">
        <p14:creationId xmlns:p14="http://schemas.microsoft.com/office/powerpoint/2010/main" val="4125984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10;&#10;Description automatically generated">
            <a:extLst>
              <a:ext uri="{FF2B5EF4-FFF2-40B4-BE49-F238E27FC236}">
                <a16:creationId xmlns:a16="http://schemas.microsoft.com/office/drawing/2014/main" id="{3977B6A7-2391-1343-8607-01A7FF001E12}"/>
              </a:ext>
            </a:extLst>
          </p:cNvPr>
          <p:cNvPicPr>
            <a:picLocks noChangeAspect="1"/>
          </p:cNvPicPr>
          <p:nvPr/>
        </p:nvPicPr>
        <p:blipFill rotWithShape="1">
          <a:blip r:embed="rId2">
            <a:extLst>
              <a:ext uri="{28A0092B-C50C-407E-A947-70E740481C1C}">
                <a14:useLocalDpi xmlns:a14="http://schemas.microsoft.com/office/drawing/2010/main" val="0"/>
              </a:ext>
            </a:extLst>
          </a:blip>
          <a:srcRect t="16414" b="8586"/>
          <a:stretch/>
        </p:blipFill>
        <p:spPr>
          <a:xfrm>
            <a:off x="20" y="10"/>
            <a:ext cx="12191980" cy="6857990"/>
          </a:xfrm>
          <a:prstGeom prst="rect">
            <a:avLst/>
          </a:prstGeom>
        </p:spPr>
      </p:pic>
    </p:spTree>
    <p:extLst>
      <p:ext uri="{BB962C8B-B14F-4D97-AF65-F5344CB8AC3E}">
        <p14:creationId xmlns:p14="http://schemas.microsoft.com/office/powerpoint/2010/main" val="394707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large reptile&#10;&#10;Description automatically generated with low confidence">
            <a:extLst>
              <a:ext uri="{FF2B5EF4-FFF2-40B4-BE49-F238E27FC236}">
                <a16:creationId xmlns:a16="http://schemas.microsoft.com/office/drawing/2014/main" id="{D6AA866A-1684-8349-9E37-94D3FFD3C3BA}"/>
              </a:ext>
            </a:extLst>
          </p:cNvPr>
          <p:cNvPicPr>
            <a:picLocks noChangeAspect="1"/>
          </p:cNvPicPr>
          <p:nvPr/>
        </p:nvPicPr>
        <p:blipFill rotWithShape="1">
          <a:blip r:embed="rId2">
            <a:extLst>
              <a:ext uri="{28A0092B-C50C-407E-A947-70E740481C1C}">
                <a14:useLocalDpi xmlns:a14="http://schemas.microsoft.com/office/drawing/2010/main" val="0"/>
              </a:ext>
            </a:extLst>
          </a:blip>
          <a:srcRect b="22222"/>
          <a:stretch/>
        </p:blipFill>
        <p:spPr>
          <a:xfrm>
            <a:off x="643467" y="643467"/>
            <a:ext cx="5372099" cy="5571066"/>
          </a:xfrm>
          <a:prstGeom prst="rect">
            <a:avLst/>
          </a:prstGeom>
        </p:spPr>
      </p:pic>
      <p:pic>
        <p:nvPicPr>
          <p:cNvPr id="5" name="Picture 4" descr="A person holding a plant&#10;&#10;Description automatically generated with medium confidence">
            <a:extLst>
              <a:ext uri="{FF2B5EF4-FFF2-40B4-BE49-F238E27FC236}">
                <a16:creationId xmlns:a16="http://schemas.microsoft.com/office/drawing/2014/main" id="{AD4B6CB0-32AC-6C42-BEBF-5B754A09B5EC}"/>
              </a:ext>
            </a:extLst>
          </p:cNvPr>
          <p:cNvPicPr>
            <a:picLocks noChangeAspect="1"/>
          </p:cNvPicPr>
          <p:nvPr/>
        </p:nvPicPr>
        <p:blipFill rotWithShape="1">
          <a:blip r:embed="rId3">
            <a:extLst>
              <a:ext uri="{28A0092B-C50C-407E-A947-70E740481C1C}">
                <a14:useLocalDpi xmlns:a14="http://schemas.microsoft.com/office/drawing/2010/main" val="0"/>
              </a:ext>
            </a:extLst>
          </a:blip>
          <a:srcRect b="22222"/>
          <a:stretch/>
        </p:blipFill>
        <p:spPr>
          <a:xfrm>
            <a:off x="6176433" y="640927"/>
            <a:ext cx="5372099" cy="5571066"/>
          </a:xfrm>
          <a:prstGeom prst="rect">
            <a:avLst/>
          </a:prstGeom>
        </p:spPr>
      </p:pic>
    </p:spTree>
    <p:extLst>
      <p:ext uri="{BB962C8B-B14F-4D97-AF65-F5344CB8AC3E}">
        <p14:creationId xmlns:p14="http://schemas.microsoft.com/office/powerpoint/2010/main" val="1177157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 plant, wood&#10;&#10;Description automatically generated">
            <a:extLst>
              <a:ext uri="{FF2B5EF4-FFF2-40B4-BE49-F238E27FC236}">
                <a16:creationId xmlns:a16="http://schemas.microsoft.com/office/drawing/2014/main" id="{D8DBE4AB-CA22-A445-8A69-E0CD78C1404B}"/>
              </a:ext>
            </a:extLst>
          </p:cNvPr>
          <p:cNvPicPr>
            <a:picLocks noChangeAspect="1"/>
          </p:cNvPicPr>
          <p:nvPr/>
        </p:nvPicPr>
        <p:blipFill rotWithShape="1">
          <a:blip r:embed="rId2">
            <a:extLst>
              <a:ext uri="{28A0092B-C50C-407E-A947-70E740481C1C}">
                <a14:useLocalDpi xmlns:a14="http://schemas.microsoft.com/office/drawing/2010/main" val="0"/>
              </a:ext>
            </a:extLst>
          </a:blip>
          <a:srcRect l="1100" r="21122"/>
          <a:stretch/>
        </p:blipFill>
        <p:spPr>
          <a:xfrm rot="5400000">
            <a:off x="543983" y="742950"/>
            <a:ext cx="5571066" cy="5372099"/>
          </a:xfrm>
          <a:prstGeom prst="rect">
            <a:avLst/>
          </a:prstGeom>
        </p:spPr>
      </p:pic>
      <p:pic>
        <p:nvPicPr>
          <p:cNvPr id="5" name="Picture 4" descr="A picture containing outdoor, tree, ground, grass&#10;&#10;Description automatically generated">
            <a:extLst>
              <a:ext uri="{FF2B5EF4-FFF2-40B4-BE49-F238E27FC236}">
                <a16:creationId xmlns:a16="http://schemas.microsoft.com/office/drawing/2014/main" id="{4E1B8456-F99C-A444-9F44-B925C78E3016}"/>
              </a:ext>
            </a:extLst>
          </p:cNvPr>
          <p:cNvPicPr>
            <a:picLocks noChangeAspect="1"/>
          </p:cNvPicPr>
          <p:nvPr/>
        </p:nvPicPr>
        <p:blipFill rotWithShape="1">
          <a:blip r:embed="rId3">
            <a:extLst>
              <a:ext uri="{28A0092B-C50C-407E-A947-70E740481C1C}">
                <a14:useLocalDpi xmlns:a14="http://schemas.microsoft.com/office/drawing/2010/main" val="0"/>
              </a:ext>
            </a:extLst>
          </a:blip>
          <a:srcRect l="16969" r="10709" b="-1"/>
          <a:stretch/>
        </p:blipFill>
        <p:spPr>
          <a:xfrm>
            <a:off x="6176433" y="640927"/>
            <a:ext cx="5372099" cy="5571066"/>
          </a:xfrm>
          <a:prstGeom prst="rect">
            <a:avLst/>
          </a:prstGeom>
        </p:spPr>
      </p:pic>
    </p:spTree>
    <p:extLst>
      <p:ext uri="{BB962C8B-B14F-4D97-AF65-F5344CB8AC3E}">
        <p14:creationId xmlns:p14="http://schemas.microsoft.com/office/powerpoint/2010/main" val="1815804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vegetable, marketplace, plant&#10;&#10;Description automatically generated">
            <a:extLst>
              <a:ext uri="{FF2B5EF4-FFF2-40B4-BE49-F238E27FC236}">
                <a16:creationId xmlns:a16="http://schemas.microsoft.com/office/drawing/2014/main" id="{B20A4357-25E5-B04F-A8CB-26D2DABC5BB6}"/>
              </a:ext>
            </a:extLst>
          </p:cNvPr>
          <p:cNvPicPr>
            <a:picLocks noChangeAspect="1"/>
          </p:cNvPicPr>
          <p:nvPr/>
        </p:nvPicPr>
        <p:blipFill rotWithShape="1">
          <a:blip r:embed="rId2">
            <a:extLst>
              <a:ext uri="{28A0092B-C50C-407E-A947-70E740481C1C}">
                <a14:useLocalDpi xmlns:a14="http://schemas.microsoft.com/office/drawing/2010/main" val="0"/>
              </a:ext>
            </a:extLst>
          </a:blip>
          <a:srcRect t="9271" b="15729"/>
          <a:stretch/>
        </p:blipFill>
        <p:spPr>
          <a:xfrm>
            <a:off x="20" y="10"/>
            <a:ext cx="12191980" cy="6857990"/>
          </a:xfrm>
          <a:prstGeom prst="rect">
            <a:avLst/>
          </a:prstGeom>
        </p:spPr>
      </p:pic>
    </p:spTree>
    <p:extLst>
      <p:ext uri="{BB962C8B-B14F-4D97-AF65-F5344CB8AC3E}">
        <p14:creationId xmlns:p14="http://schemas.microsoft.com/office/powerpoint/2010/main" val="1904209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person, outdoor, vegetable&#10;&#10;Description automatically generated">
            <a:extLst>
              <a:ext uri="{FF2B5EF4-FFF2-40B4-BE49-F238E27FC236}">
                <a16:creationId xmlns:a16="http://schemas.microsoft.com/office/drawing/2014/main" id="{2503CF34-7217-1E48-920C-BE1696C1BAB7}"/>
              </a:ext>
            </a:extLst>
          </p:cNvPr>
          <p:cNvPicPr>
            <a:picLocks noChangeAspect="1"/>
          </p:cNvPicPr>
          <p:nvPr/>
        </p:nvPicPr>
        <p:blipFill rotWithShape="1">
          <a:blip r:embed="rId2">
            <a:extLst>
              <a:ext uri="{28A0092B-C50C-407E-A947-70E740481C1C}">
                <a14:useLocalDpi xmlns:a14="http://schemas.microsoft.com/office/drawing/2010/main" val="0"/>
              </a:ext>
            </a:extLst>
          </a:blip>
          <a:srcRect l="11110" r="11112"/>
          <a:stretch/>
        </p:blipFill>
        <p:spPr>
          <a:xfrm rot="5400000">
            <a:off x="6106880" y="742951"/>
            <a:ext cx="5571066" cy="5372099"/>
          </a:xfrm>
          <a:prstGeom prst="rect">
            <a:avLst/>
          </a:prstGeom>
        </p:spPr>
      </p:pic>
      <p:pic>
        <p:nvPicPr>
          <p:cNvPr id="16" name="Picture 15" descr="A picture containing outdoor, person&#10;&#10;Description automatically generated">
            <a:extLst>
              <a:ext uri="{FF2B5EF4-FFF2-40B4-BE49-F238E27FC236}">
                <a16:creationId xmlns:a16="http://schemas.microsoft.com/office/drawing/2014/main" id="{C08AB0CA-3848-CF4A-862E-A6929711EAB4}"/>
              </a:ext>
            </a:extLst>
          </p:cNvPr>
          <p:cNvPicPr>
            <a:picLocks noChangeAspect="1"/>
          </p:cNvPicPr>
          <p:nvPr/>
        </p:nvPicPr>
        <p:blipFill rotWithShape="1">
          <a:blip r:embed="rId3">
            <a:extLst>
              <a:ext uri="{28A0092B-C50C-407E-A947-70E740481C1C}">
                <a14:useLocalDpi xmlns:a14="http://schemas.microsoft.com/office/drawing/2010/main" val="0"/>
              </a:ext>
            </a:extLst>
          </a:blip>
          <a:srcRect l="10744" t="-47" r="16933" b="46"/>
          <a:stretch/>
        </p:blipFill>
        <p:spPr>
          <a:xfrm>
            <a:off x="659233" y="640927"/>
            <a:ext cx="5372099" cy="5571066"/>
          </a:xfrm>
          <a:prstGeom prst="rect">
            <a:avLst/>
          </a:prstGeom>
        </p:spPr>
      </p:pic>
    </p:spTree>
    <p:extLst>
      <p:ext uri="{BB962C8B-B14F-4D97-AF65-F5344CB8AC3E}">
        <p14:creationId xmlns:p14="http://schemas.microsoft.com/office/powerpoint/2010/main" val="337765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FBC0-D43F-4B7A-A44C-CEB4EB05CD2B}"/>
              </a:ext>
            </a:extLst>
          </p:cNvPr>
          <p:cNvSpPr>
            <a:spLocks noGrp="1"/>
          </p:cNvSpPr>
          <p:nvPr>
            <p:ph type="title"/>
          </p:nvPr>
        </p:nvSpPr>
        <p:spPr/>
        <p:txBody>
          <a:bodyPr>
            <a:normAutofit/>
          </a:bodyPr>
          <a:lstStyle/>
          <a:p>
            <a:r>
              <a:rPr lang="en-US" sz="4400" dirty="0"/>
              <a:t>Companies of War, Destruction and Death</a:t>
            </a:r>
          </a:p>
        </p:txBody>
      </p:sp>
      <p:sp>
        <p:nvSpPr>
          <p:cNvPr id="3" name="Content Placeholder 2">
            <a:extLst>
              <a:ext uri="{FF2B5EF4-FFF2-40B4-BE49-F238E27FC236}">
                <a16:creationId xmlns:a16="http://schemas.microsoft.com/office/drawing/2014/main" id="{6C2B0204-AD50-494F-BE01-078880F53B14}"/>
              </a:ext>
            </a:extLst>
          </p:cNvPr>
          <p:cNvSpPr>
            <a:spLocks noGrp="1"/>
          </p:cNvSpPr>
          <p:nvPr>
            <p:ph idx="1"/>
          </p:nvPr>
        </p:nvSpPr>
        <p:spPr/>
        <p:txBody>
          <a:bodyPr>
            <a:normAutofit fontScale="85000" lnSpcReduction="20000"/>
          </a:bodyPr>
          <a:lstStyle/>
          <a:p>
            <a:pPr marL="0" indent="0">
              <a:buNone/>
            </a:pPr>
            <a:r>
              <a:rPr lang="en-US" dirty="0"/>
              <a:t>These are a few examples:</a:t>
            </a:r>
          </a:p>
          <a:p>
            <a:r>
              <a:rPr lang="en-US" dirty="0">
                <a:hlinkClick r:id="rId2"/>
              </a:rPr>
              <a:t>Monsanto still uses chemicals that were used to kill people, but in our food</a:t>
            </a:r>
            <a:endParaRPr lang="en-US" dirty="0"/>
          </a:p>
          <a:p>
            <a:pPr lvl="1"/>
            <a:r>
              <a:rPr lang="en-US" dirty="0">
                <a:hlinkClick r:id="rId3"/>
              </a:rPr>
              <a:t>Monsanto Ghostwriting Academic Papers</a:t>
            </a:r>
            <a:endParaRPr lang="en-US" dirty="0">
              <a:hlinkClick r:id="rId4"/>
            </a:endParaRPr>
          </a:p>
          <a:p>
            <a:pPr lvl="1"/>
            <a:r>
              <a:rPr lang="en-US" dirty="0">
                <a:hlinkClick r:id="rId4"/>
              </a:rPr>
              <a:t>Is Round-Up safe to drink? </a:t>
            </a:r>
            <a:endParaRPr lang="en-US" dirty="0"/>
          </a:p>
          <a:p>
            <a:pPr lvl="1"/>
            <a:r>
              <a:rPr lang="en-US" dirty="0">
                <a:hlinkClick r:id="rId5"/>
              </a:rPr>
              <a:t>Farmer won lawsuit against Monsanto – Glyphosate causes cancer</a:t>
            </a:r>
            <a:endParaRPr lang="en-US" dirty="0"/>
          </a:p>
          <a:p>
            <a:pPr lvl="1"/>
            <a:r>
              <a:rPr lang="en-US" dirty="0">
                <a:hlinkClick r:id="rId6"/>
              </a:rPr>
              <a:t>The World According to Monsanto</a:t>
            </a:r>
            <a:endParaRPr lang="en-US" dirty="0"/>
          </a:p>
          <a:p>
            <a:pPr lvl="1"/>
            <a:r>
              <a:rPr lang="en-US" dirty="0">
                <a:hlinkClick r:id="rId7"/>
              </a:rPr>
              <a:t>Monsanto is now owned by Bayer who used to be part of I.G. </a:t>
            </a:r>
            <a:r>
              <a:rPr lang="en-US" dirty="0" err="1">
                <a:hlinkClick r:id="rId7"/>
              </a:rPr>
              <a:t>Farben</a:t>
            </a:r>
            <a:r>
              <a:rPr lang="en-US" dirty="0">
                <a:hlinkClick r:id="rId7"/>
              </a:rPr>
              <a:t>, manufacturing poisonous gas (Zyklon B) for concentration camps during the World War. </a:t>
            </a:r>
            <a:endParaRPr lang="en-US" dirty="0"/>
          </a:p>
          <a:p>
            <a:r>
              <a:rPr lang="en-US" dirty="0"/>
              <a:t>BASF was also part of </a:t>
            </a:r>
            <a:r>
              <a:rPr lang="en-US" dirty="0">
                <a:hlinkClick r:id="rId7"/>
              </a:rPr>
              <a:t>IG Farben </a:t>
            </a:r>
            <a:r>
              <a:rPr lang="en-US" dirty="0"/>
              <a:t>a company who worked with the Nazis and tested chemicals and drugs on people including Zyklon B</a:t>
            </a:r>
          </a:p>
          <a:p>
            <a:r>
              <a:rPr lang="en-US" dirty="0">
                <a:hlinkClick r:id="rId8"/>
              </a:rPr>
              <a:t>Dow Chemical Invented Agent Orange</a:t>
            </a:r>
            <a:endParaRPr lang="en-US" dirty="0"/>
          </a:p>
          <a:p>
            <a:r>
              <a:rPr lang="en-US" dirty="0"/>
              <a:t>Dow Chemical now owns Union Carbide who was responsible for a large devastating explosion in Bhopal, India: </a:t>
            </a:r>
            <a:endParaRPr lang="en-CA" b="1" dirty="0"/>
          </a:p>
          <a:p>
            <a:pPr lvl="1"/>
            <a:r>
              <a:rPr lang="en-CA" dirty="0">
                <a:hlinkClick r:id="rId9"/>
              </a:rPr>
              <a:t>The Bhopal disaster: Toxic legacy</a:t>
            </a:r>
            <a:endParaRPr lang="en-CA" dirty="0"/>
          </a:p>
          <a:p>
            <a:pPr lvl="1"/>
            <a:r>
              <a:rPr lang="en-US" dirty="0">
                <a:hlinkClick r:id="rId10"/>
              </a:rPr>
              <a:t>One Night in Bhopal</a:t>
            </a:r>
            <a:endParaRPr lang="en-US" dirty="0"/>
          </a:p>
          <a:p>
            <a:pPr lvl="1"/>
            <a:r>
              <a:rPr lang="en-US" dirty="0">
                <a:hlinkClick r:id="rId11"/>
              </a:rPr>
              <a:t>The Bhopal Disaster</a:t>
            </a:r>
            <a:endParaRPr lang="en-US" dirty="0"/>
          </a:p>
          <a:p>
            <a:endParaRPr lang="en-US" dirty="0"/>
          </a:p>
        </p:txBody>
      </p:sp>
    </p:spTree>
    <p:extLst>
      <p:ext uri="{BB962C8B-B14F-4D97-AF65-F5344CB8AC3E}">
        <p14:creationId xmlns:p14="http://schemas.microsoft.com/office/powerpoint/2010/main" val="1170043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sky, road&#10;&#10;Description automatically generated">
            <a:extLst>
              <a:ext uri="{FF2B5EF4-FFF2-40B4-BE49-F238E27FC236}">
                <a16:creationId xmlns:a16="http://schemas.microsoft.com/office/drawing/2014/main" id="{3D799202-CD6F-2B42-8869-40C335C28BFB}"/>
              </a:ext>
            </a:extLst>
          </p:cNvPr>
          <p:cNvPicPr>
            <a:picLocks noChangeAspect="1"/>
          </p:cNvPicPr>
          <p:nvPr/>
        </p:nvPicPr>
        <p:blipFill rotWithShape="1">
          <a:blip r:embed="rId2">
            <a:extLst>
              <a:ext uri="{28A0092B-C50C-407E-A947-70E740481C1C}">
                <a14:useLocalDpi xmlns:a14="http://schemas.microsoft.com/office/drawing/2010/main" val="0"/>
              </a:ext>
            </a:extLst>
          </a:blip>
          <a:srcRect t="18248" b="6752"/>
          <a:stretch/>
        </p:blipFill>
        <p:spPr>
          <a:xfrm>
            <a:off x="20" y="10"/>
            <a:ext cx="12191980" cy="6857990"/>
          </a:xfrm>
          <a:prstGeom prst="rect">
            <a:avLst/>
          </a:prstGeom>
        </p:spPr>
      </p:pic>
    </p:spTree>
    <p:extLst>
      <p:ext uri="{BB962C8B-B14F-4D97-AF65-F5344CB8AC3E}">
        <p14:creationId xmlns:p14="http://schemas.microsoft.com/office/powerpoint/2010/main" val="4152016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fresh, vegetable&#10;&#10;Description automatically generated">
            <a:extLst>
              <a:ext uri="{FF2B5EF4-FFF2-40B4-BE49-F238E27FC236}">
                <a16:creationId xmlns:a16="http://schemas.microsoft.com/office/drawing/2014/main" id="{4EE622BB-79F7-F242-A912-85621D3DE6EE}"/>
              </a:ext>
            </a:extLst>
          </p:cNvPr>
          <p:cNvPicPr>
            <a:picLocks noChangeAspect="1"/>
          </p:cNvPicPr>
          <p:nvPr/>
        </p:nvPicPr>
        <p:blipFill rotWithShape="1">
          <a:blip r:embed="rId2">
            <a:extLst>
              <a:ext uri="{28A0092B-C50C-407E-A947-70E740481C1C}">
                <a14:useLocalDpi xmlns:a14="http://schemas.microsoft.com/office/drawing/2010/main" val="0"/>
              </a:ext>
            </a:extLst>
          </a:blip>
          <a:srcRect t="9838" b="15162"/>
          <a:stretch/>
        </p:blipFill>
        <p:spPr>
          <a:xfrm>
            <a:off x="20" y="10"/>
            <a:ext cx="12191980" cy="6857990"/>
          </a:xfrm>
          <a:prstGeom prst="rect">
            <a:avLst/>
          </a:prstGeom>
        </p:spPr>
      </p:pic>
    </p:spTree>
    <p:extLst>
      <p:ext uri="{BB962C8B-B14F-4D97-AF65-F5344CB8AC3E}">
        <p14:creationId xmlns:p14="http://schemas.microsoft.com/office/powerpoint/2010/main" val="3514054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vegetable, garden&#10;&#10;Description automatically generated">
            <a:extLst>
              <a:ext uri="{FF2B5EF4-FFF2-40B4-BE49-F238E27FC236}">
                <a16:creationId xmlns:a16="http://schemas.microsoft.com/office/drawing/2014/main" id="{E128E175-FA79-D048-8F00-CBAA4E1EDD2D}"/>
              </a:ext>
            </a:extLst>
          </p:cNvPr>
          <p:cNvPicPr>
            <a:picLocks noChangeAspect="1"/>
          </p:cNvPicPr>
          <p:nvPr/>
        </p:nvPicPr>
        <p:blipFill rotWithShape="1">
          <a:blip r:embed="rId2">
            <a:extLst>
              <a:ext uri="{28A0092B-C50C-407E-A947-70E740481C1C}">
                <a14:useLocalDpi xmlns:a14="http://schemas.microsoft.com/office/drawing/2010/main" val="0"/>
              </a:ext>
            </a:extLst>
          </a:blip>
          <a:srcRect l="3299" r="18924"/>
          <a:stretch/>
        </p:blipFill>
        <p:spPr>
          <a:xfrm rot="5400000">
            <a:off x="543983" y="742950"/>
            <a:ext cx="5571066" cy="5372099"/>
          </a:xfrm>
          <a:prstGeom prst="rect">
            <a:avLst/>
          </a:prstGeom>
        </p:spPr>
      </p:pic>
      <p:pic>
        <p:nvPicPr>
          <p:cNvPr id="3" name="Picture 2" descr="A basket of vegetables next to a truck&#10;&#10;Description automatically generated with low confidence">
            <a:extLst>
              <a:ext uri="{FF2B5EF4-FFF2-40B4-BE49-F238E27FC236}">
                <a16:creationId xmlns:a16="http://schemas.microsoft.com/office/drawing/2014/main" id="{ACF51308-AC02-8E49-8F48-D81E8BC62753}"/>
              </a:ext>
            </a:extLst>
          </p:cNvPr>
          <p:cNvPicPr>
            <a:picLocks noChangeAspect="1"/>
          </p:cNvPicPr>
          <p:nvPr/>
        </p:nvPicPr>
        <p:blipFill rotWithShape="1">
          <a:blip r:embed="rId3">
            <a:extLst>
              <a:ext uri="{28A0092B-C50C-407E-A947-70E740481C1C}">
                <a14:useLocalDpi xmlns:a14="http://schemas.microsoft.com/office/drawing/2010/main" val="0"/>
              </a:ext>
            </a:extLst>
          </a:blip>
          <a:srcRect t="16911" r="-2" b="5552"/>
          <a:stretch/>
        </p:blipFill>
        <p:spPr>
          <a:xfrm>
            <a:off x="6176433" y="640927"/>
            <a:ext cx="5372099" cy="5571066"/>
          </a:xfrm>
          <a:prstGeom prst="rect">
            <a:avLst/>
          </a:prstGeom>
        </p:spPr>
      </p:pic>
    </p:spTree>
    <p:extLst>
      <p:ext uri="{BB962C8B-B14F-4D97-AF65-F5344CB8AC3E}">
        <p14:creationId xmlns:p14="http://schemas.microsoft.com/office/powerpoint/2010/main" val="297899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stic, vegetable, fresh&#10;&#10;Description automatically generated">
            <a:extLst>
              <a:ext uri="{FF2B5EF4-FFF2-40B4-BE49-F238E27FC236}">
                <a16:creationId xmlns:a16="http://schemas.microsoft.com/office/drawing/2014/main" id="{8B6FD72D-8ED7-E34A-BAF5-6479896E51DC}"/>
              </a:ext>
            </a:extLst>
          </p:cNvPr>
          <p:cNvPicPr>
            <a:picLocks noChangeAspect="1"/>
          </p:cNvPicPr>
          <p:nvPr/>
        </p:nvPicPr>
        <p:blipFill rotWithShape="1">
          <a:blip r:embed="rId2">
            <a:extLst>
              <a:ext uri="{28A0092B-C50C-407E-A947-70E740481C1C}">
                <a14:useLocalDpi xmlns:a14="http://schemas.microsoft.com/office/drawing/2010/main" val="0"/>
              </a:ext>
            </a:extLst>
          </a:blip>
          <a:srcRect l="3571" r="2" b="2"/>
          <a:stretch/>
        </p:blipFill>
        <p:spPr>
          <a:xfrm>
            <a:off x="643467" y="643467"/>
            <a:ext cx="5372099" cy="5571066"/>
          </a:xfrm>
          <a:prstGeom prst="rect">
            <a:avLst/>
          </a:prstGeom>
        </p:spPr>
      </p:pic>
      <p:pic>
        <p:nvPicPr>
          <p:cNvPr id="5" name="Picture 4" descr="A picture containing vegetable, plant, fruit, different&#10;&#10;Description automatically generated">
            <a:extLst>
              <a:ext uri="{FF2B5EF4-FFF2-40B4-BE49-F238E27FC236}">
                <a16:creationId xmlns:a16="http://schemas.microsoft.com/office/drawing/2014/main" id="{AEBC5A0C-52B6-4F4F-AFCE-14EF8CE663D7}"/>
              </a:ext>
            </a:extLst>
          </p:cNvPr>
          <p:cNvPicPr>
            <a:picLocks noChangeAspect="1"/>
          </p:cNvPicPr>
          <p:nvPr/>
        </p:nvPicPr>
        <p:blipFill rotWithShape="1">
          <a:blip r:embed="rId3">
            <a:extLst>
              <a:ext uri="{28A0092B-C50C-407E-A947-70E740481C1C}">
                <a14:useLocalDpi xmlns:a14="http://schemas.microsoft.com/office/drawing/2010/main" val="0"/>
              </a:ext>
            </a:extLst>
          </a:blip>
          <a:srcRect l="3571" r="2" b="2"/>
          <a:stretch/>
        </p:blipFill>
        <p:spPr>
          <a:xfrm>
            <a:off x="6176433" y="640927"/>
            <a:ext cx="5372099" cy="5571066"/>
          </a:xfrm>
          <a:prstGeom prst="rect">
            <a:avLst/>
          </a:prstGeom>
        </p:spPr>
      </p:pic>
    </p:spTree>
    <p:extLst>
      <p:ext uri="{BB962C8B-B14F-4D97-AF65-F5344CB8AC3E}">
        <p14:creationId xmlns:p14="http://schemas.microsoft.com/office/powerpoint/2010/main" val="3701633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nt&#10;&#10;Description automatically generated with low confidence">
            <a:extLst>
              <a:ext uri="{FF2B5EF4-FFF2-40B4-BE49-F238E27FC236}">
                <a16:creationId xmlns:a16="http://schemas.microsoft.com/office/drawing/2014/main" id="{29E9AB83-381B-844D-A0C0-06DAC95DA6CA}"/>
              </a:ext>
            </a:extLst>
          </p:cNvPr>
          <p:cNvPicPr>
            <a:picLocks noChangeAspect="1"/>
          </p:cNvPicPr>
          <p:nvPr/>
        </p:nvPicPr>
        <p:blipFill rotWithShape="1">
          <a:blip r:embed="rId2">
            <a:extLst>
              <a:ext uri="{28A0092B-C50C-407E-A947-70E740481C1C}">
                <a14:useLocalDpi xmlns:a14="http://schemas.microsoft.com/office/drawing/2010/main" val="0"/>
              </a:ext>
            </a:extLst>
          </a:blip>
          <a:srcRect l="3137" r="24541" b="-1"/>
          <a:stretch/>
        </p:blipFill>
        <p:spPr>
          <a:xfrm>
            <a:off x="643467" y="643467"/>
            <a:ext cx="5372099" cy="5571066"/>
          </a:xfrm>
          <a:prstGeom prst="rect">
            <a:avLst/>
          </a:prstGeom>
        </p:spPr>
      </p:pic>
      <p:pic>
        <p:nvPicPr>
          <p:cNvPr id="3" name="Picture 2" descr="A picture containing sky, person, outdoor, durian&#10;&#10;Description automatically generated">
            <a:extLst>
              <a:ext uri="{FF2B5EF4-FFF2-40B4-BE49-F238E27FC236}">
                <a16:creationId xmlns:a16="http://schemas.microsoft.com/office/drawing/2014/main" id="{4FEAF8C3-E7DD-BF43-98BC-2BB8E7F70362}"/>
              </a:ext>
            </a:extLst>
          </p:cNvPr>
          <p:cNvPicPr>
            <a:picLocks noChangeAspect="1"/>
          </p:cNvPicPr>
          <p:nvPr/>
        </p:nvPicPr>
        <p:blipFill rotWithShape="1">
          <a:blip r:embed="rId3">
            <a:extLst>
              <a:ext uri="{28A0092B-C50C-407E-A947-70E740481C1C}">
                <a14:useLocalDpi xmlns:a14="http://schemas.microsoft.com/office/drawing/2010/main" val="0"/>
              </a:ext>
            </a:extLst>
          </a:blip>
          <a:srcRect l="20545" r="7133" b="-1"/>
          <a:stretch/>
        </p:blipFill>
        <p:spPr>
          <a:xfrm>
            <a:off x="6176433" y="640927"/>
            <a:ext cx="5372099" cy="5571066"/>
          </a:xfrm>
          <a:prstGeom prst="rect">
            <a:avLst/>
          </a:prstGeom>
        </p:spPr>
      </p:pic>
    </p:spTree>
    <p:extLst>
      <p:ext uri="{BB962C8B-B14F-4D97-AF65-F5344CB8AC3E}">
        <p14:creationId xmlns:p14="http://schemas.microsoft.com/office/powerpoint/2010/main" val="1031391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F0AC055-3386-4B11-B9FF-554B53A65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118" y="492280"/>
            <a:ext cx="6231764" cy="5873439"/>
          </a:xfrm>
          <a:prstGeom prst="rect">
            <a:avLst/>
          </a:prstGeom>
        </p:spPr>
      </p:pic>
    </p:spTree>
    <p:extLst>
      <p:ext uri="{BB962C8B-B14F-4D97-AF65-F5344CB8AC3E}">
        <p14:creationId xmlns:p14="http://schemas.microsoft.com/office/powerpoint/2010/main" val="3995562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BF54C96-590A-4FD0-B687-510C651B980A}"/>
              </a:ext>
            </a:extLst>
          </p:cNvPr>
          <p:cNvGraphicFramePr>
            <a:graphicFrameLocks noGrp="1"/>
          </p:cNvGraphicFramePr>
          <p:nvPr/>
        </p:nvGraphicFramePr>
        <p:xfrm>
          <a:off x="643467" y="792681"/>
          <a:ext cx="10905067" cy="4751803"/>
        </p:xfrm>
        <a:graphic>
          <a:graphicData uri="http://schemas.openxmlformats.org/drawingml/2006/table">
            <a:tbl>
              <a:tblPr>
                <a:tableStyleId>{5C22544A-7EE6-4342-B048-85BDC9FD1C3A}</a:tableStyleId>
              </a:tblPr>
              <a:tblGrid>
                <a:gridCol w="2148013">
                  <a:extLst>
                    <a:ext uri="{9D8B030D-6E8A-4147-A177-3AD203B41FA5}">
                      <a16:colId xmlns:a16="http://schemas.microsoft.com/office/drawing/2014/main" val="2235564002"/>
                    </a:ext>
                  </a:extLst>
                </a:gridCol>
                <a:gridCol w="2101951">
                  <a:extLst>
                    <a:ext uri="{9D8B030D-6E8A-4147-A177-3AD203B41FA5}">
                      <a16:colId xmlns:a16="http://schemas.microsoft.com/office/drawing/2014/main" val="2780165252"/>
                    </a:ext>
                  </a:extLst>
                </a:gridCol>
                <a:gridCol w="2642337">
                  <a:extLst>
                    <a:ext uri="{9D8B030D-6E8A-4147-A177-3AD203B41FA5}">
                      <a16:colId xmlns:a16="http://schemas.microsoft.com/office/drawing/2014/main" val="288775186"/>
                    </a:ext>
                  </a:extLst>
                </a:gridCol>
                <a:gridCol w="2446824">
                  <a:extLst>
                    <a:ext uri="{9D8B030D-6E8A-4147-A177-3AD203B41FA5}">
                      <a16:colId xmlns:a16="http://schemas.microsoft.com/office/drawing/2014/main" val="1300924496"/>
                    </a:ext>
                  </a:extLst>
                </a:gridCol>
                <a:gridCol w="1565942">
                  <a:extLst>
                    <a:ext uri="{9D8B030D-6E8A-4147-A177-3AD203B41FA5}">
                      <a16:colId xmlns:a16="http://schemas.microsoft.com/office/drawing/2014/main" val="849083271"/>
                    </a:ext>
                  </a:extLst>
                </a:gridCol>
              </a:tblGrid>
              <a:tr h="367810">
                <a:tc gridSpan="5">
                  <a:txBody>
                    <a:bodyPr/>
                    <a:lstStyle/>
                    <a:p>
                      <a:pPr algn="ctr" fontAlgn="ctr"/>
                      <a:r>
                        <a:rPr lang="en-CA" sz="2000" u="none" strike="noStrike">
                          <a:effectLst/>
                        </a:rPr>
                        <a:t>Mapping Community Food Systems</a:t>
                      </a:r>
                      <a:endParaRPr lang="en-CA" sz="2000" b="0" i="0" u="none" strike="noStrike">
                        <a:solidFill>
                          <a:srgbClr val="000000"/>
                        </a:solidFill>
                        <a:effectLst/>
                        <a:latin typeface="Helvetica" panose="020B0604020202020204" pitchFamily="34" charset="0"/>
                      </a:endParaRPr>
                    </a:p>
                  </a:txBody>
                  <a:tcPr marL="10028" marR="10028" marT="10028"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649580158"/>
                  </a:ext>
                </a:extLst>
              </a:tr>
              <a:tr h="318118">
                <a:tc>
                  <a:txBody>
                    <a:bodyPr/>
                    <a:lstStyle/>
                    <a:p>
                      <a:pPr algn="ctr" fontAlgn="ctr"/>
                      <a:r>
                        <a:rPr lang="en-CA" sz="1600" u="none" strike="noStrike">
                          <a:effectLst/>
                        </a:rPr>
                        <a:t>PRODUCTION</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 PROCESSING</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DISTRIBUTION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WASTE MANAGEMENT </a:t>
                      </a:r>
                      <a:endParaRPr lang="en-CA" sz="1600" b="0" i="0" u="none" strike="noStrike">
                        <a:solidFill>
                          <a:srgbClr val="000000"/>
                        </a:solidFill>
                        <a:effectLst/>
                        <a:latin typeface="Avenir Black"/>
                      </a:endParaRPr>
                    </a:p>
                  </a:txBody>
                  <a:tcPr marL="10028" marR="10028" marT="10028" marB="0" anchor="ctr"/>
                </a:tc>
                <a:tc>
                  <a:txBody>
                    <a:bodyPr/>
                    <a:lstStyle/>
                    <a:p>
                      <a:pPr algn="ctr" fontAlgn="ctr"/>
                      <a:r>
                        <a:rPr lang="en-CA" sz="1600" u="none" strike="noStrike">
                          <a:effectLst/>
                        </a:rPr>
                        <a:t>SUPPORT</a:t>
                      </a:r>
                      <a:endParaRPr lang="en-CA" sz="1600" b="0" i="0" u="none" strike="noStrike">
                        <a:solidFill>
                          <a:srgbClr val="000000"/>
                        </a:solidFill>
                        <a:effectLst/>
                        <a:latin typeface="Avenir Black"/>
                      </a:endParaRPr>
                    </a:p>
                  </a:txBody>
                  <a:tcPr marL="10028" marR="10028" marT="10028" marB="0" anchor="ctr"/>
                </a:tc>
                <a:extLst>
                  <a:ext uri="{0D108BD9-81ED-4DB2-BD59-A6C34878D82A}">
                    <a16:rowId xmlns:a16="http://schemas.microsoft.com/office/drawing/2014/main" val="1514108410"/>
                  </a:ext>
                </a:extLst>
              </a:tr>
              <a:tr h="318118">
                <a:tc>
                  <a:txBody>
                    <a:bodyPr/>
                    <a:lstStyle/>
                    <a:p>
                      <a:pPr algn="l" fontAlgn="ctr"/>
                      <a:r>
                        <a:rPr lang="en-CA" sz="1600" u="none" strike="noStrike">
                          <a:effectLst/>
                        </a:rPr>
                        <a:t>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Cook</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Market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Compost - Soil Building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Funding</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81079388"/>
                  </a:ext>
                </a:extLst>
              </a:tr>
              <a:tr h="318118">
                <a:tc>
                  <a:txBody>
                    <a:bodyPr/>
                    <a:lstStyle/>
                    <a:p>
                      <a:pPr algn="l" fontAlgn="ctr"/>
                      <a:r>
                        <a:rPr lang="en-CA" sz="1600" u="none" strike="noStrike">
                          <a:effectLst/>
                        </a:rPr>
                        <a:t>Tools</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Prepare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Redistribution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Water saving - Irrigation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Space</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241723913"/>
                  </a:ext>
                </a:extLst>
              </a:tr>
              <a:tr h="566577">
                <a:tc>
                  <a:txBody>
                    <a:bodyPr/>
                    <a:lstStyle/>
                    <a:p>
                      <a:pPr algn="l" fontAlgn="ctr"/>
                      <a:r>
                        <a:rPr lang="en-CA" sz="1600" u="none" strike="noStrike">
                          <a:effectLst/>
                        </a:rPr>
                        <a:t>Knowledge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Ferment</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Reciprocity</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Seed Saving - Seed Sewing</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Labour</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899717595"/>
                  </a:ext>
                </a:extLst>
              </a:tr>
              <a:tr h="318118">
                <a:tc>
                  <a:txBody>
                    <a:bodyPr/>
                    <a:lstStyle/>
                    <a:p>
                      <a:pPr algn="l" fontAlgn="ctr"/>
                      <a:r>
                        <a:rPr lang="en-CA" sz="1600" u="none" strike="noStrike">
                          <a:effectLst/>
                        </a:rPr>
                        <a:t>Social Capital</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Preserve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Self/community provisioning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Re-purpose food</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6849239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Transform</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66978927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Freeze/store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348402405"/>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Dehydrate</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3955862912"/>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Can</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4294722008"/>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5702968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969010604"/>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1150672667"/>
                  </a:ext>
                </a:extLst>
              </a:tr>
              <a:tr h="318118">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tc>
                  <a:txBody>
                    <a:bodyPr/>
                    <a:lstStyle/>
                    <a:p>
                      <a:pPr algn="l" fontAlgn="ctr"/>
                      <a:r>
                        <a:rPr lang="en-CA" sz="1600" u="none" strike="noStrike">
                          <a:effectLst/>
                        </a:rPr>
                        <a:t> </a:t>
                      </a:r>
                      <a:endParaRPr lang="en-CA" sz="1600" b="0" i="0" u="none" strike="noStrike">
                        <a:solidFill>
                          <a:srgbClr val="000000"/>
                        </a:solidFill>
                        <a:effectLst/>
                        <a:latin typeface="Avenir Next"/>
                      </a:endParaRPr>
                    </a:p>
                  </a:txBody>
                  <a:tcPr marL="10028" marR="10028" marT="10028" marB="0" anchor="ctr"/>
                </a:tc>
                <a:extLst>
                  <a:ext uri="{0D108BD9-81ED-4DB2-BD59-A6C34878D82A}">
                    <a16:rowId xmlns:a16="http://schemas.microsoft.com/office/drawing/2014/main" val="2183990338"/>
                  </a:ext>
                </a:extLst>
              </a:tr>
            </a:tbl>
          </a:graphicData>
        </a:graphic>
      </p:graphicFrame>
    </p:spTree>
    <p:extLst>
      <p:ext uri="{BB962C8B-B14F-4D97-AF65-F5344CB8AC3E}">
        <p14:creationId xmlns:p14="http://schemas.microsoft.com/office/powerpoint/2010/main" val="413387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98CE27C5-B74E-43E6-BD51-AE7ED81F17C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839451" y="905933"/>
            <a:ext cx="6545101" cy="5039728"/>
          </a:xfrm>
          <a:prstGeom prst="rect">
            <a:avLst/>
          </a:prstGeom>
        </p:spPr>
      </p:pic>
    </p:spTree>
    <p:extLst>
      <p:ext uri="{BB962C8B-B14F-4D97-AF65-F5344CB8AC3E}">
        <p14:creationId xmlns:p14="http://schemas.microsoft.com/office/powerpoint/2010/main" val="1098676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DF4BD-3623-4764-96D8-FC652505A930}"/>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6800">
                <a:solidFill>
                  <a:schemeClr val="tx1">
                    <a:lumMod val="85000"/>
                    <a:lumOff val="15000"/>
                  </a:schemeClr>
                </a:solidFill>
              </a:rPr>
              <a:t>Building Food Sovereignty Through Action Research</a:t>
            </a:r>
          </a:p>
        </p:txBody>
      </p:sp>
      <p:sp>
        <p:nvSpPr>
          <p:cNvPr id="3" name="Content Placeholder 2">
            <a:extLst>
              <a:ext uri="{FF2B5EF4-FFF2-40B4-BE49-F238E27FC236}">
                <a16:creationId xmlns:a16="http://schemas.microsoft.com/office/drawing/2014/main" id="{7DAD85F7-B9FF-4D08-96FA-FF76644ADD81}"/>
              </a:ext>
            </a:extLst>
          </p:cNvPr>
          <p:cNvSpPr>
            <a:spLocks noGrp="1"/>
          </p:cNvSpPr>
          <p:nvPr>
            <p:ph idx="1"/>
          </p:nvPr>
        </p:nvSpPr>
        <p:spPr>
          <a:xfrm>
            <a:off x="5289753" y="4455621"/>
            <a:ext cx="6269347" cy="1238616"/>
          </a:xfrm>
        </p:spPr>
        <p:txBody>
          <a:bodyPr vert="horz" lIns="91440" tIns="45720" rIns="91440" bIns="45720" rtlCol="0">
            <a:normAutofit/>
          </a:bodyPr>
          <a:lstStyle/>
          <a:p>
            <a:pPr marL="0" indent="0">
              <a:buNone/>
            </a:pPr>
            <a:r>
              <a:rPr lang="en-US" sz="2400" cap="all" spc="200" dirty="0">
                <a:solidFill>
                  <a:schemeClr val="tx1">
                    <a:lumMod val="85000"/>
                    <a:lumOff val="15000"/>
                  </a:schemeClr>
                </a:solidFill>
                <a:latin typeface="+mj-lt"/>
                <a:hlinkClick r:id="rId2"/>
              </a:rPr>
              <a:t>Concordia Food Groups Project</a:t>
            </a:r>
            <a:endParaRPr lang="en-US" sz="2400" cap="all" spc="200" dirty="0">
              <a:solidFill>
                <a:schemeClr val="tx1">
                  <a:lumMod val="85000"/>
                  <a:lumOff val="15000"/>
                </a:schemeClr>
              </a:solidFill>
              <a:latin typeface="+mj-lt"/>
            </a:endParaRPr>
          </a:p>
          <a:p>
            <a:pPr marL="0" indent="0">
              <a:buNone/>
            </a:pPr>
            <a:r>
              <a:rPr lang="en-US" sz="2400" cap="all" spc="200" dirty="0">
                <a:solidFill>
                  <a:schemeClr val="tx1">
                    <a:lumMod val="85000"/>
                    <a:lumOff val="15000"/>
                  </a:schemeClr>
                </a:solidFill>
                <a:latin typeface="+mj-lt"/>
                <a:hlinkClick r:id="rId3"/>
              </a:rPr>
              <a:t>Lachine Food System</a:t>
            </a:r>
            <a:endParaRPr lang="en-US" sz="2400" cap="all" spc="200" dirty="0">
              <a:solidFill>
                <a:schemeClr val="tx1">
                  <a:lumMod val="85000"/>
                  <a:lumOff val="15000"/>
                </a:schemeClr>
              </a:solidFill>
              <a:latin typeface="+mj-lt"/>
            </a:endParaRPr>
          </a:p>
        </p:txBody>
      </p:sp>
      <p:pic>
        <p:nvPicPr>
          <p:cNvPr id="10" name="Content Placeholder 4" descr="Diagram&#10;&#10;Description automatically generated">
            <a:extLst>
              <a:ext uri="{FF2B5EF4-FFF2-40B4-BE49-F238E27FC236}">
                <a16:creationId xmlns:a16="http://schemas.microsoft.com/office/drawing/2014/main" id="{FE97C7D6-9870-4F40-9335-BE6FA39A8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82" y="620720"/>
            <a:ext cx="3484549" cy="5086933"/>
          </a:xfrm>
          <a:prstGeom prst="rect">
            <a:avLst/>
          </a:prstGeom>
        </p:spPr>
      </p:pic>
      <p:cxnSp>
        <p:nvCxnSpPr>
          <p:cNvPr id="23" name="Straight Connector 22">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85506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A602181-A29A-42E3-8D5B-BD994D333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411" y="214097"/>
            <a:ext cx="8549177" cy="6091288"/>
          </a:xfrm>
          <a:prstGeom prst="rect">
            <a:avLst/>
          </a:prstGeom>
        </p:spPr>
      </p:pic>
    </p:spTree>
    <p:extLst>
      <p:ext uri="{BB962C8B-B14F-4D97-AF65-F5344CB8AC3E}">
        <p14:creationId xmlns:p14="http://schemas.microsoft.com/office/powerpoint/2010/main" val="388381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FC38C-933A-4CB6-BF6B-735EF54E5C04}"/>
              </a:ext>
            </a:extLst>
          </p:cNvPr>
          <p:cNvSpPr>
            <a:spLocks noGrp="1"/>
          </p:cNvSpPr>
          <p:nvPr>
            <p:ph type="title"/>
          </p:nvPr>
        </p:nvSpPr>
        <p:spPr/>
        <p:txBody>
          <a:bodyPr/>
          <a:lstStyle/>
          <a:p>
            <a:r>
              <a:rPr lang="en-US" dirty="0"/>
              <a:t>Issues With Our Current Food System</a:t>
            </a:r>
          </a:p>
        </p:txBody>
      </p:sp>
      <p:sp>
        <p:nvSpPr>
          <p:cNvPr id="3" name="Content Placeholder 2">
            <a:extLst>
              <a:ext uri="{FF2B5EF4-FFF2-40B4-BE49-F238E27FC236}">
                <a16:creationId xmlns:a16="http://schemas.microsoft.com/office/drawing/2014/main" id="{89A4FA2A-CD54-4043-BD9E-1BB215F16313}"/>
              </a:ext>
            </a:extLst>
          </p:cNvPr>
          <p:cNvSpPr>
            <a:spLocks noGrp="1"/>
          </p:cNvSpPr>
          <p:nvPr>
            <p:ph idx="1"/>
          </p:nvPr>
        </p:nvSpPr>
        <p:spPr/>
        <p:txBody>
          <a:bodyPr>
            <a:normAutofit fontScale="85000" lnSpcReduction="10000"/>
          </a:bodyPr>
          <a:lstStyle/>
          <a:p>
            <a:r>
              <a:rPr lang="en-US" sz="1900" dirty="0"/>
              <a:t>Issues with food security – there are over 800 million people starving in the world today!</a:t>
            </a:r>
            <a:br>
              <a:rPr lang="en-US" sz="1900" dirty="0"/>
            </a:br>
            <a:r>
              <a:rPr lang="en-US" sz="1900" dirty="0"/>
              <a:t>Issues with food sovereignty – peasants and farmers are being affected by trade agreements and food dumping!</a:t>
            </a:r>
            <a:br>
              <a:rPr lang="en-US" sz="1900" dirty="0"/>
            </a:br>
            <a:r>
              <a:rPr lang="en-US" sz="1900" dirty="0"/>
              <a:t>Issues with genetic modification process – epigenetics matter!</a:t>
            </a:r>
            <a:br>
              <a:rPr lang="en-US" sz="1900" dirty="0"/>
            </a:br>
            <a:r>
              <a:rPr lang="en-US" sz="1900" dirty="0"/>
              <a:t>Issues with use of herbicides – glyphosates are being identified as cancer causing! </a:t>
            </a:r>
            <a:br>
              <a:rPr lang="en-US" sz="1900" dirty="0"/>
            </a:br>
            <a:r>
              <a:rPr lang="en-US" sz="1900" dirty="0"/>
              <a:t>Issues with privatization – restricted access!</a:t>
            </a:r>
            <a:br>
              <a:rPr lang="en-US" sz="1900" dirty="0"/>
            </a:br>
            <a:r>
              <a:rPr lang="en-US" sz="1900" dirty="0"/>
              <a:t>Issues with cost on farmers – family farms are not sustainable!</a:t>
            </a:r>
            <a:br>
              <a:rPr lang="en-US" sz="1900" dirty="0"/>
            </a:br>
            <a:r>
              <a:rPr lang="en-US" sz="1900" dirty="0"/>
              <a:t>Issues with reduction of biodiversity – we are destroying nature! </a:t>
            </a:r>
            <a:br>
              <a:rPr lang="en-US" sz="1900" dirty="0"/>
            </a:br>
            <a:r>
              <a:rPr lang="en-US" sz="1900" dirty="0"/>
              <a:t>Issues with unwanted genetics spreading onto non-GMO farms – lawsuits!</a:t>
            </a:r>
            <a:br>
              <a:rPr lang="en-US" sz="1900" dirty="0"/>
            </a:br>
            <a:r>
              <a:rPr lang="en-US" sz="1900" dirty="0"/>
              <a:t>Issues with loss of Indigenous farming methods – on stolen land!</a:t>
            </a:r>
            <a:br>
              <a:rPr lang="en-US" sz="1900" dirty="0"/>
            </a:br>
            <a:r>
              <a:rPr lang="en-US" sz="1900" dirty="0"/>
              <a:t>Issues with soil arability – we are killing our soil!</a:t>
            </a:r>
            <a:br>
              <a:rPr lang="en-US" sz="1900" dirty="0"/>
            </a:br>
            <a:r>
              <a:rPr lang="en-US" sz="1900" dirty="0"/>
              <a:t>Issues with killing pollinators – fruits need bees!</a:t>
            </a:r>
            <a:br>
              <a:rPr lang="en-US" sz="1900" dirty="0"/>
            </a:br>
            <a:r>
              <a:rPr lang="en-US" sz="1900" dirty="0"/>
              <a:t>Issues with water ‘dead zones’ – we are polluting our water!</a:t>
            </a:r>
            <a:br>
              <a:rPr lang="en-US" sz="1900" dirty="0"/>
            </a:br>
            <a:r>
              <a:rPr lang="en-US" sz="1900" dirty="0"/>
              <a:t>Issues with corporate concentration of agribusinesses – former war companies are now food chemical companies! </a:t>
            </a:r>
            <a:br>
              <a:rPr lang="en-US" sz="1900" dirty="0"/>
            </a:br>
            <a:r>
              <a:rPr lang="en-US" sz="1900" dirty="0"/>
              <a:t>Issues with health – our food contains toxins!</a:t>
            </a:r>
            <a:br>
              <a:rPr lang="en-US" sz="1900" dirty="0"/>
            </a:br>
            <a:r>
              <a:rPr lang="en-US" sz="1900" dirty="0"/>
              <a:t>Foundations on structural racism, colonialism and patriarchy – glaring systemic issues!</a:t>
            </a:r>
            <a:br>
              <a:rPr lang="en-CA" sz="1900" dirty="0"/>
            </a:br>
            <a:r>
              <a:rPr lang="en-CA" sz="1900" dirty="0"/>
              <a:t>Rising cost of seed and chemicals – we don’t need to buy seeds!</a:t>
            </a:r>
            <a:br>
              <a:rPr lang="en-CA" sz="1900" dirty="0"/>
            </a:br>
            <a:r>
              <a:rPr lang="en-CA" sz="1900" dirty="0"/>
              <a:t>Research funding being directed to GMOs instead of traditional breeding methods – ‘science’ is not only about GMOs!</a:t>
            </a:r>
            <a:br>
              <a:rPr lang="en-CA" sz="1900" dirty="0"/>
            </a:br>
            <a:r>
              <a:rPr lang="en-CA" sz="1900" dirty="0"/>
              <a:t>Pest and weed resistance to </a:t>
            </a:r>
            <a:r>
              <a:rPr lang="en-CA" sz="1900" dirty="0" err="1"/>
              <a:t>Bt</a:t>
            </a:r>
            <a:r>
              <a:rPr lang="en-CA" sz="1900" dirty="0"/>
              <a:t> crops and glyphosate!</a:t>
            </a:r>
            <a:br>
              <a:rPr lang="en-CA" sz="1900" dirty="0"/>
            </a:br>
            <a:br>
              <a:rPr lang="en-CA" dirty="0"/>
            </a:br>
            <a:r>
              <a:rPr lang="en-CA" dirty="0"/>
              <a:t>There are so many more critiques!</a:t>
            </a:r>
            <a:endParaRPr lang="en-US" dirty="0"/>
          </a:p>
        </p:txBody>
      </p:sp>
    </p:spTree>
    <p:extLst>
      <p:ext uri="{BB962C8B-B14F-4D97-AF65-F5344CB8AC3E}">
        <p14:creationId xmlns:p14="http://schemas.microsoft.com/office/powerpoint/2010/main" val="32598814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DC57D12-178D-034D-B1B9-B8D7B498815C}"/>
              </a:ext>
            </a:extLst>
          </p:cNvPr>
          <p:cNvSpPr>
            <a:spLocks noGrp="1"/>
          </p:cNvSpPr>
          <p:nvPr>
            <p:ph type="title"/>
          </p:nvPr>
        </p:nvSpPr>
        <p:spPr>
          <a:xfrm>
            <a:off x="492370" y="516835"/>
            <a:ext cx="3084844" cy="2103875"/>
          </a:xfrm>
        </p:spPr>
        <p:txBody>
          <a:bodyPr>
            <a:normAutofit/>
          </a:bodyPr>
          <a:lstStyle/>
          <a:p>
            <a:r>
              <a:rPr lang="en-US" sz="3600">
                <a:solidFill>
                  <a:srgbClr val="FFFFFF"/>
                </a:solidFill>
              </a:rPr>
              <a:t>Building a Food Sovereign Campus</a:t>
            </a:r>
          </a:p>
        </p:txBody>
      </p:sp>
      <p:sp>
        <p:nvSpPr>
          <p:cNvPr id="33" name="Rectangle 32">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Content Placeholder 21">
            <a:extLst>
              <a:ext uri="{FF2B5EF4-FFF2-40B4-BE49-F238E27FC236}">
                <a16:creationId xmlns:a16="http://schemas.microsoft.com/office/drawing/2014/main" id="{EE6B60C1-B173-364F-8A62-4BEA1BD4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161" y="-812800"/>
            <a:ext cx="6858861" cy="8876173"/>
          </a:xfrm>
          <a:prstGeom prst="rect">
            <a:avLst/>
          </a:prstGeom>
        </p:spPr>
      </p:pic>
    </p:spTree>
    <p:extLst>
      <p:ext uri="{BB962C8B-B14F-4D97-AF65-F5344CB8AC3E}">
        <p14:creationId xmlns:p14="http://schemas.microsoft.com/office/powerpoint/2010/main" val="3199951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ACA0-99C1-C244-9186-D55DAEE74C2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0F9DFC68-9EB6-1D42-AE9B-42C222C9845E}"/>
              </a:ext>
            </a:extLst>
          </p:cNvPr>
          <p:cNvSpPr>
            <a:spLocks noGrp="1"/>
          </p:cNvSpPr>
          <p:nvPr>
            <p:ph idx="1"/>
          </p:nvPr>
        </p:nvSpPr>
        <p:spPr/>
        <p:txBody>
          <a:bodyPr>
            <a:normAutofit/>
          </a:bodyPr>
          <a:lstStyle/>
          <a:p>
            <a:r>
              <a:rPr lang="en-US" sz="4000" dirty="0"/>
              <a:t>Have a great day!</a:t>
            </a:r>
          </a:p>
        </p:txBody>
      </p:sp>
    </p:spTree>
    <p:extLst>
      <p:ext uri="{BB962C8B-B14F-4D97-AF65-F5344CB8AC3E}">
        <p14:creationId xmlns:p14="http://schemas.microsoft.com/office/powerpoint/2010/main" val="355421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D230-0275-4606-ADCB-1511EFE0CC52}"/>
              </a:ext>
            </a:extLst>
          </p:cNvPr>
          <p:cNvSpPr>
            <a:spLocks noGrp="1"/>
          </p:cNvSpPr>
          <p:nvPr>
            <p:ph type="title"/>
          </p:nvPr>
        </p:nvSpPr>
        <p:spPr/>
        <p:txBody>
          <a:bodyPr/>
          <a:lstStyle/>
          <a:p>
            <a:r>
              <a:rPr lang="en-US" dirty="0"/>
              <a:t>Is The Food System Broken?</a:t>
            </a:r>
            <a:endParaRPr lang="en-CA" dirty="0"/>
          </a:p>
        </p:txBody>
      </p:sp>
      <p:sp>
        <p:nvSpPr>
          <p:cNvPr id="3" name="Content Placeholder 2">
            <a:extLst>
              <a:ext uri="{FF2B5EF4-FFF2-40B4-BE49-F238E27FC236}">
                <a16:creationId xmlns:a16="http://schemas.microsoft.com/office/drawing/2014/main" id="{CFF9161F-4C5C-4FA7-9643-CA42C7EB277A}"/>
              </a:ext>
            </a:extLst>
          </p:cNvPr>
          <p:cNvSpPr>
            <a:spLocks noGrp="1"/>
          </p:cNvSpPr>
          <p:nvPr>
            <p:ph idx="1"/>
          </p:nvPr>
        </p:nvSpPr>
        <p:spPr/>
        <p:txBody>
          <a:bodyPr>
            <a:normAutofit/>
          </a:bodyPr>
          <a:lstStyle/>
          <a:p>
            <a:r>
              <a:rPr lang="en-US" dirty="0"/>
              <a:t>Calls to “fix a broken food system” assume that the capitalist food system used to work well. This assumption ignores the food systems long, racialized history of mistreatment of people of colour. The food system is unjust and unsustainable, but it is not broken. It functions precisely as the capitalist food system has always worked, concentrating power in the hands of the privileged minority and passing off the social and environmental “externalities” disproportionately to racially stigmatized groups. (Holt-Gimenez, 2017, p. 160)</a:t>
            </a:r>
          </a:p>
          <a:p>
            <a:endParaRPr lang="en-US" dirty="0"/>
          </a:p>
          <a:p>
            <a:r>
              <a:rPr lang="en-CA" dirty="0"/>
              <a:t>How we produce and consume determines how our society is organized, but how we organize socially and politically can also determine how we produce and consume. The implications of this are profound: our food systems are vessels of unmatched social and economic power and pivotal sites for systemic transformation. </a:t>
            </a:r>
            <a:r>
              <a:rPr lang="en-US" dirty="0"/>
              <a:t>(Holt-Gimenez, 2017, p. 214)</a:t>
            </a:r>
            <a:endParaRPr lang="en-CA" dirty="0"/>
          </a:p>
          <a:p>
            <a:r>
              <a:rPr lang="en-US" sz="1000" dirty="0"/>
              <a:t>Holt-Gimenez, E. (2017) A Foodie’s Guide to Capitalism: Understanding the Political Economy of What We Eat, Monthly Review Press, New York. </a:t>
            </a:r>
            <a:endParaRPr lang="en-CA" sz="1000" dirty="0"/>
          </a:p>
          <a:p>
            <a:endParaRPr lang="en-CA" dirty="0"/>
          </a:p>
        </p:txBody>
      </p:sp>
    </p:spTree>
    <p:extLst>
      <p:ext uri="{BB962C8B-B14F-4D97-AF65-F5344CB8AC3E}">
        <p14:creationId xmlns:p14="http://schemas.microsoft.com/office/powerpoint/2010/main" val="377222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A0F6EB-7B5C-8BF1-C3CE-9E37C8CE2D14}"/>
              </a:ext>
            </a:extLst>
          </p:cNvPr>
          <p:cNvSpPr txBox="1"/>
          <p:nvPr/>
        </p:nvSpPr>
        <p:spPr>
          <a:xfrm>
            <a:off x="3048953" y="3244334"/>
            <a:ext cx="6097904" cy="1323439"/>
          </a:xfrm>
          <a:prstGeom prst="rect">
            <a:avLst/>
          </a:prstGeom>
          <a:noFill/>
        </p:spPr>
        <p:txBody>
          <a:bodyPr wrap="square">
            <a:spAutoFit/>
          </a:bodyPr>
          <a:lstStyle/>
          <a:p>
            <a:pPr algn="ctr"/>
            <a:r>
              <a:rPr lang="en-US" sz="4000" dirty="0"/>
              <a:t>How Can We Build an Ethical Food Economy?</a:t>
            </a:r>
          </a:p>
        </p:txBody>
      </p:sp>
    </p:spTree>
    <p:extLst>
      <p:ext uri="{BB962C8B-B14F-4D97-AF65-F5344CB8AC3E}">
        <p14:creationId xmlns:p14="http://schemas.microsoft.com/office/powerpoint/2010/main" val="1158723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09399-37A4-4DF8-97C6-A7B0EB4745CB}"/>
              </a:ext>
            </a:extLst>
          </p:cNvPr>
          <p:cNvSpPr>
            <a:spLocks noGrp="1"/>
          </p:cNvSpPr>
          <p:nvPr>
            <p:ph type="title"/>
          </p:nvPr>
        </p:nvSpPr>
        <p:spPr/>
        <p:txBody>
          <a:bodyPr>
            <a:normAutofit fontScale="90000"/>
          </a:bodyPr>
          <a:lstStyle/>
          <a:p>
            <a:r>
              <a:rPr lang="en-US"/>
              <a:t>Take </a:t>
            </a:r>
            <a:r>
              <a:rPr lang="en-US" dirty="0"/>
              <a:t>back the Economy </a:t>
            </a:r>
            <a:br>
              <a:rPr lang="en-US" dirty="0"/>
            </a:br>
            <a:r>
              <a:rPr lang="en-US" dirty="0"/>
              <a:t>Gibson Graham</a:t>
            </a:r>
            <a:r>
              <a:rPr lang="en-US" sz="1200" dirty="0"/>
              <a:t> </a:t>
            </a:r>
            <a:br>
              <a:rPr lang="en-US" sz="1200" dirty="0"/>
            </a:br>
            <a:r>
              <a:rPr lang="en-US" sz="1200" i="1" dirty="0"/>
              <a:t>Gibson-Graham, J.K., Cameron, J., Healy, S. (2013) Take Back the Economy: An Ethical Guide for Transforming Communities, University of Minnesota Press </a:t>
            </a:r>
            <a:endParaRPr lang="en-US" dirty="0"/>
          </a:p>
        </p:txBody>
      </p:sp>
      <p:sp>
        <p:nvSpPr>
          <p:cNvPr id="3" name="Content Placeholder 2">
            <a:extLst>
              <a:ext uri="{FF2B5EF4-FFF2-40B4-BE49-F238E27FC236}">
                <a16:creationId xmlns:a16="http://schemas.microsoft.com/office/drawing/2014/main" id="{BDE889DB-74C6-4394-9984-38EC2EF2191D}"/>
              </a:ext>
            </a:extLst>
          </p:cNvPr>
          <p:cNvSpPr>
            <a:spLocks noGrp="1"/>
          </p:cNvSpPr>
          <p:nvPr>
            <p:ph idx="1"/>
          </p:nvPr>
        </p:nvSpPr>
        <p:spPr/>
        <p:txBody>
          <a:bodyPr/>
          <a:lstStyle/>
          <a:p>
            <a:r>
              <a:rPr lang="en-US" dirty="0">
                <a:hlinkClick r:id="rId2"/>
              </a:rPr>
              <a:t>Katherine Gibson Interview Playlist</a:t>
            </a:r>
            <a:endParaRPr lang="en-US" dirty="0"/>
          </a:p>
        </p:txBody>
      </p:sp>
      <p:pic>
        <p:nvPicPr>
          <p:cNvPr id="7" name="Picture 6">
            <a:extLst>
              <a:ext uri="{FF2B5EF4-FFF2-40B4-BE49-F238E27FC236}">
                <a16:creationId xmlns:a16="http://schemas.microsoft.com/office/drawing/2014/main" id="{A0492EBD-E0A7-4775-9164-21D90EFE0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457" y="1809538"/>
            <a:ext cx="3579223" cy="4397331"/>
          </a:xfrm>
          <a:prstGeom prst="rect">
            <a:avLst/>
          </a:prstGeom>
        </p:spPr>
      </p:pic>
    </p:spTree>
    <p:extLst>
      <p:ext uri="{BB962C8B-B14F-4D97-AF65-F5344CB8AC3E}">
        <p14:creationId xmlns:p14="http://schemas.microsoft.com/office/powerpoint/2010/main" val="190130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DDD9-BF0C-4101-A605-8191950ABA7F}"/>
              </a:ext>
            </a:extLst>
          </p:cNvPr>
          <p:cNvSpPr>
            <a:spLocks noGrp="1"/>
          </p:cNvSpPr>
          <p:nvPr>
            <p:ph type="title"/>
          </p:nvPr>
        </p:nvSpPr>
        <p:spPr/>
        <p:txBody>
          <a:bodyPr>
            <a:normAutofit/>
          </a:bodyPr>
          <a:lstStyle/>
          <a:p>
            <a:r>
              <a:rPr lang="en-US" dirty="0"/>
              <a:t>Take back the Economy </a:t>
            </a:r>
            <a:br>
              <a:rPr lang="en-US" dirty="0"/>
            </a:br>
            <a:r>
              <a:rPr lang="en-US" sz="1200" i="1" dirty="0"/>
              <a:t>Gibson-Graham, J.K., Cameron, J., Healy, S. (2013) Take Back the Economy: An Ethical Guide for Transforming Communities, University of Minnesota Press </a:t>
            </a:r>
            <a:endParaRPr lang="en-US" dirty="0"/>
          </a:p>
        </p:txBody>
      </p:sp>
      <p:pic>
        <p:nvPicPr>
          <p:cNvPr id="5" name="Content Placeholder 4">
            <a:extLst>
              <a:ext uri="{FF2B5EF4-FFF2-40B4-BE49-F238E27FC236}">
                <a16:creationId xmlns:a16="http://schemas.microsoft.com/office/drawing/2014/main" id="{117871B2-43AB-4F5C-B397-B1C43F612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162" y="1846263"/>
            <a:ext cx="8086001" cy="4022725"/>
          </a:xfrm>
        </p:spPr>
      </p:pic>
    </p:spTree>
    <p:extLst>
      <p:ext uri="{BB962C8B-B14F-4D97-AF65-F5344CB8AC3E}">
        <p14:creationId xmlns:p14="http://schemas.microsoft.com/office/powerpoint/2010/main" val="21038172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76</TotalTime>
  <Words>1302</Words>
  <Application>Microsoft Macintosh PowerPoint</Application>
  <PresentationFormat>Widescreen</PresentationFormat>
  <Paragraphs>183</Paragraphs>
  <Slides>51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Avenir Black</vt:lpstr>
      <vt:lpstr>Avenir Next</vt:lpstr>
      <vt:lpstr>Calibri</vt:lpstr>
      <vt:lpstr>Calibri Light</vt:lpstr>
      <vt:lpstr>Helvetica</vt:lpstr>
      <vt:lpstr>Retrospect</vt:lpstr>
      <vt:lpstr>Building Food Sovereign Communities</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Only A Few Large Corporations Own Most of the Agrochemical Market https://cban.ca/gmos/issues/corporate-control/</vt:lpstr>
      <vt:lpstr>Companies of War, Destruction and Death</vt:lpstr>
      <vt:lpstr>Issues With Our Current Food System</vt:lpstr>
      <vt:lpstr>Is The Food System Broken?</vt:lpstr>
      <vt:lpstr>PowerPoint Presentation</vt:lpstr>
      <vt:lpstr>Take back the Economy  Gibson Graham  Gibson-Graham, J.K., Cameron, J., Healy, S. (2013) Take Back the Economy: An Ethical Guide for Transforming Communities, University of Minnesota Press </vt:lpstr>
      <vt:lpstr>Take back the Economy  Gibson-Graham, J.K., Cameron, J., Healy, S. (2013) Take Back the Economy: An Ethical Guide for Transforming Communities, University of Minnesota Press </vt:lpstr>
      <vt:lpstr>Who Benefits from Our Food System Economically?  Qualman, D. (2011) Advancing Agriculture by Destroying Farms? The State of Agriculture in Canada, pp. 20 – 42. In, Wittman, H., Desmarais, A. A., &amp; Wiebe, N. (2011) Food Sovereignty in Canada: Creating Just and Sustainable Food Systems, Fernwood Publishing</vt:lpstr>
      <vt:lpstr>What is an Economy? Gibson-Graham, J.K., Cameron, J., Healy, S. (2013) Take Back the Economy: An Ethical Guide for Transforming Communities, University of Minnesota Press </vt:lpstr>
      <vt:lpstr>Take back the Economy  Gibson Graham  Gibson-Graham, J.K., Cameron, J., Healy, S. (2013) Take Back the Economy: An Ethical Guide for Transforming Communities, University of Minnesota Press </vt:lpstr>
      <vt:lpstr>Three Systems of an Economy Pearce, J. (2009) Social Economy: Engaging as a Third System, In Amin, A. The Social Economy; International Perspectives on Economic Solidarity, p. 26. </vt:lpstr>
      <vt:lpstr>Types of Urban Agriculture</vt:lpstr>
      <vt:lpstr>Market Farm Practices</vt:lpstr>
      <vt:lpstr>Non-Market Farm Practices </vt:lpstr>
      <vt:lpstr>Alternative Market Farm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Food Sovereignty Through Action Research</vt:lpstr>
      <vt:lpstr>PowerPoint Presentation</vt:lpstr>
      <vt:lpstr>Building a Food Sovereign Campus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Agriculture</dc:title>
  <dc:creator>Erik Chevrier</dc:creator>
  <cp:lastModifiedBy>Erik Chevrier</cp:lastModifiedBy>
  <cp:revision>16</cp:revision>
  <dcterms:created xsi:type="dcterms:W3CDTF">2020-09-18T06:53:01Z</dcterms:created>
  <dcterms:modified xsi:type="dcterms:W3CDTF">2022-11-17T19:02:05Z</dcterms:modified>
</cp:coreProperties>
</file>