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69" r:id="rId3"/>
    <p:sldId id="308" r:id="rId4"/>
    <p:sldId id="303" r:id="rId5"/>
    <p:sldId id="371" r:id="rId6"/>
    <p:sldId id="302" r:id="rId7"/>
    <p:sldId id="309" r:id="rId8"/>
    <p:sldId id="372" r:id="rId9"/>
    <p:sldId id="370" r:id="rId10"/>
    <p:sldId id="373" r:id="rId11"/>
    <p:sldId id="374" r:id="rId12"/>
    <p:sldId id="375" r:id="rId13"/>
    <p:sldId id="306" r:id="rId14"/>
    <p:sldId id="376" r:id="rId15"/>
    <p:sldId id="304" r:id="rId16"/>
    <p:sldId id="378" r:id="rId17"/>
    <p:sldId id="377" r:id="rId18"/>
    <p:sldId id="307" r:id="rId19"/>
    <p:sldId id="287" r:id="rId20"/>
    <p:sldId id="30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2022-11-03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Ecological Economics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Erik Chevrier</a:t>
            </a:r>
          </a:p>
          <a:p>
            <a:r>
              <a:rPr lang="en-CA"/>
              <a:t>November 3</a:t>
            </a:r>
            <a:r>
              <a:rPr lang="en-CA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8E29D-A996-33F4-798B-97772F59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Population-Economy-Environment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66964-5CDA-6C95-0040-B9C0F988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Doomsday predictions have existed for centuries (Malthus 1789) which have not come to pass</a:t>
            </a:r>
          </a:p>
          <a:p>
            <a:pPr lvl="2"/>
            <a:r>
              <a:rPr lang="en-US" dirty="0"/>
              <a:t>Population migration</a:t>
            </a:r>
          </a:p>
          <a:p>
            <a:pPr lvl="2"/>
            <a:r>
              <a:rPr lang="en-US" dirty="0"/>
              <a:t>Colonization</a:t>
            </a:r>
          </a:p>
          <a:p>
            <a:pPr lvl="2"/>
            <a:r>
              <a:rPr lang="en-US" dirty="0"/>
              <a:t>Industrialization of agriculture</a:t>
            </a:r>
          </a:p>
          <a:p>
            <a:pPr lvl="2"/>
            <a:r>
              <a:rPr lang="en-US" dirty="0"/>
              <a:t>Contraception</a:t>
            </a:r>
          </a:p>
          <a:p>
            <a:pPr lvl="1"/>
            <a:r>
              <a:rPr lang="en-US" dirty="0"/>
              <a:t>Populations have seen significant increases</a:t>
            </a:r>
          </a:p>
          <a:p>
            <a:pPr lvl="1"/>
            <a:r>
              <a:rPr lang="en-US" dirty="0"/>
              <a:t>Notions of sustainability must address balance of renewable energy with needs of the population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DF04E-C73F-AF49-D9DF-61D93873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Money, Debt, and Finance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79060-89DE-1EC9-64A3-82B54D7AA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Monetary systems rely on energy, especially debt-based systems</a:t>
            </a:r>
          </a:p>
          <a:p>
            <a:pPr lvl="1"/>
            <a:r>
              <a:rPr lang="en-US" dirty="0"/>
              <a:t>Repaying debt requires future energy opportunities</a:t>
            </a:r>
          </a:p>
          <a:p>
            <a:pPr lvl="1"/>
            <a:r>
              <a:rPr lang="en-US" dirty="0"/>
              <a:t>GDP cannot continually increase when the economy is built on a finite energy source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66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6C3B-6D64-8C65-CF4A-93F4BDA2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Plans for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01BEC-BD8D-FA8A-45AE-1FB90ED3F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– State objectives (i.e., provide a high quality of life for a population)</a:t>
            </a:r>
          </a:p>
          <a:p>
            <a:r>
              <a:rPr lang="en-US" dirty="0"/>
              <a:t>2 – Assemble a database of critical biophysical parameters (i.e., energy resources, resource extraction, waste emissions, population growth, etc.. </a:t>
            </a:r>
          </a:p>
          <a:p>
            <a:r>
              <a:rPr lang="en-US" dirty="0"/>
              <a:t>3 – Assess critical economic parameters (i.e.,  poverty, inequality, debt, etc.) and link each of these to the biophysical resources needed and waste generated</a:t>
            </a:r>
          </a:p>
          <a:p>
            <a:r>
              <a:rPr lang="en-US" dirty="0"/>
              <a:t>4 – Construct a comprehensive simulation or scenarios of the future. Acknowledge that this requires a high degree of uncertainty</a:t>
            </a:r>
          </a:p>
          <a:p>
            <a:r>
              <a:rPr lang="en-US" dirty="0"/>
              <a:t>5 – Make the right decisions: focus on allocating the available resources towards the stated objectives. Make sure they are flexible and focus on well-being instead of GDP indicators</a:t>
            </a:r>
          </a:p>
        </p:txBody>
      </p:sp>
    </p:spTree>
    <p:extLst>
      <p:ext uri="{BB962C8B-B14F-4D97-AF65-F5344CB8AC3E}">
        <p14:creationId xmlns:p14="http://schemas.microsoft.com/office/powerpoint/2010/main" val="4175390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91BED0D-5EC3-7B86-A041-FB27931E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12" y="905933"/>
            <a:ext cx="7936580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4BEFD-F54D-F297-F367-B146FC168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Sustainability and Stabilizing Economic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CCA6-C6F9-8542-C26D-CFBD5817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Growth should respect planetary boundaries</a:t>
            </a:r>
          </a:p>
          <a:p>
            <a:pPr lvl="1"/>
            <a:r>
              <a:rPr lang="en-US" dirty="0"/>
              <a:t>Should reflect renewable rates and processes of the global ecosystem</a:t>
            </a:r>
          </a:p>
          <a:p>
            <a:pPr lvl="1"/>
            <a:r>
              <a:rPr lang="en-US" dirty="0"/>
              <a:t>Jevon’s Paradox – Increasing energy efficiency tends to lead to increasing energy and resource use often in new technologies</a:t>
            </a:r>
          </a:p>
          <a:p>
            <a:pPr lvl="1"/>
            <a:r>
              <a:rPr lang="en-US" dirty="0"/>
              <a:t>Growth does not necessarily lead to increased well-being. In many cases it leads to the opposite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06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47FFAA9F-11C1-D985-00A7-0B1BF2800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05" y="905933"/>
            <a:ext cx="812859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1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90C71-27C1-B668-B92D-7DE39303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Financialization and Debt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657D-7F09-C6D7-B80B-A25E4109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Financialization allows us to temporarily overcome biophysical limits of wealth creation by depleting the Earth’s stock of natural capital before it can regenerate</a:t>
            </a:r>
          </a:p>
          <a:p>
            <a:pPr lvl="1"/>
            <a:r>
              <a:rPr lang="en-US" dirty="0"/>
              <a:t>Current financial models are prone to collapse because they are not grounded in biophysical realities</a:t>
            </a:r>
          </a:p>
          <a:p>
            <a:pPr lvl="1"/>
            <a:r>
              <a:rPr lang="en-US" dirty="0"/>
              <a:t>Future energy is needed to pay for massive debts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5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AFB0-F01A-65AC-FDA7-B6D82AD5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5589F-CCDF-30F5-5F2A-8E3576213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n-US" dirty="0"/>
              <a:t>Green New Deal</a:t>
            </a:r>
          </a:p>
          <a:p>
            <a:pPr lvl="1"/>
            <a:r>
              <a:rPr lang="en-US" dirty="0"/>
              <a:t>Un Sustainability Goals</a:t>
            </a:r>
          </a:p>
          <a:p>
            <a:pPr lvl="1"/>
            <a:r>
              <a:rPr lang="en-US"/>
              <a:t>Public Education</a:t>
            </a:r>
            <a:endParaRPr lang="en-US" dirty="0"/>
          </a:p>
          <a:p>
            <a:pPr lvl="1"/>
            <a:r>
              <a:rPr lang="en-US" dirty="0"/>
              <a:t>Actions required for a biophysical sustainability</a:t>
            </a:r>
          </a:p>
          <a:p>
            <a:pPr lvl="2"/>
            <a:r>
              <a:rPr lang="en-US" dirty="0"/>
              <a:t>Socio-economic changes</a:t>
            </a:r>
          </a:p>
          <a:p>
            <a:pPr lvl="3"/>
            <a:r>
              <a:rPr lang="en-US" dirty="0"/>
              <a:t>Stabilize population size</a:t>
            </a:r>
          </a:p>
          <a:p>
            <a:pPr lvl="3"/>
            <a:r>
              <a:rPr lang="en-US" dirty="0"/>
              <a:t>Stabilize economic size at a sustainable scale</a:t>
            </a:r>
          </a:p>
          <a:p>
            <a:pPr lvl="3"/>
            <a:r>
              <a:rPr lang="en-US" dirty="0"/>
              <a:t>Just distribution of incomes and wealth</a:t>
            </a:r>
          </a:p>
          <a:p>
            <a:pPr lvl="3"/>
            <a:r>
              <a:rPr lang="en-US" dirty="0"/>
              <a:t>Prioritize quality of life and happiness</a:t>
            </a:r>
          </a:p>
          <a:p>
            <a:pPr lvl="2"/>
            <a:r>
              <a:rPr lang="en-US" dirty="0"/>
              <a:t>Technology changes</a:t>
            </a:r>
          </a:p>
          <a:p>
            <a:pPr lvl="3"/>
            <a:r>
              <a:rPr lang="en-US" dirty="0"/>
              <a:t>Improve energy efficiency</a:t>
            </a:r>
          </a:p>
          <a:p>
            <a:pPr lvl="3"/>
            <a:r>
              <a:rPr lang="en-US" dirty="0"/>
              <a:t>Move towards renewable energies</a:t>
            </a:r>
          </a:p>
          <a:p>
            <a:pPr lvl="3"/>
            <a:r>
              <a:rPr lang="en-US" dirty="0"/>
              <a:t>Develop mass transportation</a:t>
            </a:r>
          </a:p>
          <a:p>
            <a:pPr lvl="1"/>
            <a:r>
              <a:rPr lang="en-US" dirty="0"/>
              <a:t>Changing ourselves</a:t>
            </a:r>
          </a:p>
          <a:p>
            <a:pPr lvl="2"/>
            <a:r>
              <a:rPr lang="en-US" dirty="0"/>
              <a:t>Raise consciousness about embodied energy</a:t>
            </a:r>
          </a:p>
          <a:p>
            <a:pPr lvl="2"/>
            <a:r>
              <a:rPr lang="en-US" dirty="0"/>
              <a:t>Require labels of energy and resource requirements</a:t>
            </a:r>
          </a:p>
          <a:p>
            <a:pPr lvl="2"/>
            <a:r>
              <a:rPr lang="en-US" dirty="0"/>
              <a:t>Restore the dignity of meaningful work</a:t>
            </a:r>
          </a:p>
          <a:p>
            <a:pPr lvl="2"/>
            <a:r>
              <a:rPr lang="en-US" dirty="0"/>
              <a:t>Adjust our expectations</a:t>
            </a:r>
          </a:p>
          <a:p>
            <a:pPr lvl="2"/>
            <a:r>
              <a:rPr lang="en-US" dirty="0"/>
              <a:t>Develop an ethic of respect for other living things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63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07E000E-2272-22E7-108D-D979B3A4B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3" y="905933"/>
            <a:ext cx="642003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0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9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Picture 1" descr="page14image1691422736">
            <a:extLst>
              <a:ext uri="{FF2B5EF4-FFF2-40B4-BE49-F238E27FC236}">
                <a16:creationId xmlns:a16="http://schemas.microsoft.com/office/drawing/2014/main" id="{F7CBCF1A-E169-AD00-2BD7-FE75E56255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56" y="1655536"/>
            <a:ext cx="10337292" cy="35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2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37E9-9A54-44B5-8824-F5971F96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Triple Bottom Line vs Nested Models of Sustainability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B6CA63-8EB2-4454-BC76-66E26A3101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Triple Bottom line</a:t>
            </a:r>
            <a:endParaRPr lang="en-C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993A81-540F-45FC-9784-70C165818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Nested model</a:t>
            </a:r>
            <a:endParaRPr lang="en-CA" dirty="0"/>
          </a:p>
        </p:txBody>
      </p:sp>
      <p:pic>
        <p:nvPicPr>
          <p:cNvPr id="37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89358E2-8ECD-4362-9111-522C25BBE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872" y="2582863"/>
            <a:ext cx="4138893" cy="3378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EFBDA24-89E0-44EF-A006-A084E34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534" y="2582334"/>
            <a:ext cx="3900975" cy="36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7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13F4F-8C08-64A1-7E7A-61CE2593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FFFFFF"/>
                </a:solidFill>
              </a:rPr>
              <a:t>Rammelt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Crelis</a:t>
            </a:r>
            <a:r>
              <a:rPr lang="en-US" sz="2000" dirty="0">
                <a:solidFill>
                  <a:srgbClr val="FFFFFF"/>
                </a:solidFill>
              </a:rPr>
              <a:t>. (2019). The Spiraling Economy: Connecting Marxian Theory with Ecological Economics. Environmental Values. 29. 10.3197/096327119X15747870303881. </a:t>
            </a:r>
          </a:p>
        </p:txBody>
      </p:sp>
      <p:pic>
        <p:nvPicPr>
          <p:cNvPr id="2050" name="Picture 2" descr="Diagram&#10;&#10;Description automatically generated">
            <a:extLst>
              <a:ext uri="{FF2B5EF4-FFF2-40B4-BE49-F238E27FC236}">
                <a16:creationId xmlns:a16="http://schemas.microsoft.com/office/drawing/2014/main" id="{CBDCECB0-9F6B-67A8-D761-89088B226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-1" b="20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19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337F8-2A55-310C-3475-B88CCD48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Biophysical Socio-Economics?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06A37-BAFF-2317-0A33-15BBFA4E7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/>
              <a:t>A field of ecological economics rooted in biophysical understandings of socio-economics</a:t>
            </a:r>
          </a:p>
          <a:p>
            <a:pPr lvl="1"/>
            <a:r>
              <a:rPr lang="en-US" dirty="0"/>
              <a:t>Shared roots with ecological economics</a:t>
            </a:r>
          </a:p>
          <a:p>
            <a:pPr lvl="1"/>
            <a:r>
              <a:rPr lang="en-US" dirty="0"/>
              <a:t>Begins with physiocrats and borrows from physics (laws of thermal dynamics)</a:t>
            </a:r>
          </a:p>
          <a:p>
            <a:pPr lvl="1"/>
            <a:r>
              <a:rPr lang="en-US" dirty="0"/>
              <a:t>Rejects classical and neoclassical economics based on the value of consumer preferences and markets</a:t>
            </a:r>
          </a:p>
          <a:p>
            <a:pPr lvl="1"/>
            <a:r>
              <a:rPr lang="en-US" dirty="0"/>
              <a:t>Argue that neoclassical and classical economic theories do not reflect reality</a:t>
            </a:r>
          </a:p>
          <a:p>
            <a:pPr lvl="1"/>
            <a:r>
              <a:rPr lang="en-US" dirty="0"/>
              <a:t>Looks at sources of goods and services in nature and energy and materials required to bring them to markets</a:t>
            </a:r>
          </a:p>
          <a:p>
            <a:pPr lvl="1"/>
            <a:r>
              <a:rPr lang="en-US" dirty="0"/>
              <a:t>Strives to influence education, management and policy</a:t>
            </a:r>
          </a:p>
          <a:p>
            <a:pPr lvl="1"/>
            <a:r>
              <a:rPr lang="en-US" dirty="0"/>
              <a:t>Strives to address conditions that threaten planetary boundaries</a:t>
            </a:r>
          </a:p>
          <a:p>
            <a:pPr lvl="1"/>
            <a:r>
              <a:rPr lang="en-US" dirty="0"/>
              <a:t>Provides models to study transformations of nature to wealth, energy and material flows</a:t>
            </a:r>
          </a:p>
          <a:p>
            <a:pPr lvl="1"/>
            <a:r>
              <a:rPr lang="en-US" dirty="0"/>
              <a:t>Provides a bridge for social sciences and natural sciences to overcome socially constructed ‘dualism’</a:t>
            </a:r>
          </a:p>
          <a:p>
            <a:pPr lvl="1"/>
            <a:r>
              <a:rPr lang="en-US" dirty="0"/>
              <a:t>Focuses on systems, not the </a:t>
            </a:r>
            <a:r>
              <a:rPr lang="en-US" dirty="0" err="1"/>
              <a:t>behaviour</a:t>
            </a:r>
            <a:r>
              <a:rPr lang="en-US" dirty="0"/>
              <a:t> of individuals</a:t>
            </a:r>
          </a:p>
          <a:p>
            <a:pPr lvl="1"/>
            <a:r>
              <a:rPr lang="en-US" dirty="0"/>
              <a:t>Focus on planetary and human well-being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 substantive meaning of economics derives from [human] dependence for [their] living upon nature and [their] fellows. It refers to the interchange with [their] natural and social environment, insofar as this results in supplying [them] with the means of material want satisfaction.”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5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DFD8B469-A63F-F64F-B447-A7EED85A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45" y="905933"/>
            <a:ext cx="7330514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30A8-6B5D-EDCB-45ED-BA3D0F2D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Biophysical Socio-Economics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D39D6-815E-6D55-5F7F-531506572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Keep economic throughput within levels that the biophysical world can sustain</a:t>
            </a:r>
          </a:p>
          <a:p>
            <a:pPr lvl="1"/>
            <a:r>
              <a:rPr lang="en-US" dirty="0"/>
              <a:t>Theory of embodied energy theory of economic value whereby the quantity of energy is directly and indirectly used to track the value of goods and services</a:t>
            </a:r>
          </a:p>
          <a:p>
            <a:pPr lvl="1"/>
            <a:r>
              <a:rPr lang="en-US" dirty="0"/>
              <a:t>‘Hubbert’ curves that determine availability of resources</a:t>
            </a:r>
          </a:p>
          <a:p>
            <a:pPr lvl="1"/>
            <a:r>
              <a:rPr lang="en-US" dirty="0"/>
              <a:t>Views cultural development occurring when the amount of energy harnessed by people per capita; per year is increased; technology putting energy to work becomes more efficient; or both (technology, sociological and ideological).</a:t>
            </a:r>
          </a:p>
          <a:p>
            <a:pPr lvl="1"/>
            <a:r>
              <a:rPr lang="en-US" dirty="0"/>
              <a:t>Part of a de-growth paradigm</a:t>
            </a:r>
          </a:p>
          <a:p>
            <a:pPr lvl="1"/>
            <a:r>
              <a:rPr lang="en-US" dirty="0"/>
              <a:t>Studies energy return on energy used (EROI)</a:t>
            </a:r>
          </a:p>
          <a:p>
            <a:pPr lvl="1"/>
            <a:r>
              <a:rPr lang="en-US" dirty="0"/>
              <a:t>Uses frameworks for performing biophysical analyses of socio-economic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7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A11DCB56-9036-983E-BFB3-9ED48CCDA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93" y="905933"/>
            <a:ext cx="3338818" cy="50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BCBC-3605-CA05-4D99-4E52E8E8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Laws of Thermodynamics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D4C04-070C-F3CE-043B-7A259A5B4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– The total energy of an isolated system is constant; energy can be transformed from one form to another, but can be neither created nor destroyed. It can also be stated in the following form: The energy gained (or lost) by a system is equal to the energy lost (or gained) by its surroundings.</a:t>
            </a:r>
          </a:p>
          <a:p>
            <a:r>
              <a:rPr lang="en-US" dirty="0"/>
              <a:t>2 –  For a spontaneous process, the entropy of the universe increases. In an isolated system, entropy can increase but cannot decrease. It can be stated as follows: Natural processes tend to go only one way, toward less usable energy and more disorder.</a:t>
            </a:r>
          </a:p>
          <a:p>
            <a:r>
              <a:rPr lang="en-US" dirty="0"/>
              <a:t>3 – The third law of thermodynamics can be stated as: A system's entropy approaches a constant value as its temperature approaches absolute zero. A perfect crystal at zero Kelvin has zero entropy.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8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28B68-108B-8DFF-E9FC-0CD1EB29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Biophysical Critique of Neoclassical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A10D3-42F0-8AC4-583D-D6CF65DD8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Fails to properly include the laws of thermodynamics and planetary boundaries</a:t>
            </a:r>
          </a:p>
          <a:p>
            <a:pPr lvl="1"/>
            <a:r>
              <a:rPr lang="en-US" dirty="0"/>
              <a:t>Fails to validate its basic assumptions (faith-based approach)</a:t>
            </a:r>
          </a:p>
          <a:p>
            <a:pPr lvl="1"/>
            <a:r>
              <a:rPr lang="en-US" dirty="0"/>
              <a:t>Evaluates economic flow between households and firms without any considerations of inputs and outputs from the biophysical world, which socio-economic systems are embedded</a:t>
            </a:r>
          </a:p>
          <a:p>
            <a:pPr lvl="1"/>
            <a:r>
              <a:rPr lang="en-US" dirty="0"/>
              <a:t>Does not acknowledge that increases in GDP also result in increases of energy consumption</a:t>
            </a:r>
          </a:p>
          <a:p>
            <a:pPr lvl="1"/>
            <a:r>
              <a:rPr lang="en-US" dirty="0"/>
              <a:t>Does not focus on the effects of energy consumption on the economy because fossil fuels are relatively inexpensive</a:t>
            </a:r>
          </a:p>
          <a:p>
            <a:pPr lvl="1"/>
            <a:r>
              <a:rPr lang="en-US" dirty="0"/>
              <a:t>Does not focus on the effects of energy waste/loss (anergy)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3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7B72-3B5B-AA2F-0DCD-9BFA8AEB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Power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AD5E-03F0-F58E-8827-7286A39D1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During the self-organization, system designs develop and prevail that maximize power intake, energy transformation and those uses that reinforce production and optimum efficiency</a:t>
            </a:r>
          </a:p>
          <a:p>
            <a:pPr lvl="1"/>
            <a:r>
              <a:rPr lang="en-US" dirty="0"/>
              <a:t>The intermediate point between rate and efficiency represents the maximum useful power output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E943B62-9E83-D050-6799-8FA9C9CAD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89" y="3010830"/>
            <a:ext cx="3736421" cy="32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887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1874</TotalTime>
  <Words>1047</Words>
  <Application>Microsoft Macintosh PowerPoint</Application>
  <PresentationFormat>Widescreen</PresentationFormat>
  <Paragraphs>93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Calibri</vt:lpstr>
      <vt:lpstr>Calibri Light</vt:lpstr>
      <vt:lpstr>Retrospect</vt:lpstr>
      <vt:lpstr>Ecological Economics</vt:lpstr>
      <vt:lpstr>Triple Bottom Line vs Nested Models of Sustainability</vt:lpstr>
      <vt:lpstr>What is Biophysical Socio-Economics?</vt:lpstr>
      <vt:lpstr>PowerPoint Presentation</vt:lpstr>
      <vt:lpstr>Focus of Biophysical Socio-Economics</vt:lpstr>
      <vt:lpstr>PowerPoint Presentation</vt:lpstr>
      <vt:lpstr>Laws of Thermodynamics</vt:lpstr>
      <vt:lpstr>Biophysical Critique of Neoclassical Economics</vt:lpstr>
      <vt:lpstr>Maximum Power Principle</vt:lpstr>
      <vt:lpstr>Population-Economy-Environment Dynamics</vt:lpstr>
      <vt:lpstr>Money, Debt, and Finance</vt:lpstr>
      <vt:lpstr>Biophysical Plans for Sustainability</vt:lpstr>
      <vt:lpstr>PowerPoint Presentation</vt:lpstr>
      <vt:lpstr>Biophysical Sustainability and Stabilizing Economic Growth</vt:lpstr>
      <vt:lpstr>PowerPoint Presentation</vt:lpstr>
      <vt:lpstr>Financialization and Debt Crisis</vt:lpstr>
      <vt:lpstr>Solutions</vt:lpstr>
      <vt:lpstr>PowerPoint Presentation</vt:lpstr>
      <vt:lpstr>PowerPoint Presentation</vt:lpstr>
      <vt:lpstr>Rammelt, Crelis. (2019). The Spiraling Economy: Connecting Marxian Theory with Ecological Economics. Environmental Values. 29. 10.3197/096327119X15747870303881.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116</cp:revision>
  <dcterms:created xsi:type="dcterms:W3CDTF">2016-08-29T02:04:56Z</dcterms:created>
  <dcterms:modified xsi:type="dcterms:W3CDTF">2022-11-03T21:03:11Z</dcterms:modified>
</cp:coreProperties>
</file>