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Lst>
  <p:sldIdLst>
    <p:sldId id="256" r:id="rId2"/>
    <p:sldId id="257" r:id="rId3"/>
    <p:sldId id="327" r:id="rId4"/>
    <p:sldId id="268" r:id="rId5"/>
    <p:sldId id="266" r:id="rId6"/>
    <p:sldId id="369" r:id="rId7"/>
    <p:sldId id="294" r:id="rId8"/>
    <p:sldId id="295" r:id="rId9"/>
    <p:sldId id="296" r:id="rId10"/>
    <p:sldId id="371" r:id="rId11"/>
    <p:sldId id="283"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90" autoAdjust="0"/>
    <p:restoredTop sz="94660"/>
  </p:normalViewPr>
  <p:slideViewPr>
    <p:cSldViewPr snapToGrid="0">
      <p:cViewPr varScale="1">
        <p:scale>
          <a:sx n="114" d="100"/>
          <a:sy n="114" d="100"/>
        </p:scale>
        <p:origin x="280"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21842BA-7EFE-4E94-BF70-CCD5482705EF}" type="datetimeFigureOut">
              <a:rPr lang="en-CA" smtClean="0"/>
              <a:t>2023-01-13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92490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1842BA-7EFE-4E94-BF70-CCD5482705EF}" type="datetimeFigureOut">
              <a:rPr lang="en-CA" smtClean="0"/>
              <a:t>2023-01-13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3525232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1842BA-7EFE-4E94-BF70-CCD5482705EF}" type="datetimeFigureOut">
              <a:rPr lang="en-CA" smtClean="0"/>
              <a:t>2023-01-13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328998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1842BA-7EFE-4E94-BF70-CCD5482705EF}" type="datetimeFigureOut">
              <a:rPr lang="en-CA" smtClean="0"/>
              <a:t>2023-01-13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1053276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21842BA-7EFE-4E94-BF70-CCD5482705EF}" type="datetimeFigureOut">
              <a:rPr lang="en-CA" smtClean="0"/>
              <a:t>2023-01-13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1957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21842BA-7EFE-4E94-BF70-CCD5482705EF}" type="datetimeFigureOut">
              <a:rPr lang="en-CA" smtClean="0"/>
              <a:t>2023-01-13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351406445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21842BA-7EFE-4E94-BF70-CCD5482705EF}" type="datetimeFigureOut">
              <a:rPr lang="en-CA" smtClean="0"/>
              <a:t>2023-01-13</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113213657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21842BA-7EFE-4E94-BF70-CCD5482705EF}" type="datetimeFigureOut">
              <a:rPr lang="en-CA" smtClean="0"/>
              <a:t>2023-01-13</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2496941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21842BA-7EFE-4E94-BF70-CCD5482705EF}" type="datetimeFigureOut">
              <a:rPr lang="en-CA" smtClean="0"/>
              <a:t>2023-01-13</a:t>
            </a:fld>
            <a:endParaRPr lang="en-CA"/>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CA"/>
          </a:p>
        </p:txBody>
      </p:sp>
      <p:sp>
        <p:nvSpPr>
          <p:cNvPr id="9" name="Slide Number Placeholder 8"/>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2839371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21842BA-7EFE-4E94-BF70-CCD5482705EF}" type="datetimeFigureOut">
              <a:rPr lang="en-CA" smtClean="0"/>
              <a:t>2023-01-13</a:t>
            </a:fld>
            <a:endParaRPr lang="en-CA"/>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CA"/>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2E8C5B3-70D6-4FAB-BB21-E17DB9DB3569}" type="slidenum">
              <a:rPr lang="en-CA" smtClean="0"/>
              <a:t>‹#›</a:t>
            </a:fld>
            <a:endParaRPr lang="en-CA"/>
          </a:p>
        </p:txBody>
      </p:sp>
    </p:spTree>
    <p:extLst>
      <p:ext uri="{BB962C8B-B14F-4D97-AF65-F5344CB8AC3E}">
        <p14:creationId xmlns:p14="http://schemas.microsoft.com/office/powerpoint/2010/main" val="299352193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21842BA-7EFE-4E94-BF70-CCD5482705EF}" type="datetimeFigureOut">
              <a:rPr lang="en-CA" smtClean="0"/>
              <a:t>2023-01-13</a:t>
            </a:fld>
            <a:endParaRPr lang="en-CA"/>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1242386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21842BA-7EFE-4E94-BF70-CCD5482705EF}" type="datetimeFigureOut">
              <a:rPr lang="en-CA" smtClean="0"/>
              <a:t>2023-01-13</a:t>
            </a:fld>
            <a:endParaRPr lang="en-CA"/>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CA"/>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C2E8C5B3-70D6-4FAB-BB21-E17DB9DB3569}" type="slidenum">
              <a:rPr lang="en-CA" smtClean="0"/>
              <a:t>‹#›</a:t>
            </a:fld>
            <a:endParaRPr lang="en-CA"/>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2822672"/>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playlist?list=PLxeXiLu4E6R_zHJnnt8-Wlu_TpEUBcKxA"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a:t>Food and Social Change</a:t>
            </a:r>
          </a:p>
        </p:txBody>
      </p:sp>
      <p:sp>
        <p:nvSpPr>
          <p:cNvPr id="3" name="Subtitle 2"/>
          <p:cNvSpPr>
            <a:spLocks noGrp="1"/>
          </p:cNvSpPr>
          <p:nvPr>
            <p:ph type="subTitle" idx="1"/>
          </p:nvPr>
        </p:nvSpPr>
        <p:spPr/>
        <p:txBody>
          <a:bodyPr>
            <a:normAutofit/>
          </a:bodyPr>
          <a:lstStyle/>
          <a:p>
            <a:r>
              <a:rPr lang="en-CA" dirty="0"/>
              <a:t>Erik Chevrier</a:t>
            </a:r>
          </a:p>
          <a:p>
            <a:r>
              <a:rPr lang="en-CA" dirty="0"/>
              <a:t>January 13, 2023</a:t>
            </a:r>
          </a:p>
        </p:txBody>
      </p:sp>
    </p:spTree>
    <p:extLst>
      <p:ext uri="{BB962C8B-B14F-4D97-AF65-F5344CB8AC3E}">
        <p14:creationId xmlns:p14="http://schemas.microsoft.com/office/powerpoint/2010/main" val="918609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EB76F-DBF9-00FF-3B7E-280CDA2C6998}"/>
              </a:ext>
            </a:extLst>
          </p:cNvPr>
          <p:cNvSpPr>
            <a:spLocks noGrp="1"/>
          </p:cNvSpPr>
          <p:nvPr>
            <p:ph type="title"/>
          </p:nvPr>
        </p:nvSpPr>
        <p:spPr/>
        <p:txBody>
          <a:bodyPr/>
          <a:lstStyle/>
          <a:p>
            <a:r>
              <a:rPr lang="en-US" dirty="0"/>
              <a:t>Feedback About Course</a:t>
            </a:r>
          </a:p>
        </p:txBody>
      </p:sp>
      <p:sp>
        <p:nvSpPr>
          <p:cNvPr id="3" name="Content Placeholder 2">
            <a:extLst>
              <a:ext uri="{FF2B5EF4-FFF2-40B4-BE49-F238E27FC236}">
                <a16:creationId xmlns:a16="http://schemas.microsoft.com/office/drawing/2014/main" id="{62B2F33D-097C-222F-2BCA-3C0635B02CDC}"/>
              </a:ext>
            </a:extLst>
          </p:cNvPr>
          <p:cNvSpPr>
            <a:spLocks noGrp="1"/>
          </p:cNvSpPr>
          <p:nvPr>
            <p:ph idx="1"/>
          </p:nvPr>
        </p:nvSpPr>
        <p:spPr/>
        <p:txBody>
          <a:bodyPr/>
          <a:lstStyle/>
          <a:p>
            <a:r>
              <a:rPr lang="en-US" dirty="0"/>
              <a:t>Give your impression:</a:t>
            </a:r>
          </a:p>
          <a:p>
            <a:pPr lvl="1"/>
            <a:r>
              <a:rPr lang="en-US" dirty="0"/>
              <a:t>Readings? </a:t>
            </a:r>
          </a:p>
          <a:p>
            <a:pPr lvl="1"/>
            <a:r>
              <a:rPr lang="en-US" dirty="0"/>
              <a:t>Assignments?</a:t>
            </a:r>
          </a:p>
          <a:p>
            <a:pPr lvl="1"/>
            <a:r>
              <a:rPr lang="en-US" dirty="0"/>
              <a:t>Structure?</a:t>
            </a:r>
          </a:p>
          <a:p>
            <a:pPr lvl="1"/>
            <a:r>
              <a:rPr lang="en-US" dirty="0"/>
              <a:t>Workload?</a:t>
            </a:r>
          </a:p>
          <a:p>
            <a:pPr lvl="1"/>
            <a:r>
              <a:rPr lang="en-US" dirty="0"/>
              <a:t>Grading? </a:t>
            </a:r>
          </a:p>
          <a:p>
            <a:pPr lvl="1"/>
            <a:r>
              <a:rPr lang="en-US" dirty="0"/>
              <a:t>Deadlines? </a:t>
            </a:r>
          </a:p>
          <a:p>
            <a:pPr lvl="1"/>
            <a:r>
              <a:rPr lang="en-US" dirty="0"/>
              <a:t>Content? </a:t>
            </a:r>
          </a:p>
          <a:p>
            <a:pPr lvl="1"/>
            <a:r>
              <a:rPr lang="en-US" dirty="0"/>
              <a:t>Other?</a:t>
            </a:r>
          </a:p>
          <a:p>
            <a:endParaRPr lang="en-US" dirty="0"/>
          </a:p>
        </p:txBody>
      </p:sp>
    </p:spTree>
    <p:extLst>
      <p:ext uri="{BB962C8B-B14F-4D97-AF65-F5344CB8AC3E}">
        <p14:creationId xmlns:p14="http://schemas.microsoft.com/office/powerpoint/2010/main" val="15196595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or Concerns?</a:t>
            </a:r>
          </a:p>
        </p:txBody>
      </p:sp>
      <p:sp>
        <p:nvSpPr>
          <p:cNvPr id="3" name="Content Placeholder 2"/>
          <p:cNvSpPr>
            <a:spLocks noGrp="1"/>
          </p:cNvSpPr>
          <p:nvPr>
            <p:ph idx="1"/>
          </p:nvPr>
        </p:nvSpPr>
        <p:spPr/>
        <p:txBody>
          <a:bodyPr>
            <a:normAutofit/>
          </a:bodyPr>
          <a:lstStyle/>
          <a:p>
            <a:r>
              <a:rPr lang="en-US" sz="3600" dirty="0"/>
              <a:t>Thanks!</a:t>
            </a:r>
          </a:p>
          <a:p>
            <a:endParaRPr lang="en-US" sz="3600" dirty="0"/>
          </a:p>
          <a:p>
            <a:endParaRPr lang="en-US" sz="3600" dirty="0"/>
          </a:p>
        </p:txBody>
      </p:sp>
    </p:spTree>
    <p:extLst>
      <p:ext uri="{BB962C8B-B14F-4D97-AF65-F5344CB8AC3E}">
        <p14:creationId xmlns:p14="http://schemas.microsoft.com/office/powerpoint/2010/main" val="18564128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Introduction </a:t>
            </a:r>
          </a:p>
        </p:txBody>
      </p:sp>
      <p:sp>
        <p:nvSpPr>
          <p:cNvPr id="3" name="Content Placeholder 2"/>
          <p:cNvSpPr>
            <a:spLocks noGrp="1"/>
          </p:cNvSpPr>
          <p:nvPr>
            <p:ph idx="1"/>
          </p:nvPr>
        </p:nvSpPr>
        <p:spPr/>
        <p:txBody>
          <a:bodyPr>
            <a:normAutofit/>
          </a:bodyPr>
          <a:lstStyle/>
          <a:p>
            <a:pPr marL="0" indent="0">
              <a:buNone/>
            </a:pPr>
            <a:r>
              <a:rPr lang="en-CA" dirty="0"/>
              <a:t>What is your name?</a:t>
            </a:r>
          </a:p>
          <a:p>
            <a:pPr marL="0" indent="0">
              <a:buNone/>
            </a:pPr>
            <a:r>
              <a:rPr lang="en-CA" dirty="0"/>
              <a:t>What is something interesting about you?</a:t>
            </a:r>
          </a:p>
          <a:p>
            <a:pPr marL="0" indent="0">
              <a:buNone/>
            </a:pPr>
            <a:r>
              <a:rPr lang="en-CA" dirty="0"/>
              <a:t>What do you expect to get out of this course? </a:t>
            </a:r>
          </a:p>
          <a:p>
            <a:pPr marL="0" indent="0">
              <a:buNone/>
            </a:pPr>
            <a:r>
              <a:rPr lang="en-CA" dirty="0"/>
              <a:t>Why did you take this course? </a:t>
            </a:r>
          </a:p>
          <a:p>
            <a:pPr marL="0" indent="0">
              <a:buNone/>
            </a:pPr>
            <a:r>
              <a:rPr lang="en-CA" dirty="0"/>
              <a:t>What is your level of experience with topics related to ‘food and social change’? </a:t>
            </a:r>
          </a:p>
          <a:p>
            <a:pPr marL="0" indent="0">
              <a:buNone/>
            </a:pPr>
            <a:r>
              <a:rPr lang="en-CA" dirty="0"/>
              <a:t>What is your interest level in topics related to ‘food and social change’? </a:t>
            </a:r>
          </a:p>
          <a:p>
            <a:pPr marL="0" indent="0">
              <a:buNone/>
            </a:pPr>
            <a:r>
              <a:rPr lang="en-CA" dirty="0"/>
              <a:t>	What specific topics are you interested you most? </a:t>
            </a:r>
            <a:br>
              <a:rPr lang="en-CA" dirty="0"/>
            </a:br>
            <a:r>
              <a:rPr lang="en-CA" dirty="0"/>
              <a:t>	What topics interest you least? </a:t>
            </a:r>
          </a:p>
          <a:p>
            <a:pPr marL="0" indent="0">
              <a:buNone/>
            </a:pPr>
            <a:endParaRPr lang="en-CA" dirty="0"/>
          </a:p>
          <a:p>
            <a:pPr marL="0" indent="0">
              <a:buNone/>
            </a:pPr>
            <a:endParaRPr lang="en-CA" dirty="0"/>
          </a:p>
          <a:p>
            <a:pPr marL="0" indent="0">
              <a:buNone/>
            </a:pPr>
            <a:endParaRPr lang="en-CA" dirty="0"/>
          </a:p>
        </p:txBody>
      </p:sp>
    </p:spTree>
    <p:extLst>
      <p:ext uri="{BB962C8B-B14F-4D97-AF65-F5344CB8AC3E}">
        <p14:creationId xmlns:p14="http://schemas.microsoft.com/office/powerpoint/2010/main" val="16142264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CBF45-CEDF-13CF-8D05-0F9C71E64BF1}"/>
              </a:ext>
            </a:extLst>
          </p:cNvPr>
          <p:cNvSpPr>
            <a:spLocks noGrp="1"/>
          </p:cNvSpPr>
          <p:nvPr>
            <p:ph type="title"/>
          </p:nvPr>
        </p:nvSpPr>
        <p:spPr/>
        <p:txBody>
          <a:bodyPr/>
          <a:lstStyle/>
          <a:p>
            <a:r>
              <a:rPr lang="en-US" dirty="0"/>
              <a:t>Question? </a:t>
            </a:r>
          </a:p>
        </p:txBody>
      </p:sp>
      <p:sp>
        <p:nvSpPr>
          <p:cNvPr id="3" name="Content Placeholder 2">
            <a:extLst>
              <a:ext uri="{FF2B5EF4-FFF2-40B4-BE49-F238E27FC236}">
                <a16:creationId xmlns:a16="http://schemas.microsoft.com/office/drawing/2014/main" id="{D0E7BD19-4BAE-3B2B-875F-8BBEDDD11A11}"/>
              </a:ext>
            </a:extLst>
          </p:cNvPr>
          <p:cNvSpPr>
            <a:spLocks noGrp="1"/>
          </p:cNvSpPr>
          <p:nvPr>
            <p:ph idx="1"/>
          </p:nvPr>
        </p:nvSpPr>
        <p:spPr/>
        <p:txBody>
          <a:bodyPr>
            <a:normAutofit fontScale="70000" lnSpcReduction="20000"/>
          </a:bodyPr>
          <a:lstStyle/>
          <a:p>
            <a:r>
              <a:rPr lang="en-US" dirty="0"/>
              <a:t>What is the green revolution?</a:t>
            </a:r>
          </a:p>
          <a:p>
            <a:r>
              <a:rPr lang="en-US" dirty="0"/>
              <a:t>What is a GMO? What is breeding? What is the difference?</a:t>
            </a:r>
          </a:p>
          <a:p>
            <a:r>
              <a:rPr lang="en-US" dirty="0"/>
              <a:t>What is strong, transformative sustainability? </a:t>
            </a:r>
          </a:p>
          <a:p>
            <a:r>
              <a:rPr lang="en-US" dirty="0"/>
              <a:t>What is community-campus engagement? </a:t>
            </a:r>
          </a:p>
          <a:p>
            <a:r>
              <a:rPr lang="en-US" dirty="0"/>
              <a:t>What is a food system made of? </a:t>
            </a:r>
          </a:p>
          <a:p>
            <a:r>
              <a:rPr lang="en-US" dirty="0"/>
              <a:t>What is a diverse economy? </a:t>
            </a:r>
          </a:p>
          <a:p>
            <a:r>
              <a:rPr lang="en-US" dirty="0"/>
              <a:t>What’s wrong with the global food system? </a:t>
            </a:r>
          </a:p>
          <a:p>
            <a:r>
              <a:rPr lang="en-US" dirty="0"/>
              <a:t>What is a cooperative organization? </a:t>
            </a:r>
          </a:p>
          <a:p>
            <a:r>
              <a:rPr lang="en-US" dirty="0"/>
              <a:t>Who is Bayer? How are they related to food? </a:t>
            </a:r>
          </a:p>
          <a:p>
            <a:r>
              <a:rPr lang="en-US" dirty="0"/>
              <a:t>What does food sovereignty, food justice, and/or food security mean? </a:t>
            </a:r>
          </a:p>
          <a:p>
            <a:r>
              <a:rPr lang="en-US" dirty="0"/>
              <a:t>What is the value of food? </a:t>
            </a:r>
          </a:p>
          <a:p>
            <a:r>
              <a:rPr lang="en-US" dirty="0"/>
              <a:t>What is agroecology? What is permaculture? What is a monoculture? </a:t>
            </a:r>
          </a:p>
          <a:p>
            <a:endParaRPr lang="en-US" dirty="0"/>
          </a:p>
          <a:p>
            <a:pPr marL="0" indent="0">
              <a:buNone/>
            </a:pPr>
            <a:endParaRPr lang="en-US" dirty="0"/>
          </a:p>
        </p:txBody>
      </p:sp>
    </p:spTree>
    <p:extLst>
      <p:ext uri="{BB962C8B-B14F-4D97-AF65-F5344CB8AC3E}">
        <p14:creationId xmlns:p14="http://schemas.microsoft.com/office/powerpoint/2010/main" val="19929366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6" name="Straight Connector 15">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8" name="Rectangle 17">
            <a:extLst>
              <a:ext uri="{FF2B5EF4-FFF2-40B4-BE49-F238E27FC236}">
                <a16:creationId xmlns:a16="http://schemas.microsoft.com/office/drawing/2014/main" id="{5A1B47C8-47A0-4A88-8830-6DEA3B5DE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A0492EBD-E0A7-4775-9164-21D90EFE0D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1781" y="640080"/>
            <a:ext cx="4540102" cy="5577840"/>
          </a:xfrm>
          <a:prstGeom prst="rect">
            <a:avLst/>
          </a:prstGeom>
        </p:spPr>
      </p:pic>
      <p:sp>
        <p:nvSpPr>
          <p:cNvPr id="20" name="Rectangle 19">
            <a:extLst>
              <a:ext uri="{FF2B5EF4-FFF2-40B4-BE49-F238E27FC236}">
                <a16:creationId xmlns:a16="http://schemas.microsoft.com/office/drawing/2014/main" id="{984BBFDD-E720-4805-A9C8-129FBBF6DD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613486" y="0"/>
            <a:ext cx="45847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B2009399-37A4-4DF8-97C6-A7B0EB4745CB}"/>
              </a:ext>
            </a:extLst>
          </p:cNvPr>
          <p:cNvSpPr>
            <a:spLocks noGrp="1"/>
          </p:cNvSpPr>
          <p:nvPr>
            <p:ph type="title"/>
          </p:nvPr>
        </p:nvSpPr>
        <p:spPr>
          <a:xfrm>
            <a:off x="8096885" y="640080"/>
            <a:ext cx="3659246" cy="2926080"/>
          </a:xfrm>
        </p:spPr>
        <p:txBody>
          <a:bodyPr vert="horz" lIns="91440" tIns="45720" rIns="91440" bIns="45720" rtlCol="0" anchor="b">
            <a:normAutofit/>
          </a:bodyPr>
          <a:lstStyle/>
          <a:p>
            <a:r>
              <a:rPr lang="en-US" sz="2400">
                <a:solidFill>
                  <a:srgbClr val="FFFFFF"/>
                </a:solidFill>
              </a:rPr>
              <a:t>Gibson Graham – Take back the Economy </a:t>
            </a:r>
            <a:r>
              <a:rPr lang="en-US" sz="2400" i="1">
                <a:solidFill>
                  <a:srgbClr val="FFFFFF"/>
                </a:solidFill>
              </a:rPr>
              <a:t>Gibson-Graham, J.K., Cameron, J., Healy, S. (2013) Take Back the Economy: An Ethical Guide for Transforming Communities, University of Minnesota Press </a:t>
            </a:r>
            <a:endParaRPr lang="en-US" sz="2400">
              <a:solidFill>
                <a:srgbClr val="FFFFFF"/>
              </a:solidFill>
            </a:endParaRPr>
          </a:p>
        </p:txBody>
      </p:sp>
      <p:sp>
        <p:nvSpPr>
          <p:cNvPr id="3" name="Content Placeholder 2">
            <a:extLst>
              <a:ext uri="{FF2B5EF4-FFF2-40B4-BE49-F238E27FC236}">
                <a16:creationId xmlns:a16="http://schemas.microsoft.com/office/drawing/2014/main" id="{BDE889DB-74C6-4394-9984-38EC2EF2191D}"/>
              </a:ext>
            </a:extLst>
          </p:cNvPr>
          <p:cNvSpPr>
            <a:spLocks noGrp="1"/>
          </p:cNvSpPr>
          <p:nvPr>
            <p:ph idx="1"/>
          </p:nvPr>
        </p:nvSpPr>
        <p:spPr>
          <a:xfrm>
            <a:off x="8096885" y="3578084"/>
            <a:ext cx="3659246" cy="2639835"/>
          </a:xfrm>
        </p:spPr>
        <p:txBody>
          <a:bodyPr vert="horz" lIns="91440" tIns="45720" rIns="91440" bIns="45720" rtlCol="0">
            <a:normAutofit/>
          </a:bodyPr>
          <a:lstStyle/>
          <a:p>
            <a:pPr marL="0" indent="0">
              <a:buNone/>
            </a:pPr>
            <a:r>
              <a:rPr lang="en-US" sz="1500" cap="all" spc="200">
                <a:solidFill>
                  <a:srgbClr val="FFFFFF"/>
                </a:solidFill>
                <a:latin typeface="+mj-lt"/>
                <a:hlinkClick r:id="rId3"/>
              </a:rPr>
              <a:t>Katherine Gibson Interview Playlist</a:t>
            </a:r>
            <a:endParaRPr lang="en-US" sz="1500" cap="all" spc="200">
              <a:solidFill>
                <a:srgbClr val="FFFFFF"/>
              </a:solidFill>
              <a:latin typeface="+mj-lt"/>
            </a:endParaRPr>
          </a:p>
        </p:txBody>
      </p:sp>
      <p:sp>
        <p:nvSpPr>
          <p:cNvPr id="22" name="Rectangle 21">
            <a:extLst>
              <a:ext uri="{FF2B5EF4-FFF2-40B4-BE49-F238E27FC236}">
                <a16:creationId xmlns:a16="http://schemas.microsoft.com/office/drawing/2014/main" id="{5AC4BE46-4A77-42FE-9D15-065CDB2F84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06"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013025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4DDD9-BF0C-4101-A605-8191950ABA7F}"/>
              </a:ext>
            </a:extLst>
          </p:cNvPr>
          <p:cNvSpPr>
            <a:spLocks noGrp="1"/>
          </p:cNvSpPr>
          <p:nvPr>
            <p:ph type="title"/>
          </p:nvPr>
        </p:nvSpPr>
        <p:spPr/>
        <p:txBody>
          <a:bodyPr/>
          <a:lstStyle/>
          <a:p>
            <a:r>
              <a:rPr lang="en-US"/>
              <a:t>Gibson Graham – Take back the Economy </a:t>
            </a:r>
            <a:r>
              <a:rPr lang="en-US" sz="1200" i="1"/>
              <a:t>Gibson-Graham, J.K., Cameron, J., Healy, S. (2013) Take Back the Economy: An Ethical Guide for Transforming Communities, University of Minnesota Press </a:t>
            </a:r>
            <a:endParaRPr lang="en-US" dirty="0"/>
          </a:p>
        </p:txBody>
      </p:sp>
      <p:pic>
        <p:nvPicPr>
          <p:cNvPr id="5" name="Content Placeholder 4">
            <a:extLst>
              <a:ext uri="{FF2B5EF4-FFF2-40B4-BE49-F238E27FC236}">
                <a16:creationId xmlns:a16="http://schemas.microsoft.com/office/drawing/2014/main" id="{117871B2-43AB-4F5C-B397-B1C43F612CA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83162" y="1846263"/>
            <a:ext cx="8086001" cy="4022725"/>
          </a:xfrm>
        </p:spPr>
      </p:pic>
    </p:spTree>
    <p:extLst>
      <p:ext uri="{BB962C8B-B14F-4D97-AF65-F5344CB8AC3E}">
        <p14:creationId xmlns:p14="http://schemas.microsoft.com/office/powerpoint/2010/main" val="2103817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937E9-9A54-44B5-8824-F5971F96B448}"/>
              </a:ext>
            </a:extLst>
          </p:cNvPr>
          <p:cNvSpPr>
            <a:spLocks noGrp="1"/>
          </p:cNvSpPr>
          <p:nvPr>
            <p:ph type="title"/>
          </p:nvPr>
        </p:nvSpPr>
        <p:spPr/>
        <p:txBody>
          <a:bodyPr vert="horz" lIns="91440" tIns="45720" rIns="91440" bIns="45720" rtlCol="0" anchor="b">
            <a:normAutofit fontScale="90000"/>
          </a:bodyPr>
          <a:lstStyle/>
          <a:p>
            <a:r>
              <a:rPr lang="en-US" sz="6000" dirty="0">
                <a:solidFill>
                  <a:schemeClr val="tx1">
                    <a:lumMod val="85000"/>
                    <a:lumOff val="15000"/>
                  </a:schemeClr>
                </a:solidFill>
              </a:rPr>
              <a:t>Prioritize the Biosphere and Social Relations Over the Market</a:t>
            </a:r>
          </a:p>
        </p:txBody>
      </p:sp>
      <p:sp>
        <p:nvSpPr>
          <p:cNvPr id="8" name="Text Placeholder 7">
            <a:extLst>
              <a:ext uri="{FF2B5EF4-FFF2-40B4-BE49-F238E27FC236}">
                <a16:creationId xmlns:a16="http://schemas.microsoft.com/office/drawing/2014/main" id="{4AB6CA63-8EB2-4454-BC76-66E26A31017B}"/>
              </a:ext>
            </a:extLst>
          </p:cNvPr>
          <p:cNvSpPr>
            <a:spLocks noGrp="1"/>
          </p:cNvSpPr>
          <p:nvPr>
            <p:ph type="body" idx="1"/>
          </p:nvPr>
        </p:nvSpPr>
        <p:spPr/>
        <p:txBody>
          <a:bodyPr/>
          <a:lstStyle/>
          <a:p>
            <a:r>
              <a:rPr lang="en-US" dirty="0"/>
              <a:t>Triple Bottom line</a:t>
            </a:r>
            <a:endParaRPr lang="en-CA" dirty="0"/>
          </a:p>
        </p:txBody>
      </p:sp>
      <p:sp>
        <p:nvSpPr>
          <p:cNvPr id="9" name="Text Placeholder 8">
            <a:extLst>
              <a:ext uri="{FF2B5EF4-FFF2-40B4-BE49-F238E27FC236}">
                <a16:creationId xmlns:a16="http://schemas.microsoft.com/office/drawing/2014/main" id="{3A993A81-540F-45FC-9784-70C1658180E2}"/>
              </a:ext>
            </a:extLst>
          </p:cNvPr>
          <p:cNvSpPr>
            <a:spLocks noGrp="1"/>
          </p:cNvSpPr>
          <p:nvPr>
            <p:ph type="body" sz="quarter" idx="3"/>
          </p:nvPr>
        </p:nvSpPr>
        <p:spPr/>
        <p:txBody>
          <a:bodyPr/>
          <a:lstStyle/>
          <a:p>
            <a:r>
              <a:rPr lang="en-US" dirty="0"/>
              <a:t>Nested model</a:t>
            </a:r>
            <a:endParaRPr lang="en-CA" dirty="0"/>
          </a:p>
        </p:txBody>
      </p:sp>
      <p:pic>
        <p:nvPicPr>
          <p:cNvPr id="37" name="Content Placeholder 4" descr="A picture containing text, map&#10;&#10;Description automatically generated">
            <a:extLst>
              <a:ext uri="{FF2B5EF4-FFF2-40B4-BE49-F238E27FC236}">
                <a16:creationId xmlns:a16="http://schemas.microsoft.com/office/drawing/2014/main" id="{D89358E2-8ECD-4362-9111-522C25BBEB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6872" y="2582863"/>
            <a:ext cx="4138893" cy="3378200"/>
          </a:xfrm>
          <a:prstGeom prst="rect">
            <a:avLst/>
          </a:prstGeom>
        </p:spPr>
      </p:pic>
      <p:pic>
        <p:nvPicPr>
          <p:cNvPr id="39" name="Picture 38">
            <a:extLst>
              <a:ext uri="{FF2B5EF4-FFF2-40B4-BE49-F238E27FC236}">
                <a16:creationId xmlns:a16="http://schemas.microsoft.com/office/drawing/2014/main" id="{0EFBDA24-89E0-44EF-A006-A084E34A73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6534" y="2582334"/>
            <a:ext cx="3900975" cy="3602736"/>
          </a:xfrm>
          <a:prstGeom prst="rect">
            <a:avLst/>
          </a:prstGeom>
        </p:spPr>
      </p:pic>
    </p:spTree>
    <p:extLst>
      <p:ext uri="{BB962C8B-B14F-4D97-AF65-F5344CB8AC3E}">
        <p14:creationId xmlns:p14="http://schemas.microsoft.com/office/powerpoint/2010/main" val="8461762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CF9C0-7FDA-489D-BBF0-FBB69D86C28B}"/>
              </a:ext>
            </a:extLst>
          </p:cNvPr>
          <p:cNvSpPr>
            <a:spLocks noGrp="1"/>
          </p:cNvSpPr>
          <p:nvPr>
            <p:ph type="title"/>
          </p:nvPr>
        </p:nvSpPr>
        <p:spPr/>
        <p:txBody>
          <a:bodyPr/>
          <a:lstStyle/>
          <a:p>
            <a:r>
              <a:rPr lang="en-US" dirty="0"/>
              <a:t>Importance of Action Based Research </a:t>
            </a:r>
          </a:p>
        </p:txBody>
      </p:sp>
      <p:sp>
        <p:nvSpPr>
          <p:cNvPr id="3" name="Content Placeholder 2">
            <a:extLst>
              <a:ext uri="{FF2B5EF4-FFF2-40B4-BE49-F238E27FC236}">
                <a16:creationId xmlns:a16="http://schemas.microsoft.com/office/drawing/2014/main" id="{B33F7CD9-455A-4AFA-9DE3-F27647571C5E}"/>
              </a:ext>
            </a:extLst>
          </p:cNvPr>
          <p:cNvSpPr>
            <a:spLocks noGrp="1"/>
          </p:cNvSpPr>
          <p:nvPr>
            <p:ph idx="1"/>
          </p:nvPr>
        </p:nvSpPr>
        <p:spPr/>
        <p:txBody>
          <a:bodyPr>
            <a:normAutofit/>
          </a:bodyPr>
          <a:lstStyle/>
          <a:p>
            <a:r>
              <a:rPr lang="en-US" sz="2400" dirty="0"/>
              <a:t>Why are action-based projects important? </a:t>
            </a:r>
          </a:p>
          <a:p>
            <a:pPr lvl="1"/>
            <a:r>
              <a:rPr lang="en-US" dirty="0"/>
              <a:t>It is important to challenge the problematic dominant epistemological understandings of food. </a:t>
            </a:r>
          </a:p>
          <a:p>
            <a:pPr lvl="1"/>
            <a:r>
              <a:rPr lang="en-US" dirty="0"/>
              <a:t>Instead we should produce ontological formations of the world we want by co-creating and co-recreating social relations that produce positive outcomes on people and the planet. </a:t>
            </a:r>
          </a:p>
          <a:p>
            <a:pPr lvl="1"/>
            <a:r>
              <a:rPr lang="en-US" dirty="0"/>
              <a:t>Action based learning theories incorporate students and facilitators as co-learners and co-collaborators. Together, they learn by doing. They also connect with the community. </a:t>
            </a:r>
          </a:p>
          <a:p>
            <a:pPr lvl="1"/>
            <a:endParaRPr lang="en-US" dirty="0"/>
          </a:p>
          <a:p>
            <a:r>
              <a:rPr lang="en-US" dirty="0"/>
              <a:t>Epistemology – A term meaning “theory of knowledge,” which gets at the </a:t>
            </a:r>
            <a:r>
              <a:rPr lang="en-US" i="1" dirty="0"/>
              <a:t>how we know </a:t>
            </a:r>
            <a:r>
              <a:rPr lang="en-US" dirty="0"/>
              <a:t>about the social world that lies behind all theoretical approaches. (</a:t>
            </a:r>
            <a:r>
              <a:rPr lang="en-US" sz="1100" dirty="0"/>
              <a:t>Frampton, Kinsman, Thompson, </a:t>
            </a:r>
            <a:r>
              <a:rPr lang="en-US" sz="1100" dirty="0" err="1"/>
              <a:t>Tileczek</a:t>
            </a:r>
            <a:r>
              <a:rPr lang="en-US" sz="1100" dirty="0"/>
              <a:t>, (2006)</a:t>
            </a:r>
            <a:r>
              <a:rPr lang="en-US" sz="1900" dirty="0"/>
              <a:t>)</a:t>
            </a:r>
            <a:endParaRPr lang="en-US" dirty="0"/>
          </a:p>
          <a:p>
            <a:r>
              <a:rPr lang="en-US" dirty="0"/>
              <a:t>Ontology – Assumptions relating to how the social </a:t>
            </a:r>
            <a:r>
              <a:rPr lang="en-US" i="1" dirty="0"/>
              <a:t>comes into being </a:t>
            </a:r>
            <a:r>
              <a:rPr lang="en-US" dirty="0"/>
              <a:t>that inform all theories and ways of writing the social. (</a:t>
            </a:r>
            <a:r>
              <a:rPr lang="en-US" sz="1100" dirty="0"/>
              <a:t>Frampton, Kinsman, Thompson, </a:t>
            </a:r>
            <a:r>
              <a:rPr lang="en-US" sz="1100" dirty="0" err="1"/>
              <a:t>Tileczek</a:t>
            </a:r>
            <a:r>
              <a:rPr lang="en-US" sz="1100" dirty="0"/>
              <a:t>, (2006)</a:t>
            </a:r>
            <a:r>
              <a:rPr lang="en-US" sz="1900" dirty="0"/>
              <a:t>)</a:t>
            </a:r>
            <a:endParaRPr lang="en-US" sz="1100" dirty="0"/>
          </a:p>
          <a:p>
            <a:endParaRPr lang="en-US" dirty="0"/>
          </a:p>
        </p:txBody>
      </p:sp>
    </p:spTree>
    <p:extLst>
      <p:ext uri="{BB962C8B-B14F-4D97-AF65-F5344CB8AC3E}">
        <p14:creationId xmlns:p14="http://schemas.microsoft.com/office/powerpoint/2010/main" val="19373511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A04FB-7E33-466D-AC23-934106E2BAFA}"/>
              </a:ext>
            </a:extLst>
          </p:cNvPr>
          <p:cNvSpPr>
            <a:spLocks noGrp="1"/>
          </p:cNvSpPr>
          <p:nvPr>
            <p:ph type="title"/>
          </p:nvPr>
        </p:nvSpPr>
        <p:spPr/>
        <p:txBody>
          <a:bodyPr/>
          <a:lstStyle/>
          <a:p>
            <a:r>
              <a:rPr lang="en-US" dirty="0"/>
              <a:t>The Dominant Epistemological View of Food?</a:t>
            </a:r>
          </a:p>
        </p:txBody>
      </p:sp>
      <p:sp>
        <p:nvSpPr>
          <p:cNvPr id="3" name="Content Placeholder 2">
            <a:extLst>
              <a:ext uri="{FF2B5EF4-FFF2-40B4-BE49-F238E27FC236}">
                <a16:creationId xmlns:a16="http://schemas.microsoft.com/office/drawing/2014/main" id="{74A90693-DCE4-4A33-9827-7A6A93FC9F21}"/>
              </a:ext>
            </a:extLst>
          </p:cNvPr>
          <p:cNvSpPr>
            <a:spLocks noGrp="1"/>
          </p:cNvSpPr>
          <p:nvPr>
            <p:ph idx="1"/>
          </p:nvPr>
        </p:nvSpPr>
        <p:spPr/>
        <p:txBody>
          <a:bodyPr>
            <a:normAutofit lnSpcReduction="10000"/>
          </a:bodyPr>
          <a:lstStyle/>
          <a:p>
            <a:r>
              <a:rPr lang="en-CA" dirty="0"/>
              <a:t>The world has or will soon have the agricultural technology available to feed the 8.3 billion people anticipated in the next quarter of a century. The more pertinent question today is whether farmers and ranchers will be permitted to use that technology. Extremists in the environmental movement, largely from rich nations and/or the privileged strata of society in poor nations, seem to be doing everything they can to stop scientific progress in its tracks. It is sad that some scientists, many of whom should or do know better, have also jumped on the extremist environmental bandwagon in search of research funds. When scientists align themselves with </a:t>
            </a:r>
            <a:r>
              <a:rPr lang="en-CA" dirty="0" err="1"/>
              <a:t>antiscience</a:t>
            </a:r>
            <a:r>
              <a:rPr lang="en-CA" dirty="0"/>
              <a:t> political movements or lend their name to unscientific propositions, what are we to think? Is it any wonder that science is losing its constituency? We must be on guard against politically opportunistic, pseudo-scientists…</a:t>
            </a:r>
            <a:endParaRPr lang="en-US" dirty="0"/>
          </a:p>
          <a:p>
            <a:r>
              <a:rPr lang="en-US" dirty="0"/>
              <a:t>Borlaug, N., E. (2000) Ending World Hunger. The Promise of Biotechnology and the Threat of </a:t>
            </a:r>
            <a:r>
              <a:rPr lang="en-US" dirty="0" err="1"/>
              <a:t>Antiscience</a:t>
            </a:r>
            <a:r>
              <a:rPr lang="en-US" dirty="0"/>
              <a:t> Zealotry, Plant Physiology, 124(2) pp. 488. </a:t>
            </a:r>
          </a:p>
          <a:p>
            <a:r>
              <a:rPr lang="en-US" dirty="0"/>
              <a:t> </a:t>
            </a:r>
          </a:p>
          <a:p>
            <a:endParaRPr lang="en-US" dirty="0"/>
          </a:p>
        </p:txBody>
      </p:sp>
    </p:spTree>
    <p:extLst>
      <p:ext uri="{BB962C8B-B14F-4D97-AF65-F5344CB8AC3E}">
        <p14:creationId xmlns:p14="http://schemas.microsoft.com/office/powerpoint/2010/main" val="14889656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A04FB-7E33-466D-AC23-934106E2BAFA}"/>
              </a:ext>
            </a:extLst>
          </p:cNvPr>
          <p:cNvSpPr>
            <a:spLocks noGrp="1"/>
          </p:cNvSpPr>
          <p:nvPr>
            <p:ph type="title"/>
          </p:nvPr>
        </p:nvSpPr>
        <p:spPr/>
        <p:txBody>
          <a:bodyPr/>
          <a:lstStyle/>
          <a:p>
            <a:r>
              <a:rPr lang="en-US" dirty="0"/>
              <a:t>Critique of Dominant Epistemological View of Food</a:t>
            </a:r>
          </a:p>
        </p:txBody>
      </p:sp>
      <p:sp>
        <p:nvSpPr>
          <p:cNvPr id="3" name="Content Placeholder 2">
            <a:extLst>
              <a:ext uri="{FF2B5EF4-FFF2-40B4-BE49-F238E27FC236}">
                <a16:creationId xmlns:a16="http://schemas.microsoft.com/office/drawing/2014/main" id="{74A90693-DCE4-4A33-9827-7A6A93FC9F21}"/>
              </a:ext>
            </a:extLst>
          </p:cNvPr>
          <p:cNvSpPr>
            <a:spLocks noGrp="1"/>
          </p:cNvSpPr>
          <p:nvPr>
            <p:ph idx="1"/>
          </p:nvPr>
        </p:nvSpPr>
        <p:spPr/>
        <p:txBody>
          <a:bodyPr>
            <a:normAutofit fontScale="85000" lnSpcReduction="10000"/>
          </a:bodyPr>
          <a:lstStyle/>
          <a:p>
            <a:r>
              <a:rPr lang="en-US" dirty="0"/>
              <a:t>When poisons are introduced into agriculture to control pests, or when GMOs are introduced under the argument of “feeding the world,” the justification given is always “science”. But “science” does not have a singular entity, and it did not come into existence within a vacuum. Today, what we generally refer to as “science” is in fact Western, mechanistic, reductionist modern science, which became the dominant practice of understanding the world during the Industrial Revolution and has continued as the dominant paradigm….To shape the industrial system in the form of new, violent technologies, and to shape the capitalist system in the form of new, profit-driven economics, a certain </a:t>
            </a:r>
            <a:r>
              <a:rPr lang="en-US" i="1" dirty="0"/>
              <a:t>type</a:t>
            </a:r>
            <a:r>
              <a:rPr lang="en-US" dirty="0"/>
              <a:t> of science was promoted and privileged as the </a:t>
            </a:r>
            <a:r>
              <a:rPr lang="en-US" i="1" dirty="0"/>
              <a:t>only</a:t>
            </a:r>
            <a:r>
              <a:rPr lang="en-US" dirty="0"/>
              <a:t> scientific knowledge system. Two scientific theories came to dominate this new, industrial paradigm, and they continue to shape practices of food, agriculture, health, and nutrition even today. The first is a Newtonian-Cartesian idea of separation: a fragmented world made of fixed, immutable atoms…The second significant theory that has framed the knowledge paradigm for industrial agriculture is Darwin’s theory of competition as the basis for evolution…The Newtonian-Cartesian theory of fragmentation and separation and the Darwinian paradigm of competition, have led to a nonrenewable use of Earth’s resources, a </a:t>
            </a:r>
            <a:r>
              <a:rPr lang="en-US" dirty="0" err="1"/>
              <a:t>nonsustainable</a:t>
            </a:r>
            <a:r>
              <a:rPr lang="en-US" dirty="0"/>
              <a:t> model for food and agriculture, and an unhealthy model of health and nutrition. An emphasis on the legitimacy of these arguments as the sole “scientific” approach has created a knowledge apartheid by discounting the knowledge of Mother Earth.</a:t>
            </a:r>
          </a:p>
          <a:p>
            <a:r>
              <a:rPr lang="en-CA" dirty="0"/>
              <a:t>Shiva, V. (Shiva, V. (2016) Who Really Feeds the World, North Atlantic Books, pp. 4 – 7.</a:t>
            </a:r>
            <a:endParaRPr lang="en-US" dirty="0"/>
          </a:p>
          <a:p>
            <a:r>
              <a:rPr lang="en-US" dirty="0"/>
              <a:t> </a:t>
            </a:r>
          </a:p>
          <a:p>
            <a:endParaRPr lang="en-US" dirty="0"/>
          </a:p>
        </p:txBody>
      </p:sp>
    </p:spTree>
    <p:extLst>
      <p:ext uri="{BB962C8B-B14F-4D97-AF65-F5344CB8AC3E}">
        <p14:creationId xmlns:p14="http://schemas.microsoft.com/office/powerpoint/2010/main" val="1691283808"/>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1494</TotalTime>
  <Words>993</Words>
  <Application>Microsoft Macintosh PowerPoint</Application>
  <PresentationFormat>Widescreen</PresentationFormat>
  <Paragraphs>59</Paragraphs>
  <Slides>11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Calibri</vt:lpstr>
      <vt:lpstr>Calibri Light</vt:lpstr>
      <vt:lpstr>Retrospect</vt:lpstr>
      <vt:lpstr>Food and Social Change</vt:lpstr>
      <vt:lpstr>Introduction </vt:lpstr>
      <vt:lpstr>Question? </vt:lpstr>
      <vt:lpstr>Gibson Graham – Take back the Economy Gibson-Graham, J.K., Cameron, J., Healy, S. (2013) Take Back the Economy: An Ethical Guide for Transforming Communities, University of Minnesota Press </vt:lpstr>
      <vt:lpstr>Gibson Graham – Take back the Economy Gibson-Graham, J.K., Cameron, J., Healy, S. (2013) Take Back the Economy: An Ethical Guide for Transforming Communities, University of Minnesota Press </vt:lpstr>
      <vt:lpstr>Prioritize the Biosphere and Social Relations Over the Market</vt:lpstr>
      <vt:lpstr>Importance of Action Based Research </vt:lpstr>
      <vt:lpstr>The Dominant Epistemological View of Food?</vt:lpstr>
      <vt:lpstr>Critique of Dominant Epistemological View of Food</vt:lpstr>
      <vt:lpstr>Feedback About Course</vt:lpstr>
      <vt:lpstr>Questions or Concerns?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Edible Activism!</dc:title>
  <dc:creator>Erik Chevrier</dc:creator>
  <cp:lastModifiedBy>Erik Chevrier</cp:lastModifiedBy>
  <cp:revision>99</cp:revision>
  <dcterms:created xsi:type="dcterms:W3CDTF">2016-08-29T02:04:56Z</dcterms:created>
  <dcterms:modified xsi:type="dcterms:W3CDTF">2023-01-13T06:22:12Z</dcterms:modified>
</cp:coreProperties>
</file>