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2" r:id="rId1"/>
  </p:sldMasterIdLst>
  <p:sldIdLst>
    <p:sldId id="256" r:id="rId2"/>
    <p:sldId id="405" r:id="rId3"/>
    <p:sldId id="352" r:id="rId4"/>
    <p:sldId id="355" r:id="rId5"/>
    <p:sldId id="374" r:id="rId6"/>
    <p:sldId id="358" r:id="rId7"/>
    <p:sldId id="367" r:id="rId8"/>
    <p:sldId id="386" r:id="rId9"/>
    <p:sldId id="297" r:id="rId10"/>
    <p:sldId id="288" r:id="rId11"/>
    <p:sldId id="290" r:id="rId12"/>
    <p:sldId id="287" r:id="rId13"/>
    <p:sldId id="298" r:id="rId14"/>
    <p:sldId id="293" r:id="rId15"/>
    <p:sldId id="292" r:id="rId16"/>
    <p:sldId id="285" r:id="rId17"/>
    <p:sldId id="295" r:id="rId18"/>
    <p:sldId id="294" r:id="rId19"/>
    <p:sldId id="296" r:id="rId20"/>
    <p:sldId id="286" r:id="rId21"/>
    <p:sldId id="369" r:id="rId22"/>
    <p:sldId id="403" r:id="rId23"/>
    <p:sldId id="388" r:id="rId24"/>
    <p:sldId id="402" r:id="rId25"/>
    <p:sldId id="399" r:id="rId26"/>
    <p:sldId id="387" r:id="rId27"/>
    <p:sldId id="404" r:id="rId28"/>
    <p:sldId id="389" r:id="rId29"/>
    <p:sldId id="390" r:id="rId30"/>
    <p:sldId id="391" r:id="rId31"/>
    <p:sldId id="392" r:id="rId32"/>
    <p:sldId id="393" r:id="rId33"/>
    <p:sldId id="397" r:id="rId34"/>
    <p:sldId id="394" r:id="rId35"/>
    <p:sldId id="398" r:id="rId36"/>
    <p:sldId id="401" r:id="rId37"/>
    <p:sldId id="395" r:id="rId38"/>
    <p:sldId id="400" r:id="rId39"/>
    <p:sldId id="396" r:id="rId40"/>
    <p:sldId id="28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AFB6"/>
    <a:srgbClr val="FFFFFF"/>
    <a:srgbClr val="8496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42" autoAdjust="0"/>
    <p:restoredTop sz="94660"/>
  </p:normalViewPr>
  <p:slideViewPr>
    <p:cSldViewPr snapToGrid="0">
      <p:cViewPr varScale="1">
        <p:scale>
          <a:sx n="114" d="100"/>
          <a:sy n="114" d="100"/>
        </p:scale>
        <p:origin x="10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A345A-0943-4BD3-9061-BFF6593FE1C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FD14010-331B-4199-958C-6ED8932BAF07}">
      <dgm:prSet/>
      <dgm:spPr>
        <a:solidFill>
          <a:srgbClr val="9CAFB6"/>
        </a:solidFill>
      </dgm:spPr>
      <dgm:t>
        <a:bodyPr/>
        <a:lstStyle/>
        <a:p>
          <a:r>
            <a:rPr lang="en-US"/>
            <a:t>Student activism</a:t>
          </a:r>
        </a:p>
      </dgm:t>
    </dgm:pt>
    <dgm:pt modelId="{79240A92-AA49-4952-8ED0-69467D8BFDBE}" type="parTrans" cxnId="{BF6120F2-9D09-4B9B-8B76-8FB362FBAA8C}">
      <dgm:prSet/>
      <dgm:spPr/>
      <dgm:t>
        <a:bodyPr/>
        <a:lstStyle/>
        <a:p>
          <a:endParaRPr lang="en-US"/>
        </a:p>
      </dgm:t>
    </dgm:pt>
    <dgm:pt modelId="{4A04E063-1E19-4C00-8B04-E05764644E64}" type="sibTrans" cxnId="{BF6120F2-9D09-4B9B-8B76-8FB362FBAA8C}">
      <dgm:prSet/>
      <dgm:spPr/>
      <dgm:t>
        <a:bodyPr/>
        <a:lstStyle/>
        <a:p>
          <a:endParaRPr lang="en-US"/>
        </a:p>
      </dgm:t>
    </dgm:pt>
    <dgm:pt modelId="{391A8BAF-E418-4396-B747-8299215B354E}">
      <dgm:prSet/>
      <dgm:spPr>
        <a:solidFill>
          <a:srgbClr val="9CAFB6"/>
        </a:solidFill>
      </dgm:spPr>
      <dgm:t>
        <a:bodyPr/>
        <a:lstStyle/>
        <a:p>
          <a:r>
            <a:rPr lang="en-US"/>
            <a:t>Community service learning and community-campus engagement</a:t>
          </a:r>
        </a:p>
      </dgm:t>
    </dgm:pt>
    <dgm:pt modelId="{C7459E1A-CD39-44A9-A839-90B7D100A5F8}" type="parTrans" cxnId="{2146D31C-7690-478D-AE0A-A76A4A71EAA6}">
      <dgm:prSet/>
      <dgm:spPr/>
      <dgm:t>
        <a:bodyPr/>
        <a:lstStyle/>
        <a:p>
          <a:endParaRPr lang="en-US"/>
        </a:p>
      </dgm:t>
    </dgm:pt>
    <dgm:pt modelId="{BD327291-83AC-4A7F-9913-41F27D51087D}" type="sibTrans" cxnId="{2146D31C-7690-478D-AE0A-A76A4A71EAA6}">
      <dgm:prSet/>
      <dgm:spPr/>
      <dgm:t>
        <a:bodyPr/>
        <a:lstStyle/>
        <a:p>
          <a:endParaRPr lang="en-US"/>
        </a:p>
      </dgm:t>
    </dgm:pt>
    <dgm:pt modelId="{4FE6C25A-7EF3-41BB-90E9-7F786D02672C}">
      <dgm:prSet/>
      <dgm:spPr>
        <a:solidFill>
          <a:srgbClr val="9CAFB6"/>
        </a:solidFill>
      </dgm:spPr>
      <dgm:t>
        <a:bodyPr/>
        <a:lstStyle/>
        <a:p>
          <a:r>
            <a:rPr lang="en-US"/>
            <a:t>Fee levies </a:t>
          </a:r>
        </a:p>
      </dgm:t>
    </dgm:pt>
    <dgm:pt modelId="{882E41A3-2E5C-4332-A1D5-03A7BCE010F1}" type="parTrans" cxnId="{4DFE1928-CC3A-494B-8A78-3E26EC438822}">
      <dgm:prSet/>
      <dgm:spPr/>
      <dgm:t>
        <a:bodyPr/>
        <a:lstStyle/>
        <a:p>
          <a:endParaRPr lang="en-US"/>
        </a:p>
      </dgm:t>
    </dgm:pt>
    <dgm:pt modelId="{61AF3772-14B7-4309-985F-C852BF7EA9A0}" type="sibTrans" cxnId="{4DFE1928-CC3A-494B-8A78-3E26EC438822}">
      <dgm:prSet/>
      <dgm:spPr/>
      <dgm:t>
        <a:bodyPr/>
        <a:lstStyle/>
        <a:p>
          <a:endParaRPr lang="en-US"/>
        </a:p>
      </dgm:t>
    </dgm:pt>
    <dgm:pt modelId="{219B69B3-3442-4953-8F80-D7A744B55AB0}">
      <dgm:prSet/>
      <dgm:spPr>
        <a:solidFill>
          <a:srgbClr val="9CAFB6"/>
        </a:solidFill>
      </dgm:spPr>
      <dgm:t>
        <a:bodyPr/>
        <a:lstStyle/>
        <a:p>
          <a:r>
            <a:rPr lang="en-US"/>
            <a:t>Robust support system</a:t>
          </a:r>
        </a:p>
      </dgm:t>
    </dgm:pt>
    <dgm:pt modelId="{B5C37AB6-753C-4062-93EC-4F40FA1B3450}" type="parTrans" cxnId="{37DB2FF1-69D2-4BDE-B150-18F087B8042C}">
      <dgm:prSet/>
      <dgm:spPr/>
      <dgm:t>
        <a:bodyPr/>
        <a:lstStyle/>
        <a:p>
          <a:endParaRPr lang="en-US"/>
        </a:p>
      </dgm:t>
    </dgm:pt>
    <dgm:pt modelId="{F6E14CA5-5661-40D4-B04C-80DA675B8283}" type="sibTrans" cxnId="{37DB2FF1-69D2-4BDE-B150-18F087B8042C}">
      <dgm:prSet/>
      <dgm:spPr/>
      <dgm:t>
        <a:bodyPr/>
        <a:lstStyle/>
        <a:p>
          <a:endParaRPr lang="en-US"/>
        </a:p>
      </dgm:t>
    </dgm:pt>
    <dgm:pt modelId="{1F947A1A-52BA-BB48-AB99-655003EAF8F0}" type="pres">
      <dgm:prSet presAssocID="{C9CA345A-0943-4BD3-9061-BFF6593FE1CB}" presName="linear" presStyleCnt="0">
        <dgm:presLayoutVars>
          <dgm:animLvl val="lvl"/>
          <dgm:resizeHandles val="exact"/>
        </dgm:presLayoutVars>
      </dgm:prSet>
      <dgm:spPr/>
    </dgm:pt>
    <dgm:pt modelId="{1CD727E3-FE08-884A-B42B-378890670B36}" type="pres">
      <dgm:prSet presAssocID="{6FD14010-331B-4199-958C-6ED8932BAF07}" presName="parentText" presStyleLbl="node1" presStyleIdx="0" presStyleCnt="4">
        <dgm:presLayoutVars>
          <dgm:chMax val="0"/>
          <dgm:bulletEnabled val="1"/>
        </dgm:presLayoutVars>
      </dgm:prSet>
      <dgm:spPr/>
    </dgm:pt>
    <dgm:pt modelId="{59565C64-BD0B-2B48-9C5B-AA99C0E45515}" type="pres">
      <dgm:prSet presAssocID="{4A04E063-1E19-4C00-8B04-E05764644E64}" presName="spacer" presStyleCnt="0"/>
      <dgm:spPr/>
    </dgm:pt>
    <dgm:pt modelId="{903827BA-9FBC-6F44-B075-3FB54B68DFBB}" type="pres">
      <dgm:prSet presAssocID="{391A8BAF-E418-4396-B747-8299215B354E}" presName="parentText" presStyleLbl="node1" presStyleIdx="1" presStyleCnt="4">
        <dgm:presLayoutVars>
          <dgm:chMax val="0"/>
          <dgm:bulletEnabled val="1"/>
        </dgm:presLayoutVars>
      </dgm:prSet>
      <dgm:spPr/>
    </dgm:pt>
    <dgm:pt modelId="{728C78F2-0F4A-D148-9DE8-6B1940C4A2F9}" type="pres">
      <dgm:prSet presAssocID="{BD327291-83AC-4A7F-9913-41F27D51087D}" presName="spacer" presStyleCnt="0"/>
      <dgm:spPr/>
    </dgm:pt>
    <dgm:pt modelId="{284685AA-7E2C-0443-AF68-407022D5411D}" type="pres">
      <dgm:prSet presAssocID="{4FE6C25A-7EF3-41BB-90E9-7F786D02672C}" presName="parentText" presStyleLbl="node1" presStyleIdx="2" presStyleCnt="4">
        <dgm:presLayoutVars>
          <dgm:chMax val="0"/>
          <dgm:bulletEnabled val="1"/>
        </dgm:presLayoutVars>
      </dgm:prSet>
      <dgm:spPr/>
    </dgm:pt>
    <dgm:pt modelId="{A363B603-39DB-424F-BC66-24EF1F1BA959}" type="pres">
      <dgm:prSet presAssocID="{61AF3772-14B7-4309-985F-C852BF7EA9A0}" presName="spacer" presStyleCnt="0"/>
      <dgm:spPr/>
    </dgm:pt>
    <dgm:pt modelId="{8C35A99D-4474-354F-AE5A-804FE8B8A3D2}" type="pres">
      <dgm:prSet presAssocID="{219B69B3-3442-4953-8F80-D7A744B55AB0}" presName="parentText" presStyleLbl="node1" presStyleIdx="3" presStyleCnt="4">
        <dgm:presLayoutVars>
          <dgm:chMax val="0"/>
          <dgm:bulletEnabled val="1"/>
        </dgm:presLayoutVars>
      </dgm:prSet>
      <dgm:spPr/>
    </dgm:pt>
  </dgm:ptLst>
  <dgm:cxnLst>
    <dgm:cxn modelId="{D4F5FE06-17C4-C441-BE3C-2167268B76D2}" type="presOf" srcId="{391A8BAF-E418-4396-B747-8299215B354E}" destId="{903827BA-9FBC-6F44-B075-3FB54B68DFBB}" srcOrd="0" destOrd="0" presId="urn:microsoft.com/office/officeart/2005/8/layout/vList2"/>
    <dgm:cxn modelId="{2146D31C-7690-478D-AE0A-A76A4A71EAA6}" srcId="{C9CA345A-0943-4BD3-9061-BFF6593FE1CB}" destId="{391A8BAF-E418-4396-B747-8299215B354E}" srcOrd="1" destOrd="0" parTransId="{C7459E1A-CD39-44A9-A839-90B7D100A5F8}" sibTransId="{BD327291-83AC-4A7F-9913-41F27D51087D}"/>
    <dgm:cxn modelId="{4DFE1928-CC3A-494B-8A78-3E26EC438822}" srcId="{C9CA345A-0943-4BD3-9061-BFF6593FE1CB}" destId="{4FE6C25A-7EF3-41BB-90E9-7F786D02672C}" srcOrd="2" destOrd="0" parTransId="{882E41A3-2E5C-4332-A1D5-03A7BCE010F1}" sibTransId="{61AF3772-14B7-4309-985F-C852BF7EA9A0}"/>
    <dgm:cxn modelId="{8882AF8A-0130-364E-B158-72A746FCFCEA}" type="presOf" srcId="{219B69B3-3442-4953-8F80-D7A744B55AB0}" destId="{8C35A99D-4474-354F-AE5A-804FE8B8A3D2}" srcOrd="0" destOrd="0" presId="urn:microsoft.com/office/officeart/2005/8/layout/vList2"/>
    <dgm:cxn modelId="{7EB762A9-084C-A943-88A9-D5C7B01AB678}" type="presOf" srcId="{6FD14010-331B-4199-958C-6ED8932BAF07}" destId="{1CD727E3-FE08-884A-B42B-378890670B36}" srcOrd="0" destOrd="0" presId="urn:microsoft.com/office/officeart/2005/8/layout/vList2"/>
    <dgm:cxn modelId="{2F50A6AC-5A1D-414E-919F-876D168AEEE8}" type="presOf" srcId="{4FE6C25A-7EF3-41BB-90E9-7F786D02672C}" destId="{284685AA-7E2C-0443-AF68-407022D5411D}" srcOrd="0" destOrd="0" presId="urn:microsoft.com/office/officeart/2005/8/layout/vList2"/>
    <dgm:cxn modelId="{6F55D1C2-3FD1-C547-B133-E528B7FB875B}" type="presOf" srcId="{C9CA345A-0943-4BD3-9061-BFF6593FE1CB}" destId="{1F947A1A-52BA-BB48-AB99-655003EAF8F0}" srcOrd="0" destOrd="0" presId="urn:microsoft.com/office/officeart/2005/8/layout/vList2"/>
    <dgm:cxn modelId="{37DB2FF1-69D2-4BDE-B150-18F087B8042C}" srcId="{C9CA345A-0943-4BD3-9061-BFF6593FE1CB}" destId="{219B69B3-3442-4953-8F80-D7A744B55AB0}" srcOrd="3" destOrd="0" parTransId="{B5C37AB6-753C-4062-93EC-4F40FA1B3450}" sibTransId="{F6E14CA5-5661-40D4-B04C-80DA675B8283}"/>
    <dgm:cxn modelId="{BF6120F2-9D09-4B9B-8B76-8FB362FBAA8C}" srcId="{C9CA345A-0943-4BD3-9061-BFF6593FE1CB}" destId="{6FD14010-331B-4199-958C-6ED8932BAF07}" srcOrd="0" destOrd="0" parTransId="{79240A92-AA49-4952-8ED0-69467D8BFDBE}" sibTransId="{4A04E063-1E19-4C00-8B04-E05764644E64}"/>
    <dgm:cxn modelId="{A86B499F-484C-8642-84AD-A88620639EB4}" type="presParOf" srcId="{1F947A1A-52BA-BB48-AB99-655003EAF8F0}" destId="{1CD727E3-FE08-884A-B42B-378890670B36}" srcOrd="0" destOrd="0" presId="urn:microsoft.com/office/officeart/2005/8/layout/vList2"/>
    <dgm:cxn modelId="{C647D85F-C31F-4847-AC50-DAE226BABE00}" type="presParOf" srcId="{1F947A1A-52BA-BB48-AB99-655003EAF8F0}" destId="{59565C64-BD0B-2B48-9C5B-AA99C0E45515}" srcOrd="1" destOrd="0" presId="urn:microsoft.com/office/officeart/2005/8/layout/vList2"/>
    <dgm:cxn modelId="{57EE8862-3933-7E48-AB0A-8979B1F631B7}" type="presParOf" srcId="{1F947A1A-52BA-BB48-AB99-655003EAF8F0}" destId="{903827BA-9FBC-6F44-B075-3FB54B68DFBB}" srcOrd="2" destOrd="0" presId="urn:microsoft.com/office/officeart/2005/8/layout/vList2"/>
    <dgm:cxn modelId="{4130191B-55BD-284C-AE8F-2E682787FD04}" type="presParOf" srcId="{1F947A1A-52BA-BB48-AB99-655003EAF8F0}" destId="{728C78F2-0F4A-D148-9DE8-6B1940C4A2F9}" srcOrd="3" destOrd="0" presId="urn:microsoft.com/office/officeart/2005/8/layout/vList2"/>
    <dgm:cxn modelId="{BEB846B3-046C-3E4A-A40E-85DB54420BBC}" type="presParOf" srcId="{1F947A1A-52BA-BB48-AB99-655003EAF8F0}" destId="{284685AA-7E2C-0443-AF68-407022D5411D}" srcOrd="4" destOrd="0" presId="urn:microsoft.com/office/officeart/2005/8/layout/vList2"/>
    <dgm:cxn modelId="{163C0794-F63D-3E46-9EF5-987EAB3ABF33}" type="presParOf" srcId="{1F947A1A-52BA-BB48-AB99-655003EAF8F0}" destId="{A363B603-39DB-424F-BC66-24EF1F1BA959}" srcOrd="5" destOrd="0" presId="urn:microsoft.com/office/officeart/2005/8/layout/vList2"/>
    <dgm:cxn modelId="{46B39625-DE00-8547-8AE0-6A61CA2B4177}" type="presParOf" srcId="{1F947A1A-52BA-BB48-AB99-655003EAF8F0}" destId="{8C35A99D-4474-354F-AE5A-804FE8B8A3D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7776B-43A0-4FE8-A0EB-DF523771DFE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AEA900B5-0715-4927-BCBA-89500C947B6C}">
      <dgm:prSet/>
      <dgm:spPr>
        <a:gradFill rotWithShape="0">
          <a:gsLst>
            <a:gs pos="0">
              <a:srgbClr val="9CAFB6"/>
            </a:gs>
            <a:gs pos="50000">
              <a:srgbClr val="9CAFB6"/>
            </a:gs>
            <a:gs pos="100000">
              <a:srgbClr val="9CAFB6"/>
            </a:gs>
          </a:gsLst>
        </a:gradFill>
      </dgm:spPr>
      <dgm:t>
        <a:bodyPr/>
        <a:lstStyle/>
        <a:p>
          <a:r>
            <a:rPr lang="en-US" b="1" dirty="0"/>
            <a:t>Administration</a:t>
          </a:r>
          <a:endParaRPr lang="en-US" dirty="0"/>
        </a:p>
      </dgm:t>
    </dgm:pt>
    <dgm:pt modelId="{17FBBFB5-4050-42F9-914B-5669467B55F9}" type="parTrans" cxnId="{F603F467-8A92-4959-980A-D2EE3BC05563}">
      <dgm:prSet/>
      <dgm:spPr/>
      <dgm:t>
        <a:bodyPr/>
        <a:lstStyle/>
        <a:p>
          <a:endParaRPr lang="en-US"/>
        </a:p>
      </dgm:t>
    </dgm:pt>
    <dgm:pt modelId="{845D1CFA-AA08-40AB-A2DF-D4CF238DB9E2}" type="sibTrans" cxnId="{F603F467-8A92-4959-980A-D2EE3BC05563}">
      <dgm:prSet/>
      <dgm:spPr/>
      <dgm:t>
        <a:bodyPr/>
        <a:lstStyle/>
        <a:p>
          <a:endParaRPr lang="en-US"/>
        </a:p>
      </dgm:t>
    </dgm:pt>
    <dgm:pt modelId="{E57C05DF-D7A8-4AF4-9AE3-F7D21234F125}">
      <dgm:prSet custT="1"/>
      <dgm:spPr>
        <a:noFill/>
      </dgm:spPr>
      <dgm:t>
        <a:bodyPr/>
        <a:lstStyle/>
        <a:p>
          <a:pPr>
            <a:buClr>
              <a:srgbClr val="9CAFB6"/>
            </a:buClr>
            <a:buFont typeface="Arial" panose="020B0604020202020204" pitchFamily="34" charset="0"/>
            <a:buChar char="•"/>
          </a:pPr>
          <a:r>
            <a:rPr lang="en-US" sz="1400" dirty="0"/>
            <a:t>Risk aversion</a:t>
          </a:r>
        </a:p>
      </dgm:t>
    </dgm:pt>
    <dgm:pt modelId="{F13B4952-7B2F-4A20-8EAD-38D75F58CB91}" type="parTrans" cxnId="{88F6918E-1E59-40FA-AD19-D49308635345}">
      <dgm:prSet/>
      <dgm:spPr/>
      <dgm:t>
        <a:bodyPr/>
        <a:lstStyle/>
        <a:p>
          <a:endParaRPr lang="en-US"/>
        </a:p>
      </dgm:t>
    </dgm:pt>
    <dgm:pt modelId="{0F5F94CD-CE02-4956-B0AE-924F47B982FB}" type="sibTrans" cxnId="{88F6918E-1E59-40FA-AD19-D49308635345}">
      <dgm:prSet/>
      <dgm:spPr/>
      <dgm:t>
        <a:bodyPr/>
        <a:lstStyle/>
        <a:p>
          <a:endParaRPr lang="en-US"/>
        </a:p>
      </dgm:t>
    </dgm:pt>
    <dgm:pt modelId="{6F1A153B-28AB-4D89-B862-01E1D2C32287}">
      <dgm:prSet custT="1"/>
      <dgm:spPr>
        <a:noFill/>
      </dgm:spPr>
      <dgm:t>
        <a:bodyPr/>
        <a:lstStyle/>
        <a:p>
          <a:pPr>
            <a:buClr>
              <a:srgbClr val="9CAFB6"/>
            </a:buClr>
            <a:buFont typeface="Arial" panose="020B0604020202020204" pitchFamily="34" charset="0"/>
            <a:buChar char="•"/>
          </a:pPr>
          <a:r>
            <a:rPr lang="en-US" sz="1400" dirty="0"/>
            <a:t>Viability of foodservice operations</a:t>
          </a:r>
        </a:p>
      </dgm:t>
    </dgm:pt>
    <dgm:pt modelId="{59337C5A-7585-4938-AE38-D924CB426B01}" type="parTrans" cxnId="{F4092AC5-4467-4631-82A1-915A4E37414F}">
      <dgm:prSet/>
      <dgm:spPr/>
      <dgm:t>
        <a:bodyPr/>
        <a:lstStyle/>
        <a:p>
          <a:endParaRPr lang="en-US"/>
        </a:p>
      </dgm:t>
    </dgm:pt>
    <dgm:pt modelId="{07334CC7-D4AB-4EAD-83E3-07F73AD057D8}" type="sibTrans" cxnId="{F4092AC5-4467-4631-82A1-915A4E37414F}">
      <dgm:prSet/>
      <dgm:spPr/>
      <dgm:t>
        <a:bodyPr/>
        <a:lstStyle/>
        <a:p>
          <a:endParaRPr lang="en-US"/>
        </a:p>
      </dgm:t>
    </dgm:pt>
    <dgm:pt modelId="{5F56D505-5B8B-4EF5-B305-1DF7C4361D2B}">
      <dgm:prSet custT="1"/>
      <dgm:spPr>
        <a:noFill/>
      </dgm:spPr>
      <dgm:t>
        <a:bodyPr/>
        <a:lstStyle/>
        <a:p>
          <a:pPr>
            <a:buClr>
              <a:srgbClr val="9CAFB6"/>
            </a:buClr>
            <a:buFont typeface="Arial" panose="020B0604020202020204" pitchFamily="34" charset="0"/>
            <a:buChar char="•"/>
          </a:pPr>
          <a:r>
            <a:rPr lang="en-US" sz="1400" dirty="0"/>
            <a:t>Corporate model of university foodservices</a:t>
          </a:r>
        </a:p>
      </dgm:t>
    </dgm:pt>
    <dgm:pt modelId="{9EBD5FCB-D37A-4186-8691-8B474A48B460}" type="parTrans" cxnId="{140EF490-1ECC-4334-B209-D26EEA2F1AA9}">
      <dgm:prSet/>
      <dgm:spPr/>
      <dgm:t>
        <a:bodyPr/>
        <a:lstStyle/>
        <a:p>
          <a:endParaRPr lang="en-US"/>
        </a:p>
      </dgm:t>
    </dgm:pt>
    <dgm:pt modelId="{2A71929F-DA3A-4366-825D-FFF1228BADED}" type="sibTrans" cxnId="{140EF490-1ECC-4334-B209-D26EEA2F1AA9}">
      <dgm:prSet/>
      <dgm:spPr/>
      <dgm:t>
        <a:bodyPr/>
        <a:lstStyle/>
        <a:p>
          <a:endParaRPr lang="en-US"/>
        </a:p>
      </dgm:t>
    </dgm:pt>
    <dgm:pt modelId="{85E94530-0D2F-406C-8F0B-1F02D7AE4B73}">
      <dgm:prSet custT="1"/>
      <dgm:spPr>
        <a:noFill/>
      </dgm:spPr>
      <dgm:t>
        <a:bodyPr/>
        <a:lstStyle/>
        <a:p>
          <a:pPr>
            <a:buClr>
              <a:srgbClr val="9CAFB6"/>
            </a:buClr>
            <a:buFont typeface="Arial" panose="020B0604020202020204" pitchFamily="34" charset="0"/>
            <a:buChar char="•"/>
          </a:pPr>
          <a:r>
            <a:rPr lang="en-US" sz="1400" dirty="0"/>
            <a:t>View of sustainability</a:t>
          </a:r>
        </a:p>
      </dgm:t>
    </dgm:pt>
    <dgm:pt modelId="{5EF61307-0733-41B2-BD09-5F666F71BE24}" type="parTrans" cxnId="{4E120F34-5E38-4A85-941F-B2E12DE247D3}">
      <dgm:prSet/>
      <dgm:spPr/>
      <dgm:t>
        <a:bodyPr/>
        <a:lstStyle/>
        <a:p>
          <a:endParaRPr lang="en-US"/>
        </a:p>
      </dgm:t>
    </dgm:pt>
    <dgm:pt modelId="{D5958E8D-CA68-4608-9B04-9389D367049D}" type="sibTrans" cxnId="{4E120F34-5E38-4A85-941F-B2E12DE247D3}">
      <dgm:prSet/>
      <dgm:spPr/>
      <dgm:t>
        <a:bodyPr/>
        <a:lstStyle/>
        <a:p>
          <a:endParaRPr lang="en-US"/>
        </a:p>
      </dgm:t>
    </dgm:pt>
    <dgm:pt modelId="{16D404FF-DC27-4917-99A4-9885AA09FD0D}">
      <dgm:prSet custT="1"/>
      <dgm:spPr>
        <a:noFill/>
      </dgm:spPr>
      <dgm:t>
        <a:bodyPr/>
        <a:lstStyle/>
        <a:p>
          <a:pPr>
            <a:buClr>
              <a:srgbClr val="9CAFB6"/>
            </a:buClr>
            <a:buFont typeface="Arial" panose="020B0604020202020204" pitchFamily="34" charset="0"/>
            <a:buChar char="•"/>
          </a:pPr>
          <a:r>
            <a:rPr lang="en-US" sz="1400" dirty="0"/>
            <a:t>Request for proposal process</a:t>
          </a:r>
        </a:p>
      </dgm:t>
    </dgm:pt>
    <dgm:pt modelId="{CA433BE7-B01D-4B09-BD4E-BBAFBBF99710}" type="parTrans" cxnId="{60644404-A236-4801-963C-73F6332A8DD9}">
      <dgm:prSet/>
      <dgm:spPr/>
      <dgm:t>
        <a:bodyPr/>
        <a:lstStyle/>
        <a:p>
          <a:endParaRPr lang="en-US"/>
        </a:p>
      </dgm:t>
    </dgm:pt>
    <dgm:pt modelId="{0EB00F10-68A7-4400-8C82-2B779E6A56FC}" type="sibTrans" cxnId="{60644404-A236-4801-963C-73F6332A8DD9}">
      <dgm:prSet/>
      <dgm:spPr/>
      <dgm:t>
        <a:bodyPr/>
        <a:lstStyle/>
        <a:p>
          <a:endParaRPr lang="en-US"/>
        </a:p>
      </dgm:t>
    </dgm:pt>
    <dgm:pt modelId="{B3624852-98AB-40B7-9C05-2B170A0C2BBB}">
      <dgm:prSet/>
      <dgm:spPr>
        <a:gradFill rotWithShape="0">
          <a:gsLst>
            <a:gs pos="0">
              <a:srgbClr val="9CAFB6"/>
            </a:gs>
            <a:gs pos="50000">
              <a:srgbClr val="9CAFB6"/>
            </a:gs>
            <a:gs pos="100000">
              <a:srgbClr val="9CAFB6"/>
            </a:gs>
          </a:gsLst>
        </a:gradFill>
      </dgm:spPr>
      <dgm:t>
        <a:bodyPr/>
        <a:lstStyle/>
        <a:p>
          <a:r>
            <a:rPr lang="en-US" b="1"/>
            <a:t>Students</a:t>
          </a:r>
          <a:endParaRPr lang="en-US"/>
        </a:p>
      </dgm:t>
    </dgm:pt>
    <dgm:pt modelId="{9F3DC903-D1BD-4967-9715-073BC2E118E3}" type="parTrans" cxnId="{E8F93BF3-045E-4A9B-9A56-8C6BFE46334D}">
      <dgm:prSet/>
      <dgm:spPr/>
      <dgm:t>
        <a:bodyPr/>
        <a:lstStyle/>
        <a:p>
          <a:endParaRPr lang="en-US"/>
        </a:p>
      </dgm:t>
    </dgm:pt>
    <dgm:pt modelId="{944AD5AC-4875-4D70-98AE-B0F47F45FE8F}" type="sibTrans" cxnId="{E8F93BF3-045E-4A9B-9A56-8C6BFE46334D}">
      <dgm:prSet/>
      <dgm:spPr/>
      <dgm:t>
        <a:bodyPr/>
        <a:lstStyle/>
        <a:p>
          <a:endParaRPr lang="en-US"/>
        </a:p>
      </dgm:t>
    </dgm:pt>
    <dgm:pt modelId="{F3431CE5-B5AE-4604-A2A7-DB2629CC9B3C}">
      <dgm:prSet custT="1"/>
      <dgm:spPr>
        <a:noFill/>
      </dgm:spPr>
      <dgm:t>
        <a:bodyPr/>
        <a:lstStyle/>
        <a:p>
          <a:pPr>
            <a:buClr>
              <a:srgbClr val="9CAFB6"/>
            </a:buClr>
          </a:pPr>
          <a:r>
            <a:rPr lang="en-US" sz="1400" dirty="0"/>
            <a:t>Anti-activists</a:t>
          </a:r>
        </a:p>
      </dgm:t>
    </dgm:pt>
    <dgm:pt modelId="{44F85D9D-F148-4D89-911F-79AB79A7F970}" type="parTrans" cxnId="{1FEA3658-0B3C-491B-8B37-FF71F2404321}">
      <dgm:prSet/>
      <dgm:spPr/>
      <dgm:t>
        <a:bodyPr/>
        <a:lstStyle/>
        <a:p>
          <a:endParaRPr lang="en-US"/>
        </a:p>
      </dgm:t>
    </dgm:pt>
    <dgm:pt modelId="{AFF26D7B-19F7-41A7-A12C-57DFFEF60DE0}" type="sibTrans" cxnId="{1FEA3658-0B3C-491B-8B37-FF71F2404321}">
      <dgm:prSet/>
      <dgm:spPr/>
      <dgm:t>
        <a:bodyPr/>
        <a:lstStyle/>
        <a:p>
          <a:endParaRPr lang="en-US"/>
        </a:p>
      </dgm:t>
    </dgm:pt>
    <dgm:pt modelId="{FC1A326E-BA1B-4B42-9E42-D474C0F9C569}">
      <dgm:prSet custT="1"/>
      <dgm:spPr>
        <a:noFill/>
      </dgm:spPr>
      <dgm:t>
        <a:bodyPr/>
        <a:lstStyle/>
        <a:p>
          <a:pPr>
            <a:buClr>
              <a:srgbClr val="9CAFB6"/>
            </a:buClr>
          </a:pPr>
          <a:r>
            <a:rPr lang="en-US" sz="1400" dirty="0"/>
            <a:t>Conflict amongst activists</a:t>
          </a:r>
        </a:p>
      </dgm:t>
    </dgm:pt>
    <dgm:pt modelId="{AFC3396E-E1ED-4D65-8BFD-5CB57E1507DB}" type="parTrans" cxnId="{C7BD89A4-0867-4703-AC69-197A3447EABB}">
      <dgm:prSet/>
      <dgm:spPr/>
      <dgm:t>
        <a:bodyPr/>
        <a:lstStyle/>
        <a:p>
          <a:endParaRPr lang="en-US"/>
        </a:p>
      </dgm:t>
    </dgm:pt>
    <dgm:pt modelId="{A2FF6ACA-48EA-4F12-AACC-77822249EBD7}" type="sibTrans" cxnId="{C7BD89A4-0867-4703-AC69-197A3447EABB}">
      <dgm:prSet/>
      <dgm:spPr/>
      <dgm:t>
        <a:bodyPr/>
        <a:lstStyle/>
        <a:p>
          <a:endParaRPr lang="en-US"/>
        </a:p>
      </dgm:t>
    </dgm:pt>
    <dgm:pt modelId="{114068C1-1AFC-444C-8653-329F429FCF0C}">
      <dgm:prSet custT="1"/>
      <dgm:spPr>
        <a:noFill/>
      </dgm:spPr>
      <dgm:t>
        <a:bodyPr/>
        <a:lstStyle/>
        <a:p>
          <a:pPr>
            <a:buClr>
              <a:srgbClr val="9CAFB6"/>
            </a:buClr>
          </a:pPr>
          <a:r>
            <a:rPr lang="en-US" sz="1400" dirty="0"/>
            <a:t>Student turnover &amp; lack of experience</a:t>
          </a:r>
        </a:p>
      </dgm:t>
    </dgm:pt>
    <dgm:pt modelId="{517A430C-446F-45C4-99C1-F7D3875542B2}" type="parTrans" cxnId="{E046383A-1980-497B-9402-4CB9675F99EA}">
      <dgm:prSet/>
      <dgm:spPr/>
      <dgm:t>
        <a:bodyPr/>
        <a:lstStyle/>
        <a:p>
          <a:endParaRPr lang="en-US"/>
        </a:p>
      </dgm:t>
    </dgm:pt>
    <dgm:pt modelId="{7FD101CC-511B-4446-A09B-D41C6D388E39}" type="sibTrans" cxnId="{E046383A-1980-497B-9402-4CB9675F99EA}">
      <dgm:prSet/>
      <dgm:spPr/>
      <dgm:t>
        <a:bodyPr/>
        <a:lstStyle/>
        <a:p>
          <a:endParaRPr lang="en-US"/>
        </a:p>
      </dgm:t>
    </dgm:pt>
    <dgm:pt modelId="{7D30AC56-A243-4132-B945-AA2BCB605FC0}">
      <dgm:prSet/>
      <dgm:spPr>
        <a:gradFill rotWithShape="0">
          <a:gsLst>
            <a:gs pos="0">
              <a:srgbClr val="9CAFB6"/>
            </a:gs>
            <a:gs pos="50000">
              <a:srgbClr val="9CAFB6"/>
            </a:gs>
            <a:gs pos="100000">
              <a:srgbClr val="9CAFB6"/>
            </a:gs>
          </a:gsLst>
        </a:gradFill>
      </dgm:spPr>
      <dgm:t>
        <a:bodyPr/>
        <a:lstStyle/>
        <a:p>
          <a:r>
            <a:rPr lang="en-US" b="1"/>
            <a:t>Faculty</a:t>
          </a:r>
          <a:endParaRPr lang="en-US"/>
        </a:p>
      </dgm:t>
    </dgm:pt>
    <dgm:pt modelId="{A4E4D7BC-15FA-45AE-8B23-BCA00100D953}" type="parTrans" cxnId="{403E68AD-B25B-4FA8-BB92-99C5F89D64C7}">
      <dgm:prSet/>
      <dgm:spPr/>
      <dgm:t>
        <a:bodyPr/>
        <a:lstStyle/>
        <a:p>
          <a:endParaRPr lang="en-US"/>
        </a:p>
      </dgm:t>
    </dgm:pt>
    <dgm:pt modelId="{0A67356D-739F-4B36-AD35-39C9EFDAB30C}" type="sibTrans" cxnId="{403E68AD-B25B-4FA8-BB92-99C5F89D64C7}">
      <dgm:prSet/>
      <dgm:spPr/>
      <dgm:t>
        <a:bodyPr/>
        <a:lstStyle/>
        <a:p>
          <a:endParaRPr lang="en-US"/>
        </a:p>
      </dgm:t>
    </dgm:pt>
    <dgm:pt modelId="{8FF2C83B-CA30-4A16-933C-F06586885942}">
      <dgm:prSet custT="1"/>
      <dgm:spPr>
        <a:noFill/>
      </dgm:spPr>
      <dgm:t>
        <a:bodyPr/>
        <a:lstStyle/>
        <a:p>
          <a:pPr>
            <a:buClr>
              <a:srgbClr val="9CAFB6"/>
            </a:buClr>
            <a:buFont typeface="Arial" panose="020B0604020202020204" pitchFamily="34" charset="0"/>
            <a:buChar char="•"/>
          </a:pPr>
          <a:r>
            <a:rPr lang="en-US" sz="1400" dirty="0"/>
            <a:t>Lack of engagement</a:t>
          </a:r>
        </a:p>
      </dgm:t>
    </dgm:pt>
    <dgm:pt modelId="{58839AAC-1E0E-4989-BA44-1C2A519E8BF6}" type="parTrans" cxnId="{4B029885-1B44-470D-BD54-A52034126700}">
      <dgm:prSet/>
      <dgm:spPr/>
      <dgm:t>
        <a:bodyPr/>
        <a:lstStyle/>
        <a:p>
          <a:endParaRPr lang="en-US"/>
        </a:p>
      </dgm:t>
    </dgm:pt>
    <dgm:pt modelId="{47FA6DEA-D689-4AC1-8277-C8546B705D64}" type="sibTrans" cxnId="{4B029885-1B44-470D-BD54-A52034126700}">
      <dgm:prSet/>
      <dgm:spPr/>
      <dgm:t>
        <a:bodyPr/>
        <a:lstStyle/>
        <a:p>
          <a:endParaRPr lang="en-US"/>
        </a:p>
      </dgm:t>
    </dgm:pt>
    <dgm:pt modelId="{D6724920-A505-4D2E-B140-CE7728F22B9A}">
      <dgm:prSet/>
      <dgm:spPr>
        <a:gradFill rotWithShape="0">
          <a:gsLst>
            <a:gs pos="0">
              <a:srgbClr val="9CAFB6"/>
            </a:gs>
            <a:gs pos="50000">
              <a:srgbClr val="9CAFB6"/>
            </a:gs>
            <a:gs pos="100000">
              <a:srgbClr val="9CAFB6"/>
            </a:gs>
          </a:gsLst>
        </a:gradFill>
      </dgm:spPr>
      <dgm:t>
        <a:bodyPr/>
        <a:lstStyle/>
        <a:p>
          <a:r>
            <a:rPr lang="en-US" b="1"/>
            <a:t>Multinational Corporations</a:t>
          </a:r>
          <a:endParaRPr lang="en-US"/>
        </a:p>
      </dgm:t>
    </dgm:pt>
    <dgm:pt modelId="{24232878-B64E-49B0-8739-379F5D780B67}" type="parTrans" cxnId="{9A967295-C204-4C8C-946D-BFDDF9E21AB2}">
      <dgm:prSet/>
      <dgm:spPr/>
      <dgm:t>
        <a:bodyPr/>
        <a:lstStyle/>
        <a:p>
          <a:endParaRPr lang="en-US"/>
        </a:p>
      </dgm:t>
    </dgm:pt>
    <dgm:pt modelId="{6A43CD1D-DEDD-49E7-B43E-30C2A0A5B2A5}" type="sibTrans" cxnId="{9A967295-C204-4C8C-946D-BFDDF9E21AB2}">
      <dgm:prSet/>
      <dgm:spPr/>
      <dgm:t>
        <a:bodyPr/>
        <a:lstStyle/>
        <a:p>
          <a:endParaRPr lang="en-US"/>
        </a:p>
      </dgm:t>
    </dgm:pt>
    <dgm:pt modelId="{03F048D2-2C43-4511-B4D4-A2968643D783}">
      <dgm:prSet custT="1"/>
      <dgm:spPr>
        <a:noFill/>
      </dgm:spPr>
      <dgm:t>
        <a:bodyPr/>
        <a:lstStyle/>
        <a:p>
          <a:pPr>
            <a:buClr>
              <a:srgbClr val="9CAFB6"/>
            </a:buClr>
          </a:pPr>
          <a:r>
            <a:rPr lang="en-US" sz="1400" dirty="0"/>
            <a:t>Skewed competition</a:t>
          </a:r>
        </a:p>
      </dgm:t>
    </dgm:pt>
    <dgm:pt modelId="{EB12D7BA-5605-4134-B2E3-F3EF70CDF0CB}" type="parTrans" cxnId="{A5753054-16AA-4CC5-9C2E-D75A49E792D1}">
      <dgm:prSet/>
      <dgm:spPr/>
      <dgm:t>
        <a:bodyPr/>
        <a:lstStyle/>
        <a:p>
          <a:endParaRPr lang="en-US"/>
        </a:p>
      </dgm:t>
    </dgm:pt>
    <dgm:pt modelId="{2A6B91D1-C83A-454D-BFAB-DD5FB7D2D842}" type="sibTrans" cxnId="{A5753054-16AA-4CC5-9C2E-D75A49E792D1}">
      <dgm:prSet/>
      <dgm:spPr/>
      <dgm:t>
        <a:bodyPr/>
        <a:lstStyle/>
        <a:p>
          <a:endParaRPr lang="en-US"/>
        </a:p>
      </dgm:t>
    </dgm:pt>
    <dgm:pt modelId="{67BC2EEE-098F-6147-955F-A91262EB7DF3}" type="pres">
      <dgm:prSet presAssocID="{1F77776B-43A0-4FE8-A0EB-DF523771DFE2}" presName="linear" presStyleCnt="0">
        <dgm:presLayoutVars>
          <dgm:dir/>
          <dgm:animLvl val="lvl"/>
          <dgm:resizeHandles val="exact"/>
        </dgm:presLayoutVars>
      </dgm:prSet>
      <dgm:spPr/>
    </dgm:pt>
    <dgm:pt modelId="{F67C1080-9925-C248-81BB-3D40A8CFCC05}" type="pres">
      <dgm:prSet presAssocID="{AEA900B5-0715-4927-BCBA-89500C947B6C}" presName="parentLin" presStyleCnt="0"/>
      <dgm:spPr/>
    </dgm:pt>
    <dgm:pt modelId="{37444A56-319A-FE40-88E7-4F8F01438AFD}" type="pres">
      <dgm:prSet presAssocID="{AEA900B5-0715-4927-BCBA-89500C947B6C}" presName="parentLeftMargin" presStyleLbl="node1" presStyleIdx="0" presStyleCnt="4"/>
      <dgm:spPr/>
    </dgm:pt>
    <dgm:pt modelId="{0D2D0949-A503-7249-BF13-37FEDDB0006B}" type="pres">
      <dgm:prSet presAssocID="{AEA900B5-0715-4927-BCBA-89500C947B6C}" presName="parentText" presStyleLbl="node1" presStyleIdx="0" presStyleCnt="4">
        <dgm:presLayoutVars>
          <dgm:chMax val="0"/>
          <dgm:bulletEnabled val="1"/>
        </dgm:presLayoutVars>
      </dgm:prSet>
      <dgm:spPr/>
    </dgm:pt>
    <dgm:pt modelId="{B3B71870-AE99-624B-B6A3-C25708745F2E}" type="pres">
      <dgm:prSet presAssocID="{AEA900B5-0715-4927-BCBA-89500C947B6C}" presName="negativeSpace" presStyleCnt="0"/>
      <dgm:spPr/>
    </dgm:pt>
    <dgm:pt modelId="{37559B2F-59F0-A34D-B480-40C1D4FFDB53}" type="pres">
      <dgm:prSet presAssocID="{AEA900B5-0715-4927-BCBA-89500C947B6C}" presName="childText" presStyleLbl="conFgAcc1" presStyleIdx="0" presStyleCnt="4">
        <dgm:presLayoutVars>
          <dgm:bulletEnabled val="1"/>
        </dgm:presLayoutVars>
      </dgm:prSet>
      <dgm:spPr/>
    </dgm:pt>
    <dgm:pt modelId="{AC55E455-39B6-484C-B066-2C24FDA806F9}" type="pres">
      <dgm:prSet presAssocID="{845D1CFA-AA08-40AB-A2DF-D4CF238DB9E2}" presName="spaceBetweenRectangles" presStyleCnt="0"/>
      <dgm:spPr/>
    </dgm:pt>
    <dgm:pt modelId="{17559A8A-C134-6B46-B397-61F575444356}" type="pres">
      <dgm:prSet presAssocID="{B3624852-98AB-40B7-9C05-2B170A0C2BBB}" presName="parentLin" presStyleCnt="0"/>
      <dgm:spPr/>
    </dgm:pt>
    <dgm:pt modelId="{734891C6-429A-9E47-84CA-6BBD88B87B11}" type="pres">
      <dgm:prSet presAssocID="{B3624852-98AB-40B7-9C05-2B170A0C2BBB}" presName="parentLeftMargin" presStyleLbl="node1" presStyleIdx="0" presStyleCnt="4"/>
      <dgm:spPr/>
    </dgm:pt>
    <dgm:pt modelId="{3B323305-D9E7-1941-AA21-6936D38D7E26}" type="pres">
      <dgm:prSet presAssocID="{B3624852-98AB-40B7-9C05-2B170A0C2BBB}" presName="parentText" presStyleLbl="node1" presStyleIdx="1" presStyleCnt="4">
        <dgm:presLayoutVars>
          <dgm:chMax val="0"/>
          <dgm:bulletEnabled val="1"/>
        </dgm:presLayoutVars>
      </dgm:prSet>
      <dgm:spPr/>
    </dgm:pt>
    <dgm:pt modelId="{0C543F92-BE20-6F4D-8C6D-27E0B34D2D2B}" type="pres">
      <dgm:prSet presAssocID="{B3624852-98AB-40B7-9C05-2B170A0C2BBB}" presName="negativeSpace" presStyleCnt="0"/>
      <dgm:spPr/>
    </dgm:pt>
    <dgm:pt modelId="{90E6FB7A-8328-8846-B214-37A998839429}" type="pres">
      <dgm:prSet presAssocID="{B3624852-98AB-40B7-9C05-2B170A0C2BBB}" presName="childText" presStyleLbl="conFgAcc1" presStyleIdx="1" presStyleCnt="4">
        <dgm:presLayoutVars>
          <dgm:bulletEnabled val="1"/>
        </dgm:presLayoutVars>
      </dgm:prSet>
      <dgm:spPr/>
    </dgm:pt>
    <dgm:pt modelId="{1ECE434E-556E-064D-859A-E9D023950F45}" type="pres">
      <dgm:prSet presAssocID="{944AD5AC-4875-4D70-98AE-B0F47F45FE8F}" presName="spaceBetweenRectangles" presStyleCnt="0"/>
      <dgm:spPr/>
    </dgm:pt>
    <dgm:pt modelId="{A45DCCB9-21B5-B949-B614-EC2625F19680}" type="pres">
      <dgm:prSet presAssocID="{7D30AC56-A243-4132-B945-AA2BCB605FC0}" presName="parentLin" presStyleCnt="0"/>
      <dgm:spPr/>
    </dgm:pt>
    <dgm:pt modelId="{9E7BDC0F-113C-3444-A646-EBFE5BB6F2BC}" type="pres">
      <dgm:prSet presAssocID="{7D30AC56-A243-4132-B945-AA2BCB605FC0}" presName="parentLeftMargin" presStyleLbl="node1" presStyleIdx="1" presStyleCnt="4"/>
      <dgm:spPr/>
    </dgm:pt>
    <dgm:pt modelId="{70FFD5D9-8102-0C46-BF7B-24C4C0EF8E3B}" type="pres">
      <dgm:prSet presAssocID="{7D30AC56-A243-4132-B945-AA2BCB605FC0}" presName="parentText" presStyleLbl="node1" presStyleIdx="2" presStyleCnt="4">
        <dgm:presLayoutVars>
          <dgm:chMax val="0"/>
          <dgm:bulletEnabled val="1"/>
        </dgm:presLayoutVars>
      </dgm:prSet>
      <dgm:spPr/>
    </dgm:pt>
    <dgm:pt modelId="{8664C6DD-9A96-6443-841F-C3683ACD58F9}" type="pres">
      <dgm:prSet presAssocID="{7D30AC56-A243-4132-B945-AA2BCB605FC0}" presName="negativeSpace" presStyleCnt="0"/>
      <dgm:spPr/>
    </dgm:pt>
    <dgm:pt modelId="{8A8BD4B7-C200-F249-B6A7-9BE7B6E3B022}" type="pres">
      <dgm:prSet presAssocID="{7D30AC56-A243-4132-B945-AA2BCB605FC0}" presName="childText" presStyleLbl="conFgAcc1" presStyleIdx="2" presStyleCnt="4">
        <dgm:presLayoutVars>
          <dgm:bulletEnabled val="1"/>
        </dgm:presLayoutVars>
      </dgm:prSet>
      <dgm:spPr/>
    </dgm:pt>
    <dgm:pt modelId="{E88B214B-E750-B548-A343-5F5103F69FB0}" type="pres">
      <dgm:prSet presAssocID="{0A67356D-739F-4B36-AD35-39C9EFDAB30C}" presName="spaceBetweenRectangles" presStyleCnt="0"/>
      <dgm:spPr/>
    </dgm:pt>
    <dgm:pt modelId="{5B0E3A96-2476-7744-A3EE-C23AC392DE93}" type="pres">
      <dgm:prSet presAssocID="{D6724920-A505-4D2E-B140-CE7728F22B9A}" presName="parentLin" presStyleCnt="0"/>
      <dgm:spPr/>
    </dgm:pt>
    <dgm:pt modelId="{54AB6868-C8E6-D340-A63D-BBC24CCE5A73}" type="pres">
      <dgm:prSet presAssocID="{D6724920-A505-4D2E-B140-CE7728F22B9A}" presName="parentLeftMargin" presStyleLbl="node1" presStyleIdx="2" presStyleCnt="4"/>
      <dgm:spPr/>
    </dgm:pt>
    <dgm:pt modelId="{433F5219-BF67-4240-803B-3CD8BD827510}" type="pres">
      <dgm:prSet presAssocID="{D6724920-A505-4D2E-B140-CE7728F22B9A}" presName="parentText" presStyleLbl="node1" presStyleIdx="3" presStyleCnt="4">
        <dgm:presLayoutVars>
          <dgm:chMax val="0"/>
          <dgm:bulletEnabled val="1"/>
        </dgm:presLayoutVars>
      </dgm:prSet>
      <dgm:spPr/>
    </dgm:pt>
    <dgm:pt modelId="{6920895F-BB85-DE4B-BC83-BB6CB1C784E7}" type="pres">
      <dgm:prSet presAssocID="{D6724920-A505-4D2E-B140-CE7728F22B9A}" presName="negativeSpace" presStyleCnt="0"/>
      <dgm:spPr/>
    </dgm:pt>
    <dgm:pt modelId="{741BF33A-ED54-3940-9ECC-F9329FB8FCF9}" type="pres">
      <dgm:prSet presAssocID="{D6724920-A505-4D2E-B140-CE7728F22B9A}" presName="childText" presStyleLbl="conFgAcc1" presStyleIdx="3" presStyleCnt="4">
        <dgm:presLayoutVars>
          <dgm:bulletEnabled val="1"/>
        </dgm:presLayoutVars>
      </dgm:prSet>
      <dgm:spPr/>
    </dgm:pt>
  </dgm:ptLst>
  <dgm:cxnLst>
    <dgm:cxn modelId="{6C9E9D00-42AA-E346-89D8-095E39D72828}" type="presOf" srcId="{D6724920-A505-4D2E-B140-CE7728F22B9A}" destId="{433F5219-BF67-4240-803B-3CD8BD827510}" srcOrd="1" destOrd="0" presId="urn:microsoft.com/office/officeart/2005/8/layout/list1"/>
    <dgm:cxn modelId="{60644404-A236-4801-963C-73F6332A8DD9}" srcId="{AEA900B5-0715-4927-BCBA-89500C947B6C}" destId="{16D404FF-DC27-4917-99A4-9885AA09FD0D}" srcOrd="4" destOrd="0" parTransId="{CA433BE7-B01D-4B09-BD4E-BBAFBBF99710}" sibTransId="{0EB00F10-68A7-4400-8C82-2B779E6A56FC}"/>
    <dgm:cxn modelId="{37657A08-531F-6440-AFB4-A7756FDBFE49}" type="presOf" srcId="{114068C1-1AFC-444C-8653-329F429FCF0C}" destId="{90E6FB7A-8328-8846-B214-37A998839429}" srcOrd="0" destOrd="2" presId="urn:microsoft.com/office/officeart/2005/8/layout/list1"/>
    <dgm:cxn modelId="{D9DAC00A-20C4-FB45-A51C-2ACF18D3C8AB}" type="presOf" srcId="{6F1A153B-28AB-4D89-B862-01E1D2C32287}" destId="{37559B2F-59F0-A34D-B480-40C1D4FFDB53}" srcOrd="0" destOrd="1" presId="urn:microsoft.com/office/officeart/2005/8/layout/list1"/>
    <dgm:cxn modelId="{79EDE40D-6BF6-294E-95FA-1FC1EF77CD40}" type="presOf" srcId="{7D30AC56-A243-4132-B945-AA2BCB605FC0}" destId="{70FFD5D9-8102-0C46-BF7B-24C4C0EF8E3B}" srcOrd="1" destOrd="0" presId="urn:microsoft.com/office/officeart/2005/8/layout/list1"/>
    <dgm:cxn modelId="{B1C1B70E-5B4B-3D43-A1AC-00B124963460}" type="presOf" srcId="{16D404FF-DC27-4917-99A4-9885AA09FD0D}" destId="{37559B2F-59F0-A34D-B480-40C1D4FFDB53}" srcOrd="0" destOrd="4" presId="urn:microsoft.com/office/officeart/2005/8/layout/list1"/>
    <dgm:cxn modelId="{85CE1516-BD63-CC48-8BA8-8CD3702C38F2}" type="presOf" srcId="{B3624852-98AB-40B7-9C05-2B170A0C2BBB}" destId="{3B323305-D9E7-1941-AA21-6936D38D7E26}" srcOrd="1" destOrd="0" presId="urn:microsoft.com/office/officeart/2005/8/layout/list1"/>
    <dgm:cxn modelId="{7B2EE92F-9627-F647-906B-E890AF8EC879}" type="presOf" srcId="{7D30AC56-A243-4132-B945-AA2BCB605FC0}" destId="{9E7BDC0F-113C-3444-A646-EBFE5BB6F2BC}" srcOrd="0" destOrd="0" presId="urn:microsoft.com/office/officeart/2005/8/layout/list1"/>
    <dgm:cxn modelId="{4E120F34-5E38-4A85-941F-B2E12DE247D3}" srcId="{AEA900B5-0715-4927-BCBA-89500C947B6C}" destId="{85E94530-0D2F-406C-8F0B-1F02D7AE4B73}" srcOrd="3" destOrd="0" parTransId="{5EF61307-0733-41B2-BD09-5F666F71BE24}" sibTransId="{D5958E8D-CA68-4608-9B04-9389D367049D}"/>
    <dgm:cxn modelId="{E046383A-1980-497B-9402-4CB9675F99EA}" srcId="{B3624852-98AB-40B7-9C05-2B170A0C2BBB}" destId="{114068C1-1AFC-444C-8653-329F429FCF0C}" srcOrd="2" destOrd="0" parTransId="{517A430C-446F-45C4-99C1-F7D3875542B2}" sibTransId="{7FD101CC-511B-4446-A09B-D41C6D388E39}"/>
    <dgm:cxn modelId="{37ED313F-2100-6048-9B20-48F0A48CABE2}" type="presOf" srcId="{FC1A326E-BA1B-4B42-9E42-D474C0F9C569}" destId="{90E6FB7A-8328-8846-B214-37A998839429}" srcOrd="0" destOrd="1" presId="urn:microsoft.com/office/officeart/2005/8/layout/list1"/>
    <dgm:cxn modelId="{2DF70A4A-9E6A-5C41-96F3-47C55809BEDF}" type="presOf" srcId="{F3431CE5-B5AE-4604-A2A7-DB2629CC9B3C}" destId="{90E6FB7A-8328-8846-B214-37A998839429}" srcOrd="0" destOrd="0" presId="urn:microsoft.com/office/officeart/2005/8/layout/list1"/>
    <dgm:cxn modelId="{A5753054-16AA-4CC5-9C2E-D75A49E792D1}" srcId="{D6724920-A505-4D2E-B140-CE7728F22B9A}" destId="{03F048D2-2C43-4511-B4D4-A2968643D783}" srcOrd="0" destOrd="0" parTransId="{EB12D7BA-5605-4134-B2E3-F3EF70CDF0CB}" sibTransId="{2A6B91D1-C83A-454D-BFAB-DD5FB7D2D842}"/>
    <dgm:cxn modelId="{1FEA3658-0B3C-491B-8B37-FF71F2404321}" srcId="{B3624852-98AB-40B7-9C05-2B170A0C2BBB}" destId="{F3431CE5-B5AE-4604-A2A7-DB2629CC9B3C}" srcOrd="0" destOrd="0" parTransId="{44F85D9D-F148-4D89-911F-79AB79A7F970}" sibTransId="{AFF26D7B-19F7-41A7-A12C-57DFFEF60DE0}"/>
    <dgm:cxn modelId="{D3442461-7326-8D47-A78F-4AD5FE80973A}" type="presOf" srcId="{D6724920-A505-4D2E-B140-CE7728F22B9A}" destId="{54AB6868-C8E6-D340-A63D-BBC24CCE5A73}" srcOrd="0" destOrd="0" presId="urn:microsoft.com/office/officeart/2005/8/layout/list1"/>
    <dgm:cxn modelId="{F603F467-8A92-4959-980A-D2EE3BC05563}" srcId="{1F77776B-43A0-4FE8-A0EB-DF523771DFE2}" destId="{AEA900B5-0715-4927-BCBA-89500C947B6C}" srcOrd="0" destOrd="0" parTransId="{17FBBFB5-4050-42F9-914B-5669467B55F9}" sibTransId="{845D1CFA-AA08-40AB-A2DF-D4CF238DB9E2}"/>
    <dgm:cxn modelId="{1C29506A-5876-E34A-9FCF-C35081B2C6BB}" type="presOf" srcId="{5F56D505-5B8B-4EF5-B305-1DF7C4361D2B}" destId="{37559B2F-59F0-A34D-B480-40C1D4FFDB53}" srcOrd="0" destOrd="2" presId="urn:microsoft.com/office/officeart/2005/8/layout/list1"/>
    <dgm:cxn modelId="{70416C84-551D-104F-8CF0-B6065D236B63}" type="presOf" srcId="{E57C05DF-D7A8-4AF4-9AE3-F7D21234F125}" destId="{37559B2F-59F0-A34D-B480-40C1D4FFDB53}" srcOrd="0" destOrd="0" presId="urn:microsoft.com/office/officeart/2005/8/layout/list1"/>
    <dgm:cxn modelId="{4B029885-1B44-470D-BD54-A52034126700}" srcId="{7D30AC56-A243-4132-B945-AA2BCB605FC0}" destId="{8FF2C83B-CA30-4A16-933C-F06586885942}" srcOrd="0" destOrd="0" parTransId="{58839AAC-1E0E-4989-BA44-1C2A519E8BF6}" sibTransId="{47FA6DEA-D689-4AC1-8277-C8546B705D64}"/>
    <dgm:cxn modelId="{827AEF87-0BC8-F643-A8B7-0C3B3670E0B5}" type="presOf" srcId="{B3624852-98AB-40B7-9C05-2B170A0C2BBB}" destId="{734891C6-429A-9E47-84CA-6BBD88B87B11}" srcOrd="0" destOrd="0" presId="urn:microsoft.com/office/officeart/2005/8/layout/list1"/>
    <dgm:cxn modelId="{88F6918E-1E59-40FA-AD19-D49308635345}" srcId="{AEA900B5-0715-4927-BCBA-89500C947B6C}" destId="{E57C05DF-D7A8-4AF4-9AE3-F7D21234F125}" srcOrd="0" destOrd="0" parTransId="{F13B4952-7B2F-4A20-8EAD-38D75F58CB91}" sibTransId="{0F5F94CD-CE02-4956-B0AE-924F47B982FB}"/>
    <dgm:cxn modelId="{C18FE58F-AE46-C949-8854-6F837CBF8393}" type="presOf" srcId="{85E94530-0D2F-406C-8F0B-1F02D7AE4B73}" destId="{37559B2F-59F0-A34D-B480-40C1D4FFDB53}" srcOrd="0" destOrd="3" presId="urn:microsoft.com/office/officeart/2005/8/layout/list1"/>
    <dgm:cxn modelId="{140EF490-1ECC-4334-B209-D26EEA2F1AA9}" srcId="{AEA900B5-0715-4927-BCBA-89500C947B6C}" destId="{5F56D505-5B8B-4EF5-B305-1DF7C4361D2B}" srcOrd="2" destOrd="0" parTransId="{9EBD5FCB-D37A-4186-8691-8B474A48B460}" sibTransId="{2A71929F-DA3A-4366-825D-FFF1228BADED}"/>
    <dgm:cxn modelId="{9A967295-C204-4C8C-946D-BFDDF9E21AB2}" srcId="{1F77776B-43A0-4FE8-A0EB-DF523771DFE2}" destId="{D6724920-A505-4D2E-B140-CE7728F22B9A}" srcOrd="3" destOrd="0" parTransId="{24232878-B64E-49B0-8739-379F5D780B67}" sibTransId="{6A43CD1D-DEDD-49E7-B43E-30C2A0A5B2A5}"/>
    <dgm:cxn modelId="{36E4BD9C-41DA-9045-B45A-8D59B2803F93}" type="presOf" srcId="{8FF2C83B-CA30-4A16-933C-F06586885942}" destId="{8A8BD4B7-C200-F249-B6A7-9BE7B6E3B022}" srcOrd="0" destOrd="0" presId="urn:microsoft.com/office/officeart/2005/8/layout/list1"/>
    <dgm:cxn modelId="{C7BD89A4-0867-4703-AC69-197A3447EABB}" srcId="{B3624852-98AB-40B7-9C05-2B170A0C2BBB}" destId="{FC1A326E-BA1B-4B42-9E42-D474C0F9C569}" srcOrd="1" destOrd="0" parTransId="{AFC3396E-E1ED-4D65-8BFD-5CB57E1507DB}" sibTransId="{A2FF6ACA-48EA-4F12-AACC-77822249EBD7}"/>
    <dgm:cxn modelId="{22952FAD-008D-8542-A30A-DF172A160183}" type="presOf" srcId="{AEA900B5-0715-4927-BCBA-89500C947B6C}" destId="{37444A56-319A-FE40-88E7-4F8F01438AFD}" srcOrd="0" destOrd="0" presId="urn:microsoft.com/office/officeart/2005/8/layout/list1"/>
    <dgm:cxn modelId="{403E68AD-B25B-4FA8-BB92-99C5F89D64C7}" srcId="{1F77776B-43A0-4FE8-A0EB-DF523771DFE2}" destId="{7D30AC56-A243-4132-B945-AA2BCB605FC0}" srcOrd="2" destOrd="0" parTransId="{A4E4D7BC-15FA-45AE-8B23-BCA00100D953}" sibTransId="{0A67356D-739F-4B36-AD35-39C9EFDAB30C}"/>
    <dgm:cxn modelId="{CF14BEC4-006E-B240-A5DA-D503D1DA0F66}" type="presOf" srcId="{AEA900B5-0715-4927-BCBA-89500C947B6C}" destId="{0D2D0949-A503-7249-BF13-37FEDDB0006B}" srcOrd="1" destOrd="0" presId="urn:microsoft.com/office/officeart/2005/8/layout/list1"/>
    <dgm:cxn modelId="{F4092AC5-4467-4631-82A1-915A4E37414F}" srcId="{AEA900B5-0715-4927-BCBA-89500C947B6C}" destId="{6F1A153B-28AB-4D89-B862-01E1D2C32287}" srcOrd="1" destOrd="0" parTransId="{59337C5A-7585-4938-AE38-D924CB426B01}" sibTransId="{07334CC7-D4AB-4EAD-83E3-07F73AD057D8}"/>
    <dgm:cxn modelId="{BE9F03D1-39C7-474E-9D3B-1678CAD6D54E}" type="presOf" srcId="{1F77776B-43A0-4FE8-A0EB-DF523771DFE2}" destId="{67BC2EEE-098F-6147-955F-A91262EB7DF3}" srcOrd="0" destOrd="0" presId="urn:microsoft.com/office/officeart/2005/8/layout/list1"/>
    <dgm:cxn modelId="{8E3F9BE6-A5A1-904B-96CC-6D44F1E8B690}" type="presOf" srcId="{03F048D2-2C43-4511-B4D4-A2968643D783}" destId="{741BF33A-ED54-3940-9ECC-F9329FB8FCF9}" srcOrd="0" destOrd="0" presId="urn:microsoft.com/office/officeart/2005/8/layout/list1"/>
    <dgm:cxn modelId="{E8F93BF3-045E-4A9B-9A56-8C6BFE46334D}" srcId="{1F77776B-43A0-4FE8-A0EB-DF523771DFE2}" destId="{B3624852-98AB-40B7-9C05-2B170A0C2BBB}" srcOrd="1" destOrd="0" parTransId="{9F3DC903-D1BD-4967-9715-073BC2E118E3}" sibTransId="{944AD5AC-4875-4D70-98AE-B0F47F45FE8F}"/>
    <dgm:cxn modelId="{43C03FAC-58BA-7A49-A902-D16ADA8DB12F}" type="presParOf" srcId="{67BC2EEE-098F-6147-955F-A91262EB7DF3}" destId="{F67C1080-9925-C248-81BB-3D40A8CFCC05}" srcOrd="0" destOrd="0" presId="urn:microsoft.com/office/officeart/2005/8/layout/list1"/>
    <dgm:cxn modelId="{26D04038-E4F6-8948-BA9B-8D10C69E7213}" type="presParOf" srcId="{F67C1080-9925-C248-81BB-3D40A8CFCC05}" destId="{37444A56-319A-FE40-88E7-4F8F01438AFD}" srcOrd="0" destOrd="0" presId="urn:microsoft.com/office/officeart/2005/8/layout/list1"/>
    <dgm:cxn modelId="{243066D4-9AD4-FD45-BF8F-CB8732E7D15F}" type="presParOf" srcId="{F67C1080-9925-C248-81BB-3D40A8CFCC05}" destId="{0D2D0949-A503-7249-BF13-37FEDDB0006B}" srcOrd="1" destOrd="0" presId="urn:microsoft.com/office/officeart/2005/8/layout/list1"/>
    <dgm:cxn modelId="{0B29D2CA-68B6-2C40-A3B0-D3F9389BB427}" type="presParOf" srcId="{67BC2EEE-098F-6147-955F-A91262EB7DF3}" destId="{B3B71870-AE99-624B-B6A3-C25708745F2E}" srcOrd="1" destOrd="0" presId="urn:microsoft.com/office/officeart/2005/8/layout/list1"/>
    <dgm:cxn modelId="{0E453503-E9E4-EC42-BC9F-A4B8C645093E}" type="presParOf" srcId="{67BC2EEE-098F-6147-955F-A91262EB7DF3}" destId="{37559B2F-59F0-A34D-B480-40C1D4FFDB53}" srcOrd="2" destOrd="0" presId="urn:microsoft.com/office/officeart/2005/8/layout/list1"/>
    <dgm:cxn modelId="{45676550-C960-4F47-B9A7-048D2402D57D}" type="presParOf" srcId="{67BC2EEE-098F-6147-955F-A91262EB7DF3}" destId="{AC55E455-39B6-484C-B066-2C24FDA806F9}" srcOrd="3" destOrd="0" presId="urn:microsoft.com/office/officeart/2005/8/layout/list1"/>
    <dgm:cxn modelId="{110673AF-35E1-0242-BB09-861EFD0D0B5E}" type="presParOf" srcId="{67BC2EEE-098F-6147-955F-A91262EB7DF3}" destId="{17559A8A-C134-6B46-B397-61F575444356}" srcOrd="4" destOrd="0" presId="urn:microsoft.com/office/officeart/2005/8/layout/list1"/>
    <dgm:cxn modelId="{F2061424-7C4C-0B42-B22D-66E53CA59BCC}" type="presParOf" srcId="{17559A8A-C134-6B46-B397-61F575444356}" destId="{734891C6-429A-9E47-84CA-6BBD88B87B11}" srcOrd="0" destOrd="0" presId="urn:microsoft.com/office/officeart/2005/8/layout/list1"/>
    <dgm:cxn modelId="{D0D417D5-D4D8-5447-BC57-2F90BA08F06B}" type="presParOf" srcId="{17559A8A-C134-6B46-B397-61F575444356}" destId="{3B323305-D9E7-1941-AA21-6936D38D7E26}" srcOrd="1" destOrd="0" presId="urn:microsoft.com/office/officeart/2005/8/layout/list1"/>
    <dgm:cxn modelId="{7C2B3F8D-F828-8D4B-9BBF-FDE5874433B3}" type="presParOf" srcId="{67BC2EEE-098F-6147-955F-A91262EB7DF3}" destId="{0C543F92-BE20-6F4D-8C6D-27E0B34D2D2B}" srcOrd="5" destOrd="0" presId="urn:microsoft.com/office/officeart/2005/8/layout/list1"/>
    <dgm:cxn modelId="{E7854AD0-0672-5B41-8054-1B3F4E4B4433}" type="presParOf" srcId="{67BC2EEE-098F-6147-955F-A91262EB7DF3}" destId="{90E6FB7A-8328-8846-B214-37A998839429}" srcOrd="6" destOrd="0" presId="urn:microsoft.com/office/officeart/2005/8/layout/list1"/>
    <dgm:cxn modelId="{1405888E-980A-B040-8363-D244D7F31A20}" type="presParOf" srcId="{67BC2EEE-098F-6147-955F-A91262EB7DF3}" destId="{1ECE434E-556E-064D-859A-E9D023950F45}" srcOrd="7" destOrd="0" presId="urn:microsoft.com/office/officeart/2005/8/layout/list1"/>
    <dgm:cxn modelId="{E909104F-D9E5-1544-B00E-B292E4BC6988}" type="presParOf" srcId="{67BC2EEE-098F-6147-955F-A91262EB7DF3}" destId="{A45DCCB9-21B5-B949-B614-EC2625F19680}" srcOrd="8" destOrd="0" presId="urn:microsoft.com/office/officeart/2005/8/layout/list1"/>
    <dgm:cxn modelId="{AAF50442-D5D6-E046-B963-A1DF3FB0C80A}" type="presParOf" srcId="{A45DCCB9-21B5-B949-B614-EC2625F19680}" destId="{9E7BDC0F-113C-3444-A646-EBFE5BB6F2BC}" srcOrd="0" destOrd="0" presId="urn:microsoft.com/office/officeart/2005/8/layout/list1"/>
    <dgm:cxn modelId="{A6C6608C-8946-AD4F-B49E-EC3082E58BF0}" type="presParOf" srcId="{A45DCCB9-21B5-B949-B614-EC2625F19680}" destId="{70FFD5D9-8102-0C46-BF7B-24C4C0EF8E3B}" srcOrd="1" destOrd="0" presId="urn:microsoft.com/office/officeart/2005/8/layout/list1"/>
    <dgm:cxn modelId="{F89D6FE7-1E0D-BF40-B80B-D7190C9176AD}" type="presParOf" srcId="{67BC2EEE-098F-6147-955F-A91262EB7DF3}" destId="{8664C6DD-9A96-6443-841F-C3683ACD58F9}" srcOrd="9" destOrd="0" presId="urn:microsoft.com/office/officeart/2005/8/layout/list1"/>
    <dgm:cxn modelId="{2CD6BAFE-30E0-3240-82D5-DA6371D1FCB1}" type="presParOf" srcId="{67BC2EEE-098F-6147-955F-A91262EB7DF3}" destId="{8A8BD4B7-C200-F249-B6A7-9BE7B6E3B022}" srcOrd="10" destOrd="0" presId="urn:microsoft.com/office/officeart/2005/8/layout/list1"/>
    <dgm:cxn modelId="{751FF93D-AA61-2744-9BA6-807683D09B35}" type="presParOf" srcId="{67BC2EEE-098F-6147-955F-A91262EB7DF3}" destId="{E88B214B-E750-B548-A343-5F5103F69FB0}" srcOrd="11" destOrd="0" presId="urn:microsoft.com/office/officeart/2005/8/layout/list1"/>
    <dgm:cxn modelId="{6BF4EFF4-3DEE-F546-8068-FB5AB400FBA6}" type="presParOf" srcId="{67BC2EEE-098F-6147-955F-A91262EB7DF3}" destId="{5B0E3A96-2476-7744-A3EE-C23AC392DE93}" srcOrd="12" destOrd="0" presId="urn:microsoft.com/office/officeart/2005/8/layout/list1"/>
    <dgm:cxn modelId="{CB0C698D-7521-7343-B26E-2CF71C0EB8C0}" type="presParOf" srcId="{5B0E3A96-2476-7744-A3EE-C23AC392DE93}" destId="{54AB6868-C8E6-D340-A63D-BBC24CCE5A73}" srcOrd="0" destOrd="0" presId="urn:microsoft.com/office/officeart/2005/8/layout/list1"/>
    <dgm:cxn modelId="{11C13B5C-A282-D34E-88AD-1B5FEEF9DE1C}" type="presParOf" srcId="{5B0E3A96-2476-7744-A3EE-C23AC392DE93}" destId="{433F5219-BF67-4240-803B-3CD8BD827510}" srcOrd="1" destOrd="0" presId="urn:microsoft.com/office/officeart/2005/8/layout/list1"/>
    <dgm:cxn modelId="{E5F5439E-AB04-B54A-81C7-540C792E6B7B}" type="presParOf" srcId="{67BC2EEE-098F-6147-955F-A91262EB7DF3}" destId="{6920895F-BB85-DE4B-BC83-BB6CB1C784E7}" srcOrd="13" destOrd="0" presId="urn:microsoft.com/office/officeart/2005/8/layout/list1"/>
    <dgm:cxn modelId="{CE77733F-BE3A-2E42-B48F-1CCCF538B9AE}" type="presParOf" srcId="{67BC2EEE-098F-6147-955F-A91262EB7DF3}" destId="{741BF33A-ED54-3940-9ECC-F9329FB8FCF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DBFA99-1FB7-451F-BA96-FF2EC0B28245}"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32707B6D-01BA-4AA7-8A2B-A97321A12A87}">
      <dgm:prSet custT="1"/>
      <dgm:spPr>
        <a:solidFill>
          <a:srgbClr val="FFFFFF"/>
        </a:solidFill>
        <a:ln cap="rnd">
          <a:solidFill>
            <a:srgbClr val="9CAFB6"/>
          </a:solidFill>
        </a:ln>
      </dgm:spPr>
      <dgm:t>
        <a:bodyPr/>
        <a:lstStyle/>
        <a:p>
          <a:r>
            <a:rPr lang="en-US" sz="1600" dirty="0">
              <a:solidFill>
                <a:schemeClr val="tx1"/>
              </a:solidFill>
            </a:rPr>
            <a:t>Transformative policies, practices and principles</a:t>
          </a:r>
        </a:p>
      </dgm:t>
    </dgm:pt>
    <dgm:pt modelId="{9C3FB285-EDB2-4035-8386-04A2A0C2A3C0}" type="parTrans" cxnId="{4ED40F75-2EAD-47FE-87D5-B5BA515B487A}">
      <dgm:prSet/>
      <dgm:spPr/>
      <dgm:t>
        <a:bodyPr/>
        <a:lstStyle/>
        <a:p>
          <a:endParaRPr lang="en-US"/>
        </a:p>
      </dgm:t>
    </dgm:pt>
    <dgm:pt modelId="{5EA91E7B-7584-4EBC-A9C2-11B9A1B8F694}" type="sibTrans" cxnId="{4ED40F75-2EAD-47FE-87D5-B5BA515B487A}">
      <dgm:prSet/>
      <dgm:spPr/>
      <dgm:t>
        <a:bodyPr/>
        <a:lstStyle/>
        <a:p>
          <a:endParaRPr lang="en-US"/>
        </a:p>
      </dgm:t>
    </dgm:pt>
    <dgm:pt modelId="{D11A96DC-09FF-4695-A152-FEED1CE5467E}">
      <dgm:prSet custT="1"/>
      <dgm:spPr>
        <a:solidFill>
          <a:srgbClr val="FFFFFF"/>
        </a:solidFill>
        <a:ln cap="rnd">
          <a:solidFill>
            <a:srgbClr val="9CAFB6"/>
          </a:solidFill>
        </a:ln>
      </dgm:spPr>
      <dgm:t>
        <a:bodyPr/>
        <a:lstStyle/>
        <a:p>
          <a:r>
            <a:rPr lang="en-US" sz="1600" dirty="0">
              <a:solidFill>
                <a:schemeClr val="tx1"/>
              </a:solidFill>
            </a:rPr>
            <a:t>Desire to eliminate contracts with multinational foodservice providers</a:t>
          </a:r>
        </a:p>
      </dgm:t>
    </dgm:pt>
    <dgm:pt modelId="{76623980-B01F-4289-8E62-E7A3B0C51A90}" type="parTrans" cxnId="{C09316C2-3160-4CBA-8F29-2923B2E018A5}">
      <dgm:prSet/>
      <dgm:spPr/>
      <dgm:t>
        <a:bodyPr/>
        <a:lstStyle/>
        <a:p>
          <a:endParaRPr lang="en-US"/>
        </a:p>
      </dgm:t>
    </dgm:pt>
    <dgm:pt modelId="{EAC21DF3-144B-4521-AD8A-E74DC71CFE48}" type="sibTrans" cxnId="{C09316C2-3160-4CBA-8F29-2923B2E018A5}">
      <dgm:prSet/>
      <dgm:spPr/>
      <dgm:t>
        <a:bodyPr/>
        <a:lstStyle/>
        <a:p>
          <a:endParaRPr lang="en-US"/>
        </a:p>
      </dgm:t>
    </dgm:pt>
    <dgm:pt modelId="{39116CD4-29F7-46FD-8FD3-2A36F434AE9C}">
      <dgm:prSet custT="1"/>
      <dgm:spPr>
        <a:solidFill>
          <a:srgbClr val="FFFFFF"/>
        </a:solidFill>
        <a:ln cap="rnd">
          <a:solidFill>
            <a:srgbClr val="9CAFB6"/>
          </a:solidFill>
        </a:ln>
      </dgm:spPr>
      <dgm:t>
        <a:bodyPr/>
        <a:lstStyle/>
        <a:p>
          <a:r>
            <a:rPr lang="en-US" sz="1600" dirty="0">
              <a:solidFill>
                <a:schemeClr val="tx1"/>
              </a:solidFill>
            </a:rPr>
            <a:t>Right to food</a:t>
          </a:r>
        </a:p>
      </dgm:t>
    </dgm:pt>
    <dgm:pt modelId="{B63116E6-DD69-4211-A528-A6867577DAA0}" type="parTrans" cxnId="{CC8A14AB-C2D2-4850-BF29-60E58112B831}">
      <dgm:prSet/>
      <dgm:spPr/>
      <dgm:t>
        <a:bodyPr/>
        <a:lstStyle/>
        <a:p>
          <a:endParaRPr lang="en-US"/>
        </a:p>
      </dgm:t>
    </dgm:pt>
    <dgm:pt modelId="{F97DA965-B7A8-4D56-BC6D-7EEC420D8F0A}" type="sibTrans" cxnId="{CC8A14AB-C2D2-4850-BF29-60E58112B831}">
      <dgm:prSet/>
      <dgm:spPr/>
      <dgm:t>
        <a:bodyPr/>
        <a:lstStyle/>
        <a:p>
          <a:endParaRPr lang="en-US"/>
        </a:p>
      </dgm:t>
    </dgm:pt>
    <dgm:pt modelId="{32D3186C-A495-4CA3-A935-526FF9AFD328}">
      <dgm:prSet custT="1"/>
      <dgm:spPr>
        <a:solidFill>
          <a:srgbClr val="FFFFFF"/>
        </a:solidFill>
        <a:ln cap="rnd">
          <a:solidFill>
            <a:srgbClr val="9CAFB6"/>
          </a:solidFill>
        </a:ln>
      </dgm:spPr>
      <dgm:t>
        <a:bodyPr lIns="251999" anchor="ctr"/>
        <a:lstStyle/>
        <a:p>
          <a:r>
            <a:rPr lang="en-US" sz="1600" dirty="0">
              <a:solidFill>
                <a:schemeClr val="tx1"/>
              </a:solidFill>
            </a:rPr>
            <a:t>Considerations</a:t>
          </a:r>
        </a:p>
      </dgm:t>
    </dgm:pt>
    <dgm:pt modelId="{48B5837B-8DEB-4430-94AD-905DE435BC14}" type="parTrans" cxnId="{373D2BFC-7705-4C23-B155-5936FF9E5242}">
      <dgm:prSet/>
      <dgm:spPr/>
      <dgm:t>
        <a:bodyPr/>
        <a:lstStyle/>
        <a:p>
          <a:endParaRPr lang="en-US"/>
        </a:p>
      </dgm:t>
    </dgm:pt>
    <dgm:pt modelId="{E14804F9-C44E-47A6-8265-325D271CFA92}" type="sibTrans" cxnId="{373D2BFC-7705-4C23-B155-5936FF9E5242}">
      <dgm:prSet/>
      <dgm:spPr/>
      <dgm:t>
        <a:bodyPr/>
        <a:lstStyle/>
        <a:p>
          <a:endParaRPr lang="en-US"/>
        </a:p>
      </dgm:t>
    </dgm:pt>
    <dgm:pt modelId="{63EDDFF0-C094-4170-B291-1B71E46DCAD7}">
      <dgm:prSet custT="1"/>
      <dgm:spPr>
        <a:solidFill>
          <a:srgbClr val="FFFFFF"/>
        </a:solidFill>
        <a:ln cap="rnd">
          <a:solidFill>
            <a:srgbClr val="9CAFB6"/>
          </a:solidFill>
        </a:ln>
      </dgm:spPr>
      <dgm:t>
        <a:bodyPr lIns="251999" anchor="ctr"/>
        <a:lstStyle/>
        <a:p>
          <a:pPr>
            <a:buClr>
              <a:srgbClr val="9CAFB6"/>
            </a:buClr>
          </a:pPr>
          <a:r>
            <a:rPr lang="en-US" sz="1400" dirty="0">
              <a:solidFill>
                <a:schemeClr val="tx1"/>
              </a:solidFill>
            </a:rPr>
            <a:t>Transformative food movements go by different names</a:t>
          </a:r>
        </a:p>
      </dgm:t>
    </dgm:pt>
    <dgm:pt modelId="{CF2F35DA-08E9-48C5-B999-D651A88D34CF}" type="parTrans" cxnId="{9D4B00A4-AEB1-41C4-BF29-3D68314C0BE1}">
      <dgm:prSet/>
      <dgm:spPr/>
      <dgm:t>
        <a:bodyPr/>
        <a:lstStyle/>
        <a:p>
          <a:endParaRPr lang="en-US"/>
        </a:p>
      </dgm:t>
    </dgm:pt>
    <dgm:pt modelId="{93705F67-0E18-44B9-945F-664FB6928A1F}" type="sibTrans" cxnId="{9D4B00A4-AEB1-41C4-BF29-3D68314C0BE1}">
      <dgm:prSet/>
      <dgm:spPr/>
      <dgm:t>
        <a:bodyPr/>
        <a:lstStyle/>
        <a:p>
          <a:endParaRPr lang="en-US"/>
        </a:p>
      </dgm:t>
    </dgm:pt>
    <dgm:pt modelId="{4E94451B-CAFB-4D58-AB3A-46A2D033A372}">
      <dgm:prSet custT="1"/>
      <dgm:spPr>
        <a:solidFill>
          <a:srgbClr val="FFFFFF"/>
        </a:solidFill>
        <a:ln cap="rnd">
          <a:solidFill>
            <a:srgbClr val="9CAFB6"/>
          </a:solidFill>
        </a:ln>
      </dgm:spPr>
      <dgm:t>
        <a:bodyPr lIns="251999" anchor="ctr"/>
        <a:lstStyle/>
        <a:p>
          <a:pPr>
            <a:buClr>
              <a:srgbClr val="9CAFB6"/>
            </a:buClr>
          </a:pPr>
          <a:r>
            <a:rPr lang="en-US" sz="1400" dirty="0">
              <a:solidFill>
                <a:schemeClr val="tx1"/>
              </a:solidFill>
            </a:rPr>
            <a:t>Action research can help advance the process of food sovereignty </a:t>
          </a:r>
        </a:p>
      </dgm:t>
    </dgm:pt>
    <dgm:pt modelId="{9C95F6F0-6BBC-4591-822B-0B45C8D1CE94}" type="parTrans" cxnId="{D166350D-E8BE-4257-8131-D97AD2A6DEB5}">
      <dgm:prSet/>
      <dgm:spPr/>
      <dgm:t>
        <a:bodyPr/>
        <a:lstStyle/>
        <a:p>
          <a:endParaRPr lang="en-US"/>
        </a:p>
      </dgm:t>
    </dgm:pt>
    <dgm:pt modelId="{AD499802-60F7-4CF0-9016-30B1A978DF0A}" type="sibTrans" cxnId="{D166350D-E8BE-4257-8131-D97AD2A6DEB5}">
      <dgm:prSet/>
      <dgm:spPr/>
      <dgm:t>
        <a:bodyPr/>
        <a:lstStyle/>
        <a:p>
          <a:endParaRPr lang="en-US"/>
        </a:p>
      </dgm:t>
    </dgm:pt>
    <dgm:pt modelId="{796EEB47-C2F3-46AB-9216-B62C22C5ADAA}">
      <dgm:prSet custT="1"/>
      <dgm:spPr>
        <a:solidFill>
          <a:srgbClr val="FFFFFF"/>
        </a:solidFill>
        <a:ln cap="rnd">
          <a:solidFill>
            <a:srgbClr val="9CAFB6"/>
          </a:solidFill>
        </a:ln>
      </dgm:spPr>
      <dgm:t>
        <a:bodyPr lIns="251999" anchor="ctr"/>
        <a:lstStyle/>
        <a:p>
          <a:pPr>
            <a:buClr>
              <a:srgbClr val="9CAFB6"/>
            </a:buClr>
          </a:pPr>
          <a:r>
            <a:rPr lang="en-US" sz="1400" dirty="0">
              <a:solidFill>
                <a:schemeClr val="tx1"/>
              </a:solidFill>
            </a:rPr>
            <a:t>Critique of applying food sovereignty to university campuses</a:t>
          </a:r>
        </a:p>
      </dgm:t>
    </dgm:pt>
    <dgm:pt modelId="{8A0FC48E-01E9-4B40-A493-310D9FD19B5D}" type="parTrans" cxnId="{E08F53B8-D0AB-4273-93A9-C1C53FE2926F}">
      <dgm:prSet/>
      <dgm:spPr/>
      <dgm:t>
        <a:bodyPr/>
        <a:lstStyle/>
        <a:p>
          <a:endParaRPr lang="en-US"/>
        </a:p>
      </dgm:t>
    </dgm:pt>
    <dgm:pt modelId="{723B75F9-CFA1-44B7-B777-0DBAE8D714AF}" type="sibTrans" cxnId="{E08F53B8-D0AB-4273-93A9-C1C53FE2926F}">
      <dgm:prSet/>
      <dgm:spPr/>
      <dgm:t>
        <a:bodyPr/>
        <a:lstStyle/>
        <a:p>
          <a:endParaRPr lang="en-US"/>
        </a:p>
      </dgm:t>
    </dgm:pt>
    <dgm:pt modelId="{A7ADF4D2-433B-6645-8291-DD5D75C6B4FF}" type="pres">
      <dgm:prSet presAssocID="{B7DBFA99-1FB7-451F-BA96-FF2EC0B28245}" presName="diagram" presStyleCnt="0">
        <dgm:presLayoutVars>
          <dgm:dir/>
          <dgm:resizeHandles val="exact"/>
        </dgm:presLayoutVars>
      </dgm:prSet>
      <dgm:spPr/>
    </dgm:pt>
    <dgm:pt modelId="{3960A70D-7970-5A45-ACD6-8CA5D2FCD8A3}" type="pres">
      <dgm:prSet presAssocID="{32707B6D-01BA-4AA7-8A2B-A97321A12A87}" presName="node" presStyleLbl="node1" presStyleIdx="0" presStyleCnt="4">
        <dgm:presLayoutVars>
          <dgm:bulletEnabled val="1"/>
        </dgm:presLayoutVars>
      </dgm:prSet>
      <dgm:spPr/>
    </dgm:pt>
    <dgm:pt modelId="{960CA885-A4F4-BF4D-BC9B-EB905D99D442}" type="pres">
      <dgm:prSet presAssocID="{5EA91E7B-7584-4EBC-A9C2-11B9A1B8F694}" presName="sibTrans" presStyleCnt="0"/>
      <dgm:spPr/>
    </dgm:pt>
    <dgm:pt modelId="{934C86E3-D04E-7445-B5DB-5C8E12037384}" type="pres">
      <dgm:prSet presAssocID="{D11A96DC-09FF-4695-A152-FEED1CE5467E}" presName="node" presStyleLbl="node1" presStyleIdx="1" presStyleCnt="4">
        <dgm:presLayoutVars>
          <dgm:bulletEnabled val="1"/>
        </dgm:presLayoutVars>
      </dgm:prSet>
      <dgm:spPr/>
    </dgm:pt>
    <dgm:pt modelId="{7581AEB6-DF66-154F-A649-E80B91FE6AEA}" type="pres">
      <dgm:prSet presAssocID="{EAC21DF3-144B-4521-AD8A-E74DC71CFE48}" presName="sibTrans" presStyleCnt="0"/>
      <dgm:spPr/>
    </dgm:pt>
    <dgm:pt modelId="{C03C169D-5E36-224B-A28D-55CCB1999F89}" type="pres">
      <dgm:prSet presAssocID="{39116CD4-29F7-46FD-8FD3-2A36F434AE9C}" presName="node" presStyleLbl="node1" presStyleIdx="2" presStyleCnt="4">
        <dgm:presLayoutVars>
          <dgm:bulletEnabled val="1"/>
        </dgm:presLayoutVars>
      </dgm:prSet>
      <dgm:spPr/>
    </dgm:pt>
    <dgm:pt modelId="{64F1514C-C236-BE42-80EB-627563C61AB5}" type="pres">
      <dgm:prSet presAssocID="{F97DA965-B7A8-4D56-BC6D-7EEC420D8F0A}" presName="sibTrans" presStyleCnt="0"/>
      <dgm:spPr/>
    </dgm:pt>
    <dgm:pt modelId="{DD29C429-9A0C-FF4C-969F-7A5B343AC03D}" type="pres">
      <dgm:prSet presAssocID="{32D3186C-A495-4CA3-A935-526FF9AFD328}" presName="node" presStyleLbl="node1" presStyleIdx="3" presStyleCnt="4" custScaleX="319828">
        <dgm:presLayoutVars>
          <dgm:bulletEnabled val="1"/>
        </dgm:presLayoutVars>
      </dgm:prSet>
      <dgm:spPr/>
    </dgm:pt>
  </dgm:ptLst>
  <dgm:cxnLst>
    <dgm:cxn modelId="{D166350D-E8BE-4257-8131-D97AD2A6DEB5}" srcId="{32D3186C-A495-4CA3-A935-526FF9AFD328}" destId="{4E94451B-CAFB-4D58-AB3A-46A2D033A372}" srcOrd="1" destOrd="0" parTransId="{9C95F6F0-6BBC-4591-822B-0B45C8D1CE94}" sibTransId="{AD499802-60F7-4CF0-9016-30B1A978DF0A}"/>
    <dgm:cxn modelId="{2965C130-3B4E-BD4B-B453-9982A54BCEAA}" type="presOf" srcId="{D11A96DC-09FF-4695-A152-FEED1CE5467E}" destId="{934C86E3-D04E-7445-B5DB-5C8E12037384}" srcOrd="0" destOrd="0" presId="urn:microsoft.com/office/officeart/2005/8/layout/default"/>
    <dgm:cxn modelId="{6B574351-DD8B-2A4E-941C-368E2EACCE46}" type="presOf" srcId="{39116CD4-29F7-46FD-8FD3-2A36F434AE9C}" destId="{C03C169D-5E36-224B-A28D-55CCB1999F89}" srcOrd="0" destOrd="0" presId="urn:microsoft.com/office/officeart/2005/8/layout/default"/>
    <dgm:cxn modelId="{8ED95866-63E9-8E4F-AD8B-CA2623852B32}" type="presOf" srcId="{4E94451B-CAFB-4D58-AB3A-46A2D033A372}" destId="{DD29C429-9A0C-FF4C-969F-7A5B343AC03D}" srcOrd="0" destOrd="2" presId="urn:microsoft.com/office/officeart/2005/8/layout/default"/>
    <dgm:cxn modelId="{4ED40F75-2EAD-47FE-87D5-B5BA515B487A}" srcId="{B7DBFA99-1FB7-451F-BA96-FF2EC0B28245}" destId="{32707B6D-01BA-4AA7-8A2B-A97321A12A87}" srcOrd="0" destOrd="0" parTransId="{9C3FB285-EDB2-4035-8386-04A2A0C2A3C0}" sibTransId="{5EA91E7B-7584-4EBC-A9C2-11B9A1B8F694}"/>
    <dgm:cxn modelId="{295C6C9D-2902-4F47-B2E9-5FEB1942D354}" type="presOf" srcId="{796EEB47-C2F3-46AB-9216-B62C22C5ADAA}" destId="{DD29C429-9A0C-FF4C-969F-7A5B343AC03D}" srcOrd="0" destOrd="3" presId="urn:microsoft.com/office/officeart/2005/8/layout/default"/>
    <dgm:cxn modelId="{9D4B00A4-AEB1-41C4-BF29-3D68314C0BE1}" srcId="{32D3186C-A495-4CA3-A935-526FF9AFD328}" destId="{63EDDFF0-C094-4170-B291-1B71E46DCAD7}" srcOrd="0" destOrd="0" parTransId="{CF2F35DA-08E9-48C5-B999-D651A88D34CF}" sibTransId="{93705F67-0E18-44B9-945F-664FB6928A1F}"/>
    <dgm:cxn modelId="{CC8A14AB-C2D2-4850-BF29-60E58112B831}" srcId="{B7DBFA99-1FB7-451F-BA96-FF2EC0B28245}" destId="{39116CD4-29F7-46FD-8FD3-2A36F434AE9C}" srcOrd="2" destOrd="0" parTransId="{B63116E6-DD69-4211-A528-A6867577DAA0}" sibTransId="{F97DA965-B7A8-4D56-BC6D-7EEC420D8F0A}"/>
    <dgm:cxn modelId="{C765BDAD-242D-B740-8054-794D1367D6E8}" type="presOf" srcId="{B7DBFA99-1FB7-451F-BA96-FF2EC0B28245}" destId="{A7ADF4D2-433B-6645-8291-DD5D75C6B4FF}" srcOrd="0" destOrd="0" presId="urn:microsoft.com/office/officeart/2005/8/layout/default"/>
    <dgm:cxn modelId="{E08F53B8-D0AB-4273-93A9-C1C53FE2926F}" srcId="{32D3186C-A495-4CA3-A935-526FF9AFD328}" destId="{796EEB47-C2F3-46AB-9216-B62C22C5ADAA}" srcOrd="2" destOrd="0" parTransId="{8A0FC48E-01E9-4B40-A493-310D9FD19B5D}" sibTransId="{723B75F9-CFA1-44B7-B777-0DBAE8D714AF}"/>
    <dgm:cxn modelId="{C09316C2-3160-4CBA-8F29-2923B2E018A5}" srcId="{B7DBFA99-1FB7-451F-BA96-FF2EC0B28245}" destId="{D11A96DC-09FF-4695-A152-FEED1CE5467E}" srcOrd="1" destOrd="0" parTransId="{76623980-B01F-4289-8E62-E7A3B0C51A90}" sibTransId="{EAC21DF3-144B-4521-AD8A-E74DC71CFE48}"/>
    <dgm:cxn modelId="{33C363E4-237C-3A4E-9809-D3BB6C6659BE}" type="presOf" srcId="{32707B6D-01BA-4AA7-8A2B-A97321A12A87}" destId="{3960A70D-7970-5A45-ACD6-8CA5D2FCD8A3}" srcOrd="0" destOrd="0" presId="urn:microsoft.com/office/officeart/2005/8/layout/default"/>
    <dgm:cxn modelId="{AF92B8F3-EE95-634A-BB31-6B190DB8D5B0}" type="presOf" srcId="{32D3186C-A495-4CA3-A935-526FF9AFD328}" destId="{DD29C429-9A0C-FF4C-969F-7A5B343AC03D}" srcOrd="0" destOrd="0" presId="urn:microsoft.com/office/officeart/2005/8/layout/default"/>
    <dgm:cxn modelId="{A7E8E9F6-5B0C-DB44-924F-04EFFC22853B}" type="presOf" srcId="{63EDDFF0-C094-4170-B291-1B71E46DCAD7}" destId="{DD29C429-9A0C-FF4C-969F-7A5B343AC03D}" srcOrd="0" destOrd="1" presId="urn:microsoft.com/office/officeart/2005/8/layout/default"/>
    <dgm:cxn modelId="{373D2BFC-7705-4C23-B155-5936FF9E5242}" srcId="{B7DBFA99-1FB7-451F-BA96-FF2EC0B28245}" destId="{32D3186C-A495-4CA3-A935-526FF9AFD328}" srcOrd="3" destOrd="0" parTransId="{48B5837B-8DEB-4430-94AD-905DE435BC14}" sibTransId="{E14804F9-C44E-47A6-8265-325D271CFA92}"/>
    <dgm:cxn modelId="{C3404D2E-EDD1-F34A-A18D-6772C7C7F98B}" type="presParOf" srcId="{A7ADF4D2-433B-6645-8291-DD5D75C6B4FF}" destId="{3960A70D-7970-5A45-ACD6-8CA5D2FCD8A3}" srcOrd="0" destOrd="0" presId="urn:microsoft.com/office/officeart/2005/8/layout/default"/>
    <dgm:cxn modelId="{48EEA8F8-5D4E-3741-9AE9-D5D1CB42FEB0}" type="presParOf" srcId="{A7ADF4D2-433B-6645-8291-DD5D75C6B4FF}" destId="{960CA885-A4F4-BF4D-BC9B-EB905D99D442}" srcOrd="1" destOrd="0" presId="urn:microsoft.com/office/officeart/2005/8/layout/default"/>
    <dgm:cxn modelId="{E47906E7-28C5-E44F-8725-AC69D5574B55}" type="presParOf" srcId="{A7ADF4D2-433B-6645-8291-DD5D75C6B4FF}" destId="{934C86E3-D04E-7445-B5DB-5C8E12037384}" srcOrd="2" destOrd="0" presId="urn:microsoft.com/office/officeart/2005/8/layout/default"/>
    <dgm:cxn modelId="{6E7207BF-9129-9A44-BFC2-DB0465AF0CF5}" type="presParOf" srcId="{A7ADF4D2-433B-6645-8291-DD5D75C6B4FF}" destId="{7581AEB6-DF66-154F-A649-E80B91FE6AEA}" srcOrd="3" destOrd="0" presId="urn:microsoft.com/office/officeart/2005/8/layout/default"/>
    <dgm:cxn modelId="{43C3A534-6971-B54F-98D5-8DD26CFBE6A3}" type="presParOf" srcId="{A7ADF4D2-433B-6645-8291-DD5D75C6B4FF}" destId="{C03C169D-5E36-224B-A28D-55CCB1999F89}" srcOrd="4" destOrd="0" presId="urn:microsoft.com/office/officeart/2005/8/layout/default"/>
    <dgm:cxn modelId="{07509D10-4A86-7249-8B77-1D40A50C491C}" type="presParOf" srcId="{A7ADF4D2-433B-6645-8291-DD5D75C6B4FF}" destId="{64F1514C-C236-BE42-80EB-627563C61AB5}" srcOrd="5" destOrd="0" presId="urn:microsoft.com/office/officeart/2005/8/layout/default"/>
    <dgm:cxn modelId="{F0339597-5FA8-AC4F-8443-F1206266F185}" type="presParOf" srcId="{A7ADF4D2-433B-6645-8291-DD5D75C6B4FF}" destId="{DD29C429-9A0C-FF4C-969F-7A5B343AC03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727E3-FE08-884A-B42B-378890670B36}">
      <dsp:nvSpPr>
        <dsp:cNvPr id="0" name=""/>
        <dsp:cNvSpPr/>
      </dsp:nvSpPr>
      <dsp:spPr>
        <a:xfrm>
          <a:off x="0" y="429233"/>
          <a:ext cx="7696200" cy="514800"/>
        </a:xfrm>
        <a:prstGeom prst="roundRect">
          <a:avLst/>
        </a:prstGeom>
        <a:solidFill>
          <a:srgbClr val="9CAFB6"/>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Student activism</a:t>
          </a:r>
        </a:p>
      </dsp:txBody>
      <dsp:txXfrm>
        <a:off x="25130" y="454363"/>
        <a:ext cx="7645940" cy="464540"/>
      </dsp:txXfrm>
    </dsp:sp>
    <dsp:sp modelId="{903827BA-9FBC-6F44-B075-3FB54B68DFBB}">
      <dsp:nvSpPr>
        <dsp:cNvPr id="0" name=""/>
        <dsp:cNvSpPr/>
      </dsp:nvSpPr>
      <dsp:spPr>
        <a:xfrm>
          <a:off x="0" y="1007394"/>
          <a:ext cx="7696200" cy="514800"/>
        </a:xfrm>
        <a:prstGeom prst="roundRect">
          <a:avLst/>
        </a:prstGeom>
        <a:solidFill>
          <a:srgbClr val="9CAFB6"/>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Community service learning and community-campus engagement</a:t>
          </a:r>
        </a:p>
      </dsp:txBody>
      <dsp:txXfrm>
        <a:off x="25130" y="1032524"/>
        <a:ext cx="7645940" cy="464540"/>
      </dsp:txXfrm>
    </dsp:sp>
    <dsp:sp modelId="{284685AA-7E2C-0443-AF68-407022D5411D}">
      <dsp:nvSpPr>
        <dsp:cNvPr id="0" name=""/>
        <dsp:cNvSpPr/>
      </dsp:nvSpPr>
      <dsp:spPr>
        <a:xfrm>
          <a:off x="0" y="1585554"/>
          <a:ext cx="7696200" cy="514800"/>
        </a:xfrm>
        <a:prstGeom prst="roundRect">
          <a:avLst/>
        </a:prstGeom>
        <a:solidFill>
          <a:srgbClr val="9CAFB6"/>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Fee levies </a:t>
          </a:r>
        </a:p>
      </dsp:txBody>
      <dsp:txXfrm>
        <a:off x="25130" y="1610684"/>
        <a:ext cx="7645940" cy="464540"/>
      </dsp:txXfrm>
    </dsp:sp>
    <dsp:sp modelId="{8C35A99D-4474-354F-AE5A-804FE8B8A3D2}">
      <dsp:nvSpPr>
        <dsp:cNvPr id="0" name=""/>
        <dsp:cNvSpPr/>
      </dsp:nvSpPr>
      <dsp:spPr>
        <a:xfrm>
          <a:off x="0" y="2163714"/>
          <a:ext cx="7696200" cy="514800"/>
        </a:xfrm>
        <a:prstGeom prst="roundRect">
          <a:avLst/>
        </a:prstGeom>
        <a:solidFill>
          <a:srgbClr val="9CAFB6"/>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Robust support system</a:t>
          </a:r>
        </a:p>
      </dsp:txBody>
      <dsp:txXfrm>
        <a:off x="25130" y="2188844"/>
        <a:ext cx="7645940" cy="464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59B2F-59F0-A34D-B480-40C1D4FFDB53}">
      <dsp:nvSpPr>
        <dsp:cNvPr id="0" name=""/>
        <dsp:cNvSpPr/>
      </dsp:nvSpPr>
      <dsp:spPr>
        <a:xfrm>
          <a:off x="0" y="266337"/>
          <a:ext cx="4205288" cy="1464750"/>
        </a:xfrm>
        <a:prstGeom prst="rect">
          <a:avLst/>
        </a:prstGeom>
        <a:no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312420" rIns="326377" bIns="99568" numCol="1" spcCol="1270" anchor="t" anchorCtr="0">
          <a:noAutofit/>
        </a:bodyPr>
        <a:lstStyle/>
        <a:p>
          <a:pPr marL="114300" lvl="1" indent="-114300" algn="l" defTabSz="622300">
            <a:lnSpc>
              <a:spcPct val="90000"/>
            </a:lnSpc>
            <a:spcBef>
              <a:spcPct val="0"/>
            </a:spcBef>
            <a:spcAft>
              <a:spcPct val="15000"/>
            </a:spcAft>
            <a:buClr>
              <a:srgbClr val="9CAFB6"/>
            </a:buClr>
            <a:buFont typeface="Arial" panose="020B0604020202020204" pitchFamily="34" charset="0"/>
            <a:buChar char="•"/>
          </a:pPr>
          <a:r>
            <a:rPr lang="en-US" sz="1400" kern="1200" dirty="0"/>
            <a:t>Risk aversion</a:t>
          </a:r>
        </a:p>
        <a:p>
          <a:pPr marL="114300" lvl="1" indent="-114300" algn="l" defTabSz="622300">
            <a:lnSpc>
              <a:spcPct val="90000"/>
            </a:lnSpc>
            <a:spcBef>
              <a:spcPct val="0"/>
            </a:spcBef>
            <a:spcAft>
              <a:spcPct val="15000"/>
            </a:spcAft>
            <a:buClr>
              <a:srgbClr val="9CAFB6"/>
            </a:buClr>
            <a:buFont typeface="Arial" panose="020B0604020202020204" pitchFamily="34" charset="0"/>
            <a:buChar char="•"/>
          </a:pPr>
          <a:r>
            <a:rPr lang="en-US" sz="1400" kern="1200" dirty="0"/>
            <a:t>Viability of foodservice operations</a:t>
          </a:r>
        </a:p>
        <a:p>
          <a:pPr marL="114300" lvl="1" indent="-114300" algn="l" defTabSz="622300">
            <a:lnSpc>
              <a:spcPct val="90000"/>
            </a:lnSpc>
            <a:spcBef>
              <a:spcPct val="0"/>
            </a:spcBef>
            <a:spcAft>
              <a:spcPct val="15000"/>
            </a:spcAft>
            <a:buClr>
              <a:srgbClr val="9CAFB6"/>
            </a:buClr>
            <a:buFont typeface="Arial" panose="020B0604020202020204" pitchFamily="34" charset="0"/>
            <a:buChar char="•"/>
          </a:pPr>
          <a:r>
            <a:rPr lang="en-US" sz="1400" kern="1200" dirty="0"/>
            <a:t>Corporate model of university foodservices</a:t>
          </a:r>
        </a:p>
        <a:p>
          <a:pPr marL="114300" lvl="1" indent="-114300" algn="l" defTabSz="622300">
            <a:lnSpc>
              <a:spcPct val="90000"/>
            </a:lnSpc>
            <a:spcBef>
              <a:spcPct val="0"/>
            </a:spcBef>
            <a:spcAft>
              <a:spcPct val="15000"/>
            </a:spcAft>
            <a:buClr>
              <a:srgbClr val="9CAFB6"/>
            </a:buClr>
            <a:buFont typeface="Arial" panose="020B0604020202020204" pitchFamily="34" charset="0"/>
            <a:buChar char="•"/>
          </a:pPr>
          <a:r>
            <a:rPr lang="en-US" sz="1400" kern="1200" dirty="0"/>
            <a:t>View of sustainability</a:t>
          </a:r>
        </a:p>
        <a:p>
          <a:pPr marL="114300" lvl="1" indent="-114300" algn="l" defTabSz="622300">
            <a:lnSpc>
              <a:spcPct val="90000"/>
            </a:lnSpc>
            <a:spcBef>
              <a:spcPct val="0"/>
            </a:spcBef>
            <a:spcAft>
              <a:spcPct val="15000"/>
            </a:spcAft>
            <a:buClr>
              <a:srgbClr val="9CAFB6"/>
            </a:buClr>
            <a:buFont typeface="Arial" panose="020B0604020202020204" pitchFamily="34" charset="0"/>
            <a:buChar char="•"/>
          </a:pPr>
          <a:r>
            <a:rPr lang="en-US" sz="1400" kern="1200" dirty="0"/>
            <a:t>Request for proposal process</a:t>
          </a:r>
        </a:p>
      </dsp:txBody>
      <dsp:txXfrm>
        <a:off x="0" y="266337"/>
        <a:ext cx="4205288" cy="1464750"/>
      </dsp:txXfrm>
    </dsp:sp>
    <dsp:sp modelId="{0D2D0949-A503-7249-BF13-37FEDDB0006B}">
      <dsp:nvSpPr>
        <dsp:cNvPr id="0" name=""/>
        <dsp:cNvSpPr/>
      </dsp:nvSpPr>
      <dsp:spPr>
        <a:xfrm>
          <a:off x="210264" y="44937"/>
          <a:ext cx="2943701" cy="442800"/>
        </a:xfrm>
        <a:prstGeom prst="roundRect">
          <a:avLst/>
        </a:prstGeom>
        <a:gradFill rotWithShape="0">
          <a:gsLst>
            <a:gs pos="0">
              <a:srgbClr val="9CAFB6"/>
            </a:gs>
            <a:gs pos="50000">
              <a:srgbClr val="9CAFB6"/>
            </a:gs>
            <a:gs pos="100000">
              <a:srgbClr val="9CAFB6"/>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66750">
            <a:lnSpc>
              <a:spcPct val="90000"/>
            </a:lnSpc>
            <a:spcBef>
              <a:spcPct val="0"/>
            </a:spcBef>
            <a:spcAft>
              <a:spcPct val="35000"/>
            </a:spcAft>
            <a:buNone/>
          </a:pPr>
          <a:r>
            <a:rPr lang="en-US" sz="1500" b="1" kern="1200" dirty="0"/>
            <a:t>Administration</a:t>
          </a:r>
          <a:endParaRPr lang="en-US" sz="1500" kern="1200" dirty="0"/>
        </a:p>
      </dsp:txBody>
      <dsp:txXfrm>
        <a:off x="231880" y="66553"/>
        <a:ext cx="2900469" cy="399568"/>
      </dsp:txXfrm>
    </dsp:sp>
    <dsp:sp modelId="{90E6FB7A-8328-8846-B214-37A998839429}">
      <dsp:nvSpPr>
        <dsp:cNvPr id="0" name=""/>
        <dsp:cNvSpPr/>
      </dsp:nvSpPr>
      <dsp:spPr>
        <a:xfrm>
          <a:off x="0" y="2033487"/>
          <a:ext cx="4205288" cy="1039500"/>
        </a:xfrm>
        <a:prstGeom prst="rect">
          <a:avLst/>
        </a:prstGeom>
        <a:no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312420" rIns="326377" bIns="99568" numCol="1" spcCol="1270" anchor="t" anchorCtr="0">
          <a:noAutofit/>
        </a:bodyPr>
        <a:lstStyle/>
        <a:p>
          <a:pPr marL="114300" lvl="1" indent="-114300" algn="l" defTabSz="622300">
            <a:lnSpc>
              <a:spcPct val="90000"/>
            </a:lnSpc>
            <a:spcBef>
              <a:spcPct val="0"/>
            </a:spcBef>
            <a:spcAft>
              <a:spcPct val="15000"/>
            </a:spcAft>
            <a:buClr>
              <a:srgbClr val="9CAFB6"/>
            </a:buClr>
            <a:buChar char="•"/>
          </a:pPr>
          <a:r>
            <a:rPr lang="en-US" sz="1400" kern="1200" dirty="0"/>
            <a:t>Anti-activists</a:t>
          </a:r>
        </a:p>
        <a:p>
          <a:pPr marL="114300" lvl="1" indent="-114300" algn="l" defTabSz="622300">
            <a:lnSpc>
              <a:spcPct val="90000"/>
            </a:lnSpc>
            <a:spcBef>
              <a:spcPct val="0"/>
            </a:spcBef>
            <a:spcAft>
              <a:spcPct val="15000"/>
            </a:spcAft>
            <a:buClr>
              <a:srgbClr val="9CAFB6"/>
            </a:buClr>
            <a:buChar char="•"/>
          </a:pPr>
          <a:r>
            <a:rPr lang="en-US" sz="1400" kern="1200" dirty="0"/>
            <a:t>Conflict amongst activists</a:t>
          </a:r>
        </a:p>
        <a:p>
          <a:pPr marL="114300" lvl="1" indent="-114300" algn="l" defTabSz="622300">
            <a:lnSpc>
              <a:spcPct val="90000"/>
            </a:lnSpc>
            <a:spcBef>
              <a:spcPct val="0"/>
            </a:spcBef>
            <a:spcAft>
              <a:spcPct val="15000"/>
            </a:spcAft>
            <a:buClr>
              <a:srgbClr val="9CAFB6"/>
            </a:buClr>
            <a:buChar char="•"/>
          </a:pPr>
          <a:r>
            <a:rPr lang="en-US" sz="1400" kern="1200" dirty="0"/>
            <a:t>Student turnover &amp; lack of experience</a:t>
          </a:r>
        </a:p>
      </dsp:txBody>
      <dsp:txXfrm>
        <a:off x="0" y="2033487"/>
        <a:ext cx="4205288" cy="1039500"/>
      </dsp:txXfrm>
    </dsp:sp>
    <dsp:sp modelId="{3B323305-D9E7-1941-AA21-6936D38D7E26}">
      <dsp:nvSpPr>
        <dsp:cNvPr id="0" name=""/>
        <dsp:cNvSpPr/>
      </dsp:nvSpPr>
      <dsp:spPr>
        <a:xfrm>
          <a:off x="210264" y="1812087"/>
          <a:ext cx="2943701" cy="442800"/>
        </a:xfrm>
        <a:prstGeom prst="roundRect">
          <a:avLst/>
        </a:prstGeom>
        <a:gradFill rotWithShape="0">
          <a:gsLst>
            <a:gs pos="0">
              <a:srgbClr val="9CAFB6"/>
            </a:gs>
            <a:gs pos="50000">
              <a:srgbClr val="9CAFB6"/>
            </a:gs>
            <a:gs pos="100000">
              <a:srgbClr val="9CAFB6"/>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66750">
            <a:lnSpc>
              <a:spcPct val="90000"/>
            </a:lnSpc>
            <a:spcBef>
              <a:spcPct val="0"/>
            </a:spcBef>
            <a:spcAft>
              <a:spcPct val="35000"/>
            </a:spcAft>
            <a:buNone/>
          </a:pPr>
          <a:r>
            <a:rPr lang="en-US" sz="1500" b="1" kern="1200"/>
            <a:t>Students</a:t>
          </a:r>
          <a:endParaRPr lang="en-US" sz="1500" kern="1200"/>
        </a:p>
      </dsp:txBody>
      <dsp:txXfrm>
        <a:off x="231880" y="1833703"/>
        <a:ext cx="2900469" cy="399568"/>
      </dsp:txXfrm>
    </dsp:sp>
    <dsp:sp modelId="{8A8BD4B7-C200-F249-B6A7-9BE7B6E3B022}">
      <dsp:nvSpPr>
        <dsp:cNvPr id="0" name=""/>
        <dsp:cNvSpPr/>
      </dsp:nvSpPr>
      <dsp:spPr>
        <a:xfrm>
          <a:off x="0" y="3375387"/>
          <a:ext cx="4205288" cy="602437"/>
        </a:xfrm>
        <a:prstGeom prst="rect">
          <a:avLst/>
        </a:prstGeom>
        <a:no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312420" rIns="326377" bIns="99568" numCol="1" spcCol="1270" anchor="t" anchorCtr="0">
          <a:noAutofit/>
        </a:bodyPr>
        <a:lstStyle/>
        <a:p>
          <a:pPr marL="114300" lvl="1" indent="-114300" algn="l" defTabSz="622300">
            <a:lnSpc>
              <a:spcPct val="90000"/>
            </a:lnSpc>
            <a:spcBef>
              <a:spcPct val="0"/>
            </a:spcBef>
            <a:spcAft>
              <a:spcPct val="15000"/>
            </a:spcAft>
            <a:buClr>
              <a:srgbClr val="9CAFB6"/>
            </a:buClr>
            <a:buFont typeface="Arial" panose="020B0604020202020204" pitchFamily="34" charset="0"/>
            <a:buChar char="•"/>
          </a:pPr>
          <a:r>
            <a:rPr lang="en-US" sz="1400" kern="1200" dirty="0"/>
            <a:t>Lack of engagement</a:t>
          </a:r>
        </a:p>
      </dsp:txBody>
      <dsp:txXfrm>
        <a:off x="0" y="3375387"/>
        <a:ext cx="4205288" cy="602437"/>
      </dsp:txXfrm>
    </dsp:sp>
    <dsp:sp modelId="{70FFD5D9-8102-0C46-BF7B-24C4C0EF8E3B}">
      <dsp:nvSpPr>
        <dsp:cNvPr id="0" name=""/>
        <dsp:cNvSpPr/>
      </dsp:nvSpPr>
      <dsp:spPr>
        <a:xfrm>
          <a:off x="210264" y="3153987"/>
          <a:ext cx="2943701" cy="442800"/>
        </a:xfrm>
        <a:prstGeom prst="roundRect">
          <a:avLst/>
        </a:prstGeom>
        <a:gradFill rotWithShape="0">
          <a:gsLst>
            <a:gs pos="0">
              <a:srgbClr val="9CAFB6"/>
            </a:gs>
            <a:gs pos="50000">
              <a:srgbClr val="9CAFB6"/>
            </a:gs>
            <a:gs pos="100000">
              <a:srgbClr val="9CAFB6"/>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66750">
            <a:lnSpc>
              <a:spcPct val="90000"/>
            </a:lnSpc>
            <a:spcBef>
              <a:spcPct val="0"/>
            </a:spcBef>
            <a:spcAft>
              <a:spcPct val="35000"/>
            </a:spcAft>
            <a:buNone/>
          </a:pPr>
          <a:r>
            <a:rPr lang="en-US" sz="1500" b="1" kern="1200"/>
            <a:t>Faculty</a:t>
          </a:r>
          <a:endParaRPr lang="en-US" sz="1500" kern="1200"/>
        </a:p>
      </dsp:txBody>
      <dsp:txXfrm>
        <a:off x="231880" y="3175603"/>
        <a:ext cx="2900469" cy="399568"/>
      </dsp:txXfrm>
    </dsp:sp>
    <dsp:sp modelId="{741BF33A-ED54-3940-9ECC-F9329FB8FCF9}">
      <dsp:nvSpPr>
        <dsp:cNvPr id="0" name=""/>
        <dsp:cNvSpPr/>
      </dsp:nvSpPr>
      <dsp:spPr>
        <a:xfrm>
          <a:off x="0" y="4280225"/>
          <a:ext cx="4205288" cy="602437"/>
        </a:xfrm>
        <a:prstGeom prst="rect">
          <a:avLst/>
        </a:prstGeom>
        <a:no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377" tIns="312420" rIns="326377" bIns="99568" numCol="1" spcCol="1270" anchor="t" anchorCtr="0">
          <a:noAutofit/>
        </a:bodyPr>
        <a:lstStyle/>
        <a:p>
          <a:pPr marL="114300" lvl="1" indent="-114300" algn="l" defTabSz="622300">
            <a:lnSpc>
              <a:spcPct val="90000"/>
            </a:lnSpc>
            <a:spcBef>
              <a:spcPct val="0"/>
            </a:spcBef>
            <a:spcAft>
              <a:spcPct val="15000"/>
            </a:spcAft>
            <a:buClr>
              <a:srgbClr val="9CAFB6"/>
            </a:buClr>
            <a:buChar char="•"/>
          </a:pPr>
          <a:r>
            <a:rPr lang="en-US" sz="1400" kern="1200" dirty="0"/>
            <a:t>Skewed competition</a:t>
          </a:r>
        </a:p>
      </dsp:txBody>
      <dsp:txXfrm>
        <a:off x="0" y="4280225"/>
        <a:ext cx="4205288" cy="602437"/>
      </dsp:txXfrm>
    </dsp:sp>
    <dsp:sp modelId="{433F5219-BF67-4240-803B-3CD8BD827510}">
      <dsp:nvSpPr>
        <dsp:cNvPr id="0" name=""/>
        <dsp:cNvSpPr/>
      </dsp:nvSpPr>
      <dsp:spPr>
        <a:xfrm>
          <a:off x="210264" y="4058825"/>
          <a:ext cx="2943701" cy="442800"/>
        </a:xfrm>
        <a:prstGeom prst="roundRect">
          <a:avLst/>
        </a:prstGeom>
        <a:gradFill rotWithShape="0">
          <a:gsLst>
            <a:gs pos="0">
              <a:srgbClr val="9CAFB6"/>
            </a:gs>
            <a:gs pos="50000">
              <a:srgbClr val="9CAFB6"/>
            </a:gs>
            <a:gs pos="100000">
              <a:srgbClr val="9CAFB6"/>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1265" tIns="0" rIns="111265" bIns="0" numCol="1" spcCol="1270" anchor="ctr" anchorCtr="0">
          <a:noAutofit/>
        </a:bodyPr>
        <a:lstStyle/>
        <a:p>
          <a:pPr marL="0" lvl="0" indent="0" algn="l" defTabSz="666750">
            <a:lnSpc>
              <a:spcPct val="90000"/>
            </a:lnSpc>
            <a:spcBef>
              <a:spcPct val="0"/>
            </a:spcBef>
            <a:spcAft>
              <a:spcPct val="35000"/>
            </a:spcAft>
            <a:buNone/>
          </a:pPr>
          <a:r>
            <a:rPr lang="en-US" sz="1500" b="1" kern="1200"/>
            <a:t>Multinational Corporations</a:t>
          </a:r>
          <a:endParaRPr lang="en-US" sz="1500" kern="1200"/>
        </a:p>
      </dsp:txBody>
      <dsp:txXfrm>
        <a:off x="231880" y="4080441"/>
        <a:ext cx="2900469"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0A70D-7970-5A45-ACD6-8CA5D2FCD8A3}">
      <dsp:nvSpPr>
        <dsp:cNvPr id="0" name=""/>
        <dsp:cNvSpPr/>
      </dsp:nvSpPr>
      <dsp:spPr>
        <a:xfrm>
          <a:off x="24050" y="353"/>
          <a:ext cx="2390030" cy="1434018"/>
        </a:xfrm>
        <a:prstGeom prst="rect">
          <a:avLst/>
        </a:prstGeom>
        <a:solidFill>
          <a:srgbClr val="FFFFFF"/>
        </a:solidFill>
        <a:ln w="12700" cap="rnd" cmpd="sng" algn="ctr">
          <a:solidFill>
            <a:srgbClr val="9CAF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Transformative policies, practices and principles</a:t>
          </a:r>
        </a:p>
      </dsp:txBody>
      <dsp:txXfrm>
        <a:off x="24050" y="353"/>
        <a:ext cx="2390030" cy="1434018"/>
      </dsp:txXfrm>
    </dsp:sp>
    <dsp:sp modelId="{934C86E3-D04E-7445-B5DB-5C8E12037384}">
      <dsp:nvSpPr>
        <dsp:cNvPr id="0" name=""/>
        <dsp:cNvSpPr/>
      </dsp:nvSpPr>
      <dsp:spPr>
        <a:xfrm>
          <a:off x="2653084" y="353"/>
          <a:ext cx="2390030" cy="1434018"/>
        </a:xfrm>
        <a:prstGeom prst="rect">
          <a:avLst/>
        </a:prstGeom>
        <a:solidFill>
          <a:srgbClr val="FFFFFF"/>
        </a:solidFill>
        <a:ln w="12700" cap="rnd" cmpd="sng" algn="ctr">
          <a:solidFill>
            <a:srgbClr val="9CAF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Desire to eliminate contracts with multinational foodservice providers</a:t>
          </a:r>
        </a:p>
      </dsp:txBody>
      <dsp:txXfrm>
        <a:off x="2653084" y="353"/>
        <a:ext cx="2390030" cy="1434018"/>
      </dsp:txXfrm>
    </dsp:sp>
    <dsp:sp modelId="{C03C169D-5E36-224B-A28D-55CCB1999F89}">
      <dsp:nvSpPr>
        <dsp:cNvPr id="0" name=""/>
        <dsp:cNvSpPr/>
      </dsp:nvSpPr>
      <dsp:spPr>
        <a:xfrm>
          <a:off x="5282118" y="353"/>
          <a:ext cx="2390030" cy="1434018"/>
        </a:xfrm>
        <a:prstGeom prst="rect">
          <a:avLst/>
        </a:prstGeom>
        <a:solidFill>
          <a:srgbClr val="FFFFFF"/>
        </a:solidFill>
        <a:ln w="12700" cap="rnd" cmpd="sng" algn="ctr">
          <a:solidFill>
            <a:srgbClr val="9CAF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Right to food</a:t>
          </a:r>
        </a:p>
      </dsp:txBody>
      <dsp:txXfrm>
        <a:off x="5282118" y="353"/>
        <a:ext cx="2390030" cy="1434018"/>
      </dsp:txXfrm>
    </dsp:sp>
    <dsp:sp modelId="{DD29C429-9A0C-FF4C-969F-7A5B343AC03D}">
      <dsp:nvSpPr>
        <dsp:cNvPr id="0" name=""/>
        <dsp:cNvSpPr/>
      </dsp:nvSpPr>
      <dsp:spPr>
        <a:xfrm>
          <a:off x="26106" y="1673375"/>
          <a:ext cx="7643987" cy="1434018"/>
        </a:xfrm>
        <a:prstGeom prst="rect">
          <a:avLst/>
        </a:prstGeom>
        <a:solidFill>
          <a:srgbClr val="FFFFFF"/>
        </a:solidFill>
        <a:ln w="12700" cap="rnd" cmpd="sng" algn="ctr">
          <a:solidFill>
            <a:srgbClr val="9CAFB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Considerations</a:t>
          </a:r>
        </a:p>
        <a:p>
          <a:pPr marL="114300" lvl="1" indent="-114300" algn="l" defTabSz="622300">
            <a:lnSpc>
              <a:spcPct val="90000"/>
            </a:lnSpc>
            <a:spcBef>
              <a:spcPct val="0"/>
            </a:spcBef>
            <a:spcAft>
              <a:spcPct val="15000"/>
            </a:spcAft>
            <a:buClr>
              <a:srgbClr val="9CAFB6"/>
            </a:buClr>
            <a:buChar char="•"/>
          </a:pPr>
          <a:r>
            <a:rPr lang="en-US" sz="1400" kern="1200" dirty="0">
              <a:solidFill>
                <a:schemeClr val="tx1"/>
              </a:solidFill>
            </a:rPr>
            <a:t>Transformative food movements go by different names</a:t>
          </a:r>
        </a:p>
        <a:p>
          <a:pPr marL="114300" lvl="1" indent="-114300" algn="l" defTabSz="622300">
            <a:lnSpc>
              <a:spcPct val="90000"/>
            </a:lnSpc>
            <a:spcBef>
              <a:spcPct val="0"/>
            </a:spcBef>
            <a:spcAft>
              <a:spcPct val="15000"/>
            </a:spcAft>
            <a:buClr>
              <a:srgbClr val="9CAFB6"/>
            </a:buClr>
            <a:buChar char="•"/>
          </a:pPr>
          <a:r>
            <a:rPr lang="en-US" sz="1400" kern="1200" dirty="0">
              <a:solidFill>
                <a:schemeClr val="tx1"/>
              </a:solidFill>
            </a:rPr>
            <a:t>Action research can help advance the process of food sovereignty </a:t>
          </a:r>
        </a:p>
        <a:p>
          <a:pPr marL="114300" lvl="1" indent="-114300" algn="l" defTabSz="622300">
            <a:lnSpc>
              <a:spcPct val="90000"/>
            </a:lnSpc>
            <a:spcBef>
              <a:spcPct val="0"/>
            </a:spcBef>
            <a:spcAft>
              <a:spcPct val="15000"/>
            </a:spcAft>
            <a:buClr>
              <a:srgbClr val="9CAFB6"/>
            </a:buClr>
            <a:buChar char="•"/>
          </a:pPr>
          <a:r>
            <a:rPr lang="en-US" sz="1400" kern="1200" dirty="0">
              <a:solidFill>
                <a:schemeClr val="tx1"/>
              </a:solidFill>
            </a:rPr>
            <a:t>Critique of applying food sovereignty to university campuses</a:t>
          </a:r>
        </a:p>
      </dsp:txBody>
      <dsp:txXfrm>
        <a:off x="26106" y="1673375"/>
        <a:ext cx="7643987" cy="14340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2023-02-20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97415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2023-02-20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725633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2023-02-20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675210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2023-02-20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47531119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2023-02-20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08286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21842BA-7EFE-4E94-BF70-CCD5482705EF}" type="datetimeFigureOut">
              <a:rPr lang="en-CA" smtClean="0"/>
              <a:t>2023-02-20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8353000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21842BA-7EFE-4E94-BF70-CCD5482705EF}" type="datetimeFigureOut">
              <a:rPr lang="en-CA" smtClean="0"/>
              <a:t>2023-02-20</a:t>
            </a:fld>
            <a:endParaRPr lang="en-CA"/>
          </a:p>
        </p:txBody>
      </p:sp>
      <p:sp>
        <p:nvSpPr>
          <p:cNvPr id="9" name="Footer Placeholder 8"/>
          <p:cNvSpPr>
            <a:spLocks noGrp="1"/>
          </p:cNvSpPr>
          <p:nvPr>
            <p:ph type="ftr" sz="quarter" idx="11"/>
          </p:nvPr>
        </p:nvSpPr>
        <p:spPr/>
        <p:txBody>
          <a:bodyPr/>
          <a:lstStyle/>
          <a:p>
            <a:endParaRPr lang="en-CA"/>
          </a:p>
        </p:txBody>
      </p:sp>
      <p:sp>
        <p:nvSpPr>
          <p:cNvPr id="10" name="Slide Number Placeholder 9"/>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9139528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21842BA-7EFE-4E94-BF70-CCD5482705EF}" type="datetimeFigureOut">
              <a:rPr lang="en-CA" smtClean="0"/>
              <a:t>2023-02-20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3518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1842BA-7EFE-4E94-BF70-CCD5482705EF}" type="datetimeFigureOut">
              <a:rPr lang="en-CA" smtClean="0"/>
              <a:t>2023-02-20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6718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842BA-7EFE-4E94-BF70-CCD5482705EF}" type="datetimeFigureOut">
              <a:rPr lang="en-CA" smtClean="0"/>
              <a:t>2023-02-20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373066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921842BA-7EFE-4E94-BF70-CCD5482705EF}" type="datetimeFigureOut">
              <a:rPr lang="en-CA" smtClean="0"/>
              <a:t>2023-02-20</a:t>
            </a:fld>
            <a:endParaRPr lang="en-CA"/>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CA"/>
          </a:p>
        </p:txBody>
      </p:sp>
      <p:sp>
        <p:nvSpPr>
          <p:cNvPr id="11" name="Slide Number Placeholder 10"/>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4769262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21842BA-7EFE-4E94-BF70-CCD5482705EF}" type="datetimeFigureOut">
              <a:rPr lang="en-CA" smtClean="0"/>
              <a:t>2023-02-20</a:t>
            </a:fld>
            <a:endParaRPr lang="en-CA"/>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r>
              <a:rPr lang="en-US"/>
              <a:t>
              </a:t>
            </a:r>
            <a:endParaRPr lang="en-US" dirty="0"/>
          </a:p>
        </p:txBody>
      </p:sp>
      <p:sp>
        <p:nvSpPr>
          <p:cNvPr id="10" name="Slide Number Placeholder 9"/>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391238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921842BA-7EFE-4E94-BF70-CCD5482705EF}" type="datetimeFigureOut">
              <a:rPr lang="en-CA" smtClean="0"/>
              <a:t>2023-02-20</a:t>
            </a:fld>
            <a:endParaRPr lang="en-CA"/>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CA"/>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C2E8C5B3-70D6-4FAB-BB21-E17DB9DB3569}" type="slidenum">
              <a:rPr lang="en-CA" smtClean="0"/>
              <a:t>‹#›</a:t>
            </a:fld>
            <a:endParaRPr lang="en-CA"/>
          </a:p>
        </p:txBody>
      </p:sp>
    </p:spTree>
    <p:extLst>
      <p:ext uri="{BB962C8B-B14F-4D97-AF65-F5344CB8AC3E}">
        <p14:creationId xmlns:p14="http://schemas.microsoft.com/office/powerpoint/2010/main" val="231648469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concordiafoodgroups.ca/"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ommunautealimentairelachine.ca/" TargetMode="External"/><Relationship Id="rId2" Type="http://schemas.openxmlformats.org/officeDocument/2006/relationships/hyperlink" Target="https://www.concordiafoodcoalition.com/our-food-system/#map"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ban.ca/gmos/issues/corporate-contro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oncordia.ca/cuevents/main/2023/02/21/micro-greens-for-macro-dreams-growing-microgreens-101.html?c=/events" TargetMode="External"/><Relationship Id="rId2" Type="http://schemas.openxmlformats.org/officeDocument/2006/relationships/hyperlink" Target="https://www.concordia.ca/cuevents/main/2023/02/24/fungibility-lt-fungi-ability-mushroom-growing-101.html?c=/event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dow.com/en-us/about-dow/issues-and-challenges/agent-orange" TargetMode="External"/><Relationship Id="rId3" Type="http://schemas.openxmlformats.org/officeDocument/2006/relationships/hyperlink" Target="https://www.fairwarning.org/wp-content/uploads/2019/11/Monsanto-Papers-Poisoning-the-Scientific-Well-1.pdf" TargetMode="External"/><Relationship Id="rId7" Type="http://schemas.openxmlformats.org/officeDocument/2006/relationships/hyperlink" Target="https://www.loc.gov/rr/frd/Military_Law/pdf/Law-Reports_Vol-10.pdf"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www.youtube.com/watch?v=6nNFmzAOtJI" TargetMode="External"/><Relationship Id="rId11" Type="http://schemas.openxmlformats.org/officeDocument/2006/relationships/hyperlink" Target="https://www.youtube.com/watch?v=HsuUQzhP2Ds" TargetMode="External"/><Relationship Id="rId5" Type="http://schemas.openxmlformats.org/officeDocument/2006/relationships/hyperlink" Target="https://www.usatoday.com/story/news/2018/08/10/jury-orders-monsanto-pay-289-million-cancer-patient-roundup-lawsuit/962297002/" TargetMode="External"/><Relationship Id="rId10" Type="http://schemas.openxmlformats.org/officeDocument/2006/relationships/hyperlink" Target="https://www.youtube.com/watch?v=rJg19W8x_Ls" TargetMode="External"/><Relationship Id="rId4" Type="http://schemas.openxmlformats.org/officeDocument/2006/relationships/hyperlink" Target="https://www.youtube.com/watch?v=ovKw6YjqSfM" TargetMode="External"/><Relationship Id="rId9" Type="http://schemas.openxmlformats.org/officeDocument/2006/relationships/hyperlink" Target="https://www.youtube.com/watch?v=IwPSDMUtNm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00150" y="2363323"/>
            <a:ext cx="6743700" cy="1692771"/>
          </a:xfrm>
        </p:spPr>
        <p:txBody>
          <a:bodyPr>
            <a:normAutofit/>
          </a:bodyPr>
          <a:lstStyle/>
          <a:p>
            <a:r>
              <a:rPr lang="en-CA" sz="2200" dirty="0"/>
              <a:t>Building Food Sovereign Campuses</a:t>
            </a:r>
          </a:p>
        </p:txBody>
      </p:sp>
      <p:sp>
        <p:nvSpPr>
          <p:cNvPr id="3" name="Subtitle 2"/>
          <p:cNvSpPr>
            <a:spLocks noGrp="1"/>
          </p:cNvSpPr>
          <p:nvPr>
            <p:ph type="subTitle" idx="1"/>
          </p:nvPr>
        </p:nvSpPr>
        <p:spPr>
          <a:xfrm>
            <a:off x="4934415" y="5374888"/>
            <a:ext cx="2996966" cy="758282"/>
          </a:xfrm>
        </p:spPr>
        <p:txBody>
          <a:bodyPr>
            <a:normAutofit/>
          </a:bodyPr>
          <a:lstStyle/>
          <a:p>
            <a:pPr algn="r">
              <a:spcBef>
                <a:spcPts val="0"/>
              </a:spcBef>
              <a:spcAft>
                <a:spcPts val="450"/>
              </a:spcAft>
            </a:pPr>
            <a:r>
              <a:rPr lang="en-CA" dirty="0">
                <a:solidFill>
                  <a:schemeClr val="bg1"/>
                </a:solidFill>
              </a:rPr>
              <a:t>Erik </a:t>
            </a:r>
            <a:r>
              <a:rPr lang="en-CA" dirty="0" err="1">
                <a:solidFill>
                  <a:schemeClr val="bg1"/>
                </a:solidFill>
              </a:rPr>
              <a:t>Chevrier</a:t>
            </a:r>
            <a:endParaRPr lang="en-CA" dirty="0">
              <a:solidFill>
                <a:schemeClr val="bg1"/>
              </a:solidFill>
            </a:endParaRPr>
          </a:p>
          <a:p>
            <a:pPr algn="r">
              <a:spcBef>
                <a:spcPts val="0"/>
              </a:spcBef>
              <a:spcAft>
                <a:spcPts val="450"/>
              </a:spcAft>
            </a:pPr>
            <a:r>
              <a:rPr lang="en-CA" dirty="0" err="1">
                <a:solidFill>
                  <a:schemeClr val="bg1"/>
                </a:solidFill>
              </a:rPr>
              <a:t>www.erikchevrier.ca</a:t>
            </a:r>
            <a:endParaRPr lang="en-CA" dirty="0">
              <a:solidFill>
                <a:schemeClr val="bg1"/>
              </a:solidFill>
            </a:endParaRPr>
          </a:p>
        </p:txBody>
      </p:sp>
    </p:spTree>
    <p:extLst>
      <p:ext uri="{BB962C8B-B14F-4D97-AF65-F5344CB8AC3E}">
        <p14:creationId xmlns:p14="http://schemas.microsoft.com/office/powerpoint/2010/main" val="918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48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B3A37-8F7A-2EDB-646D-BD7E3D0F4691}"/>
              </a:ext>
            </a:extLst>
          </p:cNvPr>
          <p:cNvSpPr>
            <a:spLocks noGrp="1"/>
          </p:cNvSpPr>
          <p:nvPr>
            <p:ph type="title"/>
          </p:nvPr>
        </p:nvSpPr>
        <p:spPr>
          <a:xfrm>
            <a:off x="482599" y="643467"/>
            <a:ext cx="4682039" cy="1728044"/>
          </a:xfrm>
          <a:prstGeom prst="rect">
            <a:avLst/>
          </a:prstGeom>
          <a:noFill/>
          <a:ln>
            <a:solidFill>
              <a:schemeClr val="bg1"/>
            </a:solidFill>
          </a:ln>
        </p:spPr>
        <p:txBody>
          <a:bodyPr vert="horz" wrap="square" lIns="182880" tIns="182880" rIns="182880" bIns="182880" rtlCol="0" anchor="ctr" anchorCtr="1">
            <a:normAutofit/>
          </a:bodyPr>
          <a:lstStyle/>
          <a:p>
            <a:r>
              <a:rPr lang="en-US" sz="2800">
                <a:solidFill>
                  <a:schemeClr val="bg1"/>
                </a:solidFill>
              </a:rPr>
              <a:t>Methodology</a:t>
            </a:r>
          </a:p>
        </p:txBody>
      </p:sp>
      <p:sp>
        <p:nvSpPr>
          <p:cNvPr id="3" name="Content Placeholder 2">
            <a:extLst>
              <a:ext uri="{FF2B5EF4-FFF2-40B4-BE49-F238E27FC236}">
                <a16:creationId xmlns:a16="http://schemas.microsoft.com/office/drawing/2014/main" id="{E8AB588E-763B-58F0-ADC5-3A06F452C900}"/>
              </a:ext>
            </a:extLst>
          </p:cNvPr>
          <p:cNvSpPr>
            <a:spLocks noGrp="1"/>
          </p:cNvSpPr>
          <p:nvPr>
            <p:ph idx="1"/>
          </p:nvPr>
        </p:nvSpPr>
        <p:spPr>
          <a:xfrm>
            <a:off x="482600" y="2638044"/>
            <a:ext cx="4682036" cy="3415622"/>
          </a:xfrm>
        </p:spPr>
        <p:txBody>
          <a:bodyPr vert="horz" lIns="91440" tIns="45720" rIns="91440" bIns="45720" rtlCol="0">
            <a:normAutofit/>
          </a:bodyPr>
          <a:lstStyle/>
          <a:p>
            <a:pPr marL="0">
              <a:lnSpc>
                <a:spcPct val="90000"/>
              </a:lnSpc>
            </a:pPr>
            <a:r>
              <a:rPr lang="en-US">
                <a:solidFill>
                  <a:schemeClr val="bg1"/>
                </a:solidFill>
                <a:hlinkClick r:id="rId2"/>
              </a:rPr>
              <a:t>Concordia Campus-Community Food Groups Research Project</a:t>
            </a:r>
            <a:endParaRPr lang="en-US">
              <a:solidFill>
                <a:schemeClr val="bg1"/>
              </a:solidFill>
            </a:endParaRPr>
          </a:p>
          <a:p>
            <a:pPr marL="0">
              <a:lnSpc>
                <a:spcPct val="90000"/>
              </a:lnSpc>
            </a:pPr>
            <a:r>
              <a:rPr lang="en-US">
                <a:solidFill>
                  <a:schemeClr val="bg1"/>
                </a:solidFill>
              </a:rPr>
              <a:t>Ongoing project</a:t>
            </a:r>
          </a:p>
          <a:p>
            <a:pPr marL="0">
              <a:lnSpc>
                <a:spcPct val="90000"/>
              </a:lnSpc>
            </a:pPr>
            <a:r>
              <a:rPr lang="en-US">
                <a:solidFill>
                  <a:schemeClr val="bg1"/>
                </a:solidFill>
              </a:rPr>
              <a:t>Approach </a:t>
            </a:r>
          </a:p>
          <a:p>
            <a:pPr lvl="1">
              <a:lnSpc>
                <a:spcPct val="90000"/>
              </a:lnSpc>
            </a:pPr>
            <a:r>
              <a:rPr lang="en-US">
                <a:solidFill>
                  <a:schemeClr val="bg1"/>
                </a:solidFill>
              </a:rPr>
              <a:t>Critical-participatory-action-research</a:t>
            </a:r>
          </a:p>
          <a:p>
            <a:pPr marL="0">
              <a:lnSpc>
                <a:spcPct val="90000"/>
              </a:lnSpc>
            </a:pPr>
            <a:r>
              <a:rPr lang="en-US">
                <a:solidFill>
                  <a:schemeClr val="bg1"/>
                </a:solidFill>
              </a:rPr>
              <a:t>Three phases</a:t>
            </a:r>
          </a:p>
          <a:p>
            <a:pPr marL="545211" lvl="2">
              <a:lnSpc>
                <a:spcPct val="90000"/>
              </a:lnSpc>
            </a:pPr>
            <a:r>
              <a:rPr lang="en-US">
                <a:solidFill>
                  <a:schemeClr val="bg1"/>
                </a:solidFill>
              </a:rPr>
              <a:t>Gather information</a:t>
            </a:r>
          </a:p>
          <a:p>
            <a:pPr marL="545211" lvl="2">
              <a:lnSpc>
                <a:spcPct val="90000"/>
              </a:lnSpc>
            </a:pPr>
            <a:r>
              <a:rPr lang="en-US">
                <a:solidFill>
                  <a:schemeClr val="bg1"/>
                </a:solidFill>
              </a:rPr>
              <a:t>Produce multimedia content</a:t>
            </a:r>
          </a:p>
          <a:p>
            <a:pPr marL="545211" lvl="2">
              <a:lnSpc>
                <a:spcPct val="90000"/>
              </a:lnSpc>
            </a:pPr>
            <a:r>
              <a:rPr lang="en-US">
                <a:solidFill>
                  <a:schemeClr val="bg1"/>
                </a:solidFill>
              </a:rPr>
              <a:t>Hold public conversations about our findings and create an action plan</a:t>
            </a:r>
          </a:p>
          <a:p>
            <a:pPr marL="228600" lvl="1">
              <a:lnSpc>
                <a:spcPct val="90000"/>
              </a:lnSpc>
            </a:pPr>
            <a:endParaRPr lang="en-US">
              <a:solidFill>
                <a:schemeClr val="bg1"/>
              </a:solidFill>
            </a:endParaRPr>
          </a:p>
        </p:txBody>
      </p:sp>
      <p:pic>
        <p:nvPicPr>
          <p:cNvPr id="4" name="Content Placeholder 4" descr="Diagram&#10;&#10;Description automatically generated">
            <a:extLst>
              <a:ext uri="{FF2B5EF4-FFF2-40B4-BE49-F238E27FC236}">
                <a16:creationId xmlns:a16="http://schemas.microsoft.com/office/drawing/2014/main" id="{6878BC24-C5CA-738A-5FDB-3876142FC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02" y="1451579"/>
            <a:ext cx="2571497" cy="3754010"/>
          </a:xfrm>
          <a:prstGeom prst="rect">
            <a:avLst/>
          </a:prstGeom>
        </p:spPr>
      </p:pic>
    </p:spTree>
    <p:extLst>
      <p:ext uri="{BB962C8B-B14F-4D97-AF65-F5344CB8AC3E}">
        <p14:creationId xmlns:p14="http://schemas.microsoft.com/office/powerpoint/2010/main" val="183402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53B-6B81-19E8-F945-A4A0747822DC}"/>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US" sz="2100" dirty="0">
                <a:solidFill>
                  <a:schemeClr val="tx1"/>
                </a:solidFill>
              </a:rPr>
              <a:t>Research Questions</a:t>
            </a:r>
          </a:p>
        </p:txBody>
      </p:sp>
      <p:sp>
        <p:nvSpPr>
          <p:cNvPr id="19" name="Rectangle 1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E1A949E7-2591-1E6D-943C-91BD164388F7}"/>
              </a:ext>
            </a:extLst>
          </p:cNvPr>
          <p:cNvSpPr>
            <a:spLocks noGrp="1"/>
          </p:cNvSpPr>
          <p:nvPr>
            <p:ph idx="1"/>
          </p:nvPr>
        </p:nvSpPr>
        <p:spPr>
          <a:xfrm>
            <a:off x="3986295" y="512957"/>
            <a:ext cx="4607113" cy="6133170"/>
          </a:xfrm>
        </p:spPr>
        <p:txBody>
          <a:bodyPr anchor="ctr">
            <a:noAutofit/>
          </a:bodyPr>
          <a:lstStyle/>
          <a:p>
            <a:pPr marL="0" indent="0">
              <a:lnSpc>
                <a:spcPct val="90000"/>
              </a:lnSpc>
              <a:buNone/>
            </a:pPr>
            <a:r>
              <a:rPr lang="en-US" sz="1400" b="1" dirty="0">
                <a:solidFill>
                  <a:schemeClr val="bg1"/>
                </a:solidFill>
                <a:cs typeface="Calibri" panose="020F0502020204030204" pitchFamily="34" charset="0"/>
              </a:rPr>
              <a:t>Mapping</a:t>
            </a:r>
          </a:p>
          <a:p>
            <a:pPr lvl="1">
              <a:lnSpc>
                <a:spcPct val="90000"/>
              </a:lnSpc>
            </a:pPr>
            <a:r>
              <a:rPr lang="en-US" sz="1300" dirty="0">
                <a:solidFill>
                  <a:schemeClr val="bg1"/>
                </a:solidFill>
                <a:cs typeface="Calibri" panose="020F0502020204030204" pitchFamily="34" charset="0"/>
              </a:rPr>
              <a:t>What campus-community food organizations exist at Concordia as of 2018? </a:t>
            </a:r>
          </a:p>
          <a:p>
            <a:pPr lvl="1">
              <a:lnSpc>
                <a:spcPct val="90000"/>
              </a:lnSpc>
            </a:pPr>
            <a:r>
              <a:rPr lang="en-US" sz="1300" dirty="0">
                <a:solidFill>
                  <a:schemeClr val="bg1"/>
                </a:solidFill>
                <a:cs typeface="Calibri" panose="020F0502020204030204" pitchFamily="34" charset="0"/>
              </a:rPr>
              <a:t>What factors facilitated and hindered the development and viability of the campus-community food system at Concordia University.  </a:t>
            </a:r>
          </a:p>
          <a:p>
            <a:pPr lvl="1">
              <a:lnSpc>
                <a:spcPct val="90000"/>
              </a:lnSpc>
            </a:pPr>
            <a:r>
              <a:rPr lang="en-US" sz="1300" dirty="0">
                <a:solidFill>
                  <a:schemeClr val="bg1"/>
                </a:solidFill>
                <a:cs typeface="Calibri" panose="020F0502020204030204" pitchFamily="34" charset="0"/>
              </a:rPr>
              <a:t>How does the Concordia campus-community food system contribute to understanding how to build food sovereign campuses? </a:t>
            </a:r>
          </a:p>
          <a:p>
            <a:pPr marL="150876" lvl="1" indent="0">
              <a:lnSpc>
                <a:spcPct val="90000"/>
              </a:lnSpc>
              <a:buNone/>
            </a:pPr>
            <a:r>
              <a:rPr lang="en-US" sz="1400" b="1" dirty="0">
                <a:solidFill>
                  <a:schemeClr val="bg1"/>
                </a:solidFill>
                <a:cs typeface="Calibri" panose="020F0502020204030204" pitchFamily="34" charset="0"/>
              </a:rPr>
              <a:t>Historical Analysis</a:t>
            </a:r>
          </a:p>
          <a:p>
            <a:pPr lvl="1">
              <a:lnSpc>
                <a:spcPct val="90000"/>
              </a:lnSpc>
            </a:pPr>
            <a:r>
              <a:rPr lang="en-US" sz="1300" dirty="0">
                <a:solidFill>
                  <a:schemeClr val="bg1"/>
                </a:solidFill>
                <a:cs typeface="Calibri" panose="020F0502020204030204" pitchFamily="34" charset="0"/>
              </a:rPr>
              <a:t>How did the Concordia campus-community food organizations come into existence? </a:t>
            </a:r>
          </a:p>
          <a:p>
            <a:pPr lvl="1">
              <a:lnSpc>
                <a:spcPct val="90000"/>
              </a:lnSpc>
            </a:pPr>
            <a:r>
              <a:rPr lang="en-US" sz="1300" dirty="0">
                <a:solidFill>
                  <a:schemeClr val="bg1"/>
                </a:solidFill>
                <a:cs typeface="Calibri" panose="020F0502020204030204" pitchFamily="34" charset="0"/>
              </a:rPr>
              <a:t>What factors that prevented food activists from replacing multinational foodservice corporations with a local, ethical, social enterprise?</a:t>
            </a:r>
          </a:p>
          <a:p>
            <a:pPr lvl="1">
              <a:lnSpc>
                <a:spcPct val="90000"/>
              </a:lnSpc>
            </a:pPr>
            <a:r>
              <a:rPr lang="en-US" sz="1300" dirty="0">
                <a:solidFill>
                  <a:schemeClr val="bg1"/>
                </a:solidFill>
                <a:cs typeface="Calibri" panose="020F0502020204030204" pitchFamily="34" charset="0"/>
              </a:rPr>
              <a:t>What does the history of the campus-community food system contribute to understanding how to build food sovereign campuses? </a:t>
            </a:r>
          </a:p>
          <a:p>
            <a:pPr marL="150876" lvl="1" indent="0">
              <a:lnSpc>
                <a:spcPct val="90000"/>
              </a:lnSpc>
              <a:buNone/>
            </a:pPr>
            <a:r>
              <a:rPr lang="en-US" sz="1400" b="1" dirty="0">
                <a:solidFill>
                  <a:schemeClr val="bg1"/>
                </a:solidFill>
                <a:cs typeface="Calibri" panose="020F0502020204030204" pitchFamily="34" charset="0"/>
              </a:rPr>
              <a:t>Public Discussion</a:t>
            </a:r>
          </a:p>
          <a:p>
            <a:pPr lvl="1">
              <a:lnSpc>
                <a:spcPct val="90000"/>
              </a:lnSpc>
            </a:pPr>
            <a:r>
              <a:rPr lang="en-US" sz="1300" dirty="0">
                <a:solidFill>
                  <a:schemeClr val="bg1"/>
                </a:solidFill>
                <a:cs typeface="Calibri" panose="020F0502020204030204" pitchFamily="34" charset="0"/>
              </a:rPr>
              <a:t>What can we learn from the campus-community organizations about building a food sovereign campus? </a:t>
            </a:r>
          </a:p>
          <a:p>
            <a:pPr marL="150876" lvl="1" indent="0">
              <a:lnSpc>
                <a:spcPct val="90000"/>
              </a:lnSpc>
              <a:buNone/>
            </a:pPr>
            <a:r>
              <a:rPr lang="en-US" sz="1400" b="1" dirty="0">
                <a:solidFill>
                  <a:schemeClr val="bg1"/>
                </a:solidFill>
                <a:cs typeface="Calibri" panose="020F0502020204030204" pitchFamily="34" charset="0"/>
              </a:rPr>
              <a:t>Food Sovereignty Framework</a:t>
            </a:r>
          </a:p>
          <a:p>
            <a:pPr lvl="1">
              <a:lnSpc>
                <a:spcPct val="90000"/>
              </a:lnSpc>
            </a:pPr>
            <a:r>
              <a:rPr lang="en-CA" sz="1300" dirty="0">
                <a:solidFill>
                  <a:schemeClr val="bg1"/>
                </a:solidFill>
                <a:ea typeface="Times New Roman" panose="02020603050405020304" pitchFamily="18" charset="0"/>
                <a:cs typeface="Calibri" panose="020F0502020204030204" pitchFamily="34" charset="0"/>
              </a:rPr>
              <a:t>How could previous literature and the case-study of the campus-community food groups help construct a framework for building food sovereign campuses? </a:t>
            </a:r>
            <a:endParaRPr lang="en-US" sz="1300" dirty="0">
              <a:solidFill>
                <a:schemeClr val="bg1"/>
              </a:solidFill>
            </a:endParaRPr>
          </a:p>
          <a:p>
            <a:pPr lvl="1">
              <a:lnSpc>
                <a:spcPct val="90000"/>
              </a:lnSpc>
            </a:pPr>
            <a:endParaRPr lang="en-US" sz="1400" dirty="0">
              <a:solidFill>
                <a:schemeClr val="bg1"/>
              </a:solidFill>
            </a:endParaRPr>
          </a:p>
        </p:txBody>
      </p:sp>
      <p:sp>
        <p:nvSpPr>
          <p:cNvPr id="4" name="Content Placeholder 2">
            <a:extLst>
              <a:ext uri="{FF2B5EF4-FFF2-40B4-BE49-F238E27FC236}">
                <a16:creationId xmlns:a16="http://schemas.microsoft.com/office/drawing/2014/main" id="{3159ECF0-546F-A645-8CF3-C05D271BEF9A}"/>
              </a:ext>
            </a:extLst>
          </p:cNvPr>
          <p:cNvSpPr txBox="1">
            <a:spLocks/>
          </p:cNvSpPr>
          <p:nvPr/>
        </p:nvSpPr>
        <p:spPr>
          <a:xfrm>
            <a:off x="5149121" y="2277153"/>
            <a:ext cx="3228506" cy="2054068"/>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500" dirty="0"/>
          </a:p>
        </p:txBody>
      </p:sp>
    </p:spTree>
    <p:extLst>
      <p:ext uri="{BB962C8B-B14F-4D97-AF65-F5344CB8AC3E}">
        <p14:creationId xmlns:p14="http://schemas.microsoft.com/office/powerpoint/2010/main" val="358174712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Content Placeholder 3">
            <a:extLst>
              <a:ext uri="{FF2B5EF4-FFF2-40B4-BE49-F238E27FC236}">
                <a16:creationId xmlns:a16="http://schemas.microsoft.com/office/drawing/2014/main" id="{ABC748B8-9F62-A744-AC01-AC23069599FF}"/>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0677" b="1735"/>
          <a:stretch/>
        </p:blipFill>
        <p:spPr bwMode="auto">
          <a:xfrm>
            <a:off x="585787" y="1175565"/>
            <a:ext cx="7972425" cy="5264150"/>
          </a:xfrm>
          <a:prstGeom prst="rect">
            <a:avLst/>
          </a:prstGeom>
          <a:noFill/>
          <a:extLst>
            <a:ext uri="{53640926-AAD7-44D8-BBD7-CCE9431645EC}">
              <a14:shadowObscured xmlns:a14="http://schemas.microsoft.com/office/drawing/2010/main"/>
            </a:ext>
          </a:extLst>
        </p:spPr>
      </p:pic>
      <p:sp>
        <p:nvSpPr>
          <p:cNvPr id="54" name="Title 1">
            <a:extLst>
              <a:ext uri="{FF2B5EF4-FFF2-40B4-BE49-F238E27FC236}">
                <a16:creationId xmlns:a16="http://schemas.microsoft.com/office/drawing/2014/main" id="{00E77958-9C86-8E4F-80DB-31ABF2385DAB}"/>
              </a:ext>
            </a:extLst>
          </p:cNvPr>
          <p:cNvSpPr txBox="1">
            <a:spLocks/>
          </p:cNvSpPr>
          <p:nvPr/>
        </p:nvSpPr>
        <p:spPr>
          <a:xfrm>
            <a:off x="585787" y="629155"/>
            <a:ext cx="7972424" cy="791736"/>
          </a:xfrm>
          <a:prstGeom prst="rect">
            <a:avLst/>
          </a:prstGeom>
        </p:spPr>
        <p:txBody>
          <a:bodyPr>
            <a:normAutofit/>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US" sz="2000" dirty="0">
                <a:solidFill>
                  <a:schemeClr val="tx1"/>
                </a:solidFill>
              </a:rPr>
              <a:t>Concordia Campus-Community Food System Map</a:t>
            </a:r>
          </a:p>
        </p:txBody>
      </p:sp>
    </p:spTree>
    <p:extLst>
      <p:ext uri="{BB962C8B-B14F-4D97-AF65-F5344CB8AC3E}">
        <p14:creationId xmlns:p14="http://schemas.microsoft.com/office/powerpoint/2010/main" val="33483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0272-C0FC-8C4E-7104-A38C713D0669}"/>
              </a:ext>
            </a:extLst>
          </p:cNvPr>
          <p:cNvSpPr>
            <a:spLocks noGrp="1"/>
          </p:cNvSpPr>
          <p:nvPr>
            <p:ph type="title"/>
          </p:nvPr>
        </p:nvSpPr>
        <p:spPr/>
        <p:txBody>
          <a:bodyPr/>
          <a:lstStyle/>
          <a:p>
            <a:r>
              <a:rPr lang="en-US" dirty="0"/>
              <a:t>Concordia Food Coalition Map</a:t>
            </a:r>
          </a:p>
        </p:txBody>
      </p:sp>
      <p:sp>
        <p:nvSpPr>
          <p:cNvPr id="3" name="Content Placeholder 2">
            <a:extLst>
              <a:ext uri="{FF2B5EF4-FFF2-40B4-BE49-F238E27FC236}">
                <a16:creationId xmlns:a16="http://schemas.microsoft.com/office/drawing/2014/main" id="{ED28CC17-512E-69EF-9646-733FB5BDD3CB}"/>
              </a:ext>
            </a:extLst>
          </p:cNvPr>
          <p:cNvSpPr>
            <a:spLocks noGrp="1"/>
          </p:cNvSpPr>
          <p:nvPr>
            <p:ph idx="1"/>
          </p:nvPr>
        </p:nvSpPr>
        <p:spPr/>
        <p:txBody>
          <a:bodyPr/>
          <a:lstStyle/>
          <a:p>
            <a:r>
              <a:rPr lang="en-US" dirty="0">
                <a:hlinkClick r:id="rId2"/>
              </a:rPr>
              <a:t>LINK TO MAP</a:t>
            </a:r>
            <a:endParaRPr lang="en-US" dirty="0"/>
          </a:p>
          <a:p>
            <a:r>
              <a:rPr lang="en-US" dirty="0">
                <a:hlinkClick r:id="rId3"/>
              </a:rPr>
              <a:t>Lachine Map</a:t>
            </a:r>
            <a:endParaRPr lang="en-US" dirty="0"/>
          </a:p>
        </p:txBody>
      </p:sp>
    </p:spTree>
    <p:extLst>
      <p:ext uri="{BB962C8B-B14F-4D97-AF65-F5344CB8AC3E}">
        <p14:creationId xmlns:p14="http://schemas.microsoft.com/office/powerpoint/2010/main" val="276752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8B28-EFD9-B839-0A33-168AA23C9C5F}"/>
              </a:ext>
            </a:extLst>
          </p:cNvPr>
          <p:cNvSpPr>
            <a:spLocks noGrp="1"/>
          </p:cNvSpPr>
          <p:nvPr>
            <p:ph type="title"/>
          </p:nvPr>
        </p:nvSpPr>
        <p:spPr>
          <a:xfrm>
            <a:off x="1673352" y="964692"/>
            <a:ext cx="5797296" cy="1188720"/>
          </a:xfrm>
        </p:spPr>
        <p:txBody>
          <a:bodyPr>
            <a:normAutofit/>
          </a:bodyPr>
          <a:lstStyle/>
          <a:p>
            <a:r>
              <a:rPr lang="en-US" sz="2000" dirty="0"/>
              <a:t>Facilitating the Creation and Perpetuation of the </a:t>
            </a:r>
            <a:br>
              <a:rPr lang="en-US" sz="2000" dirty="0"/>
            </a:br>
            <a:r>
              <a:rPr lang="en-US" sz="2000" dirty="0"/>
              <a:t>Campus-Community Food System</a:t>
            </a:r>
          </a:p>
        </p:txBody>
      </p:sp>
      <p:graphicFrame>
        <p:nvGraphicFramePr>
          <p:cNvPr id="20" name="Content Placeholder 2">
            <a:extLst>
              <a:ext uri="{FF2B5EF4-FFF2-40B4-BE49-F238E27FC236}">
                <a16:creationId xmlns:a16="http://schemas.microsoft.com/office/drawing/2014/main" id="{27CB8294-2EBA-7315-7E4E-6490CE710834}"/>
              </a:ext>
            </a:extLst>
          </p:cNvPr>
          <p:cNvGraphicFramePr>
            <a:graphicFrameLocks noGrp="1"/>
          </p:cNvGraphicFramePr>
          <p:nvPr>
            <p:ph idx="1"/>
            <p:extLst>
              <p:ext uri="{D42A27DB-BD31-4B8C-83A1-F6EECF244321}">
                <p14:modId xmlns:p14="http://schemas.microsoft.com/office/powerpoint/2010/main" val="242144174"/>
              </p:ext>
            </p:extLst>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928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9311-36DB-63E0-2EB0-3E8536E8B2C2}"/>
              </a:ext>
            </a:extLst>
          </p:cNvPr>
          <p:cNvSpPr>
            <a:spLocks noGrp="1"/>
          </p:cNvSpPr>
          <p:nvPr>
            <p:ph type="title"/>
          </p:nvPr>
        </p:nvSpPr>
        <p:spPr>
          <a:xfrm>
            <a:off x="622335" y="2408663"/>
            <a:ext cx="2774103" cy="2174487"/>
          </a:xfrm>
          <a:noFill/>
          <a:ln>
            <a:solidFill>
              <a:schemeClr val="tx1"/>
            </a:solidFill>
          </a:ln>
        </p:spPr>
        <p:txBody>
          <a:bodyPr>
            <a:noAutofit/>
          </a:bodyPr>
          <a:lstStyle/>
          <a:p>
            <a:r>
              <a:rPr lang="en-US" sz="2000" dirty="0">
                <a:solidFill>
                  <a:schemeClr val="tx1"/>
                </a:solidFill>
              </a:rPr>
              <a:t>Impeding the Development and Viability </a:t>
            </a:r>
            <a:br>
              <a:rPr lang="en-US" sz="2000" dirty="0">
                <a:solidFill>
                  <a:schemeClr val="tx1"/>
                </a:solidFill>
              </a:rPr>
            </a:br>
            <a:r>
              <a:rPr lang="en-US" sz="2000" dirty="0">
                <a:solidFill>
                  <a:schemeClr val="tx1"/>
                </a:solidFill>
              </a:rPr>
              <a:t>of the Campus-Community Food System</a:t>
            </a:r>
          </a:p>
        </p:txBody>
      </p:sp>
      <p:sp>
        <p:nvSpPr>
          <p:cNvPr id="19" name="Rectangle 12">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47BE97-80E5-069B-E836-180084F05D5E}"/>
              </a:ext>
            </a:extLst>
          </p:cNvPr>
          <p:cNvSpPr>
            <a:spLocks noGrp="1"/>
          </p:cNvSpPr>
          <p:nvPr>
            <p:ph idx="1"/>
          </p:nvPr>
        </p:nvSpPr>
        <p:spPr>
          <a:xfrm>
            <a:off x="3986295" y="1650380"/>
            <a:ext cx="4607113" cy="4404980"/>
          </a:xfrm>
        </p:spPr>
        <p:txBody>
          <a:bodyPr anchor="ctr">
            <a:normAutofit/>
          </a:bodyPr>
          <a:lstStyle/>
          <a:p>
            <a:r>
              <a:rPr lang="en-US" sz="1600" dirty="0">
                <a:solidFill>
                  <a:schemeClr val="bg1"/>
                </a:solidFill>
              </a:rPr>
              <a:t>Challenging fee levies</a:t>
            </a:r>
          </a:p>
          <a:p>
            <a:r>
              <a:rPr lang="en-US" sz="1600" dirty="0">
                <a:solidFill>
                  <a:schemeClr val="bg1"/>
                </a:solidFill>
              </a:rPr>
              <a:t>Processing limitations</a:t>
            </a:r>
          </a:p>
          <a:p>
            <a:r>
              <a:rPr lang="en-US" sz="1600" dirty="0">
                <a:solidFill>
                  <a:schemeClr val="bg1"/>
                </a:solidFill>
              </a:rPr>
              <a:t>Gap between production and processing</a:t>
            </a:r>
          </a:p>
          <a:p>
            <a:r>
              <a:rPr lang="en-US" sz="1600" dirty="0">
                <a:solidFill>
                  <a:schemeClr val="bg1"/>
                </a:solidFill>
              </a:rPr>
              <a:t>Students graduate and move on</a:t>
            </a:r>
          </a:p>
          <a:p>
            <a:r>
              <a:rPr lang="en-US" sz="1600" dirty="0">
                <a:solidFill>
                  <a:schemeClr val="bg1"/>
                </a:solidFill>
              </a:rPr>
              <a:t>Some students lacked expertise</a:t>
            </a:r>
          </a:p>
          <a:p>
            <a:r>
              <a:rPr lang="en-US" sz="1600" dirty="0">
                <a:solidFill>
                  <a:schemeClr val="bg1"/>
                </a:solidFill>
              </a:rPr>
              <a:t>Relying on volunteers was not always viable</a:t>
            </a:r>
          </a:p>
          <a:p>
            <a:r>
              <a:rPr lang="en-US" sz="1600" dirty="0">
                <a:solidFill>
                  <a:schemeClr val="bg1"/>
                </a:solidFill>
              </a:rPr>
              <a:t>No agriculture schools or food studies program</a:t>
            </a:r>
          </a:p>
          <a:p>
            <a:r>
              <a:rPr lang="en-US" sz="1600" dirty="0">
                <a:solidFill>
                  <a:schemeClr val="bg1"/>
                </a:solidFill>
              </a:rPr>
              <a:t>Not always easy to negotiate with the Concordia administration</a:t>
            </a:r>
          </a:p>
          <a:p>
            <a:r>
              <a:rPr lang="en-US" sz="1600" dirty="0">
                <a:solidFill>
                  <a:schemeClr val="bg1"/>
                </a:solidFill>
              </a:rPr>
              <a:t>Large foodservice providers</a:t>
            </a:r>
          </a:p>
          <a:p>
            <a:r>
              <a:rPr lang="en-US" sz="1600" dirty="0">
                <a:solidFill>
                  <a:schemeClr val="bg1"/>
                </a:solidFill>
              </a:rPr>
              <a:t>Alternatives not always viable </a:t>
            </a:r>
          </a:p>
          <a:p>
            <a:endParaRPr lang="en-US" sz="1500" dirty="0">
              <a:solidFill>
                <a:schemeClr val="bg1"/>
              </a:solidFill>
            </a:endParaRPr>
          </a:p>
          <a:p>
            <a:endParaRPr lang="en-US" sz="1500" dirty="0">
              <a:solidFill>
                <a:schemeClr val="bg1"/>
              </a:solidFill>
            </a:endParaRPr>
          </a:p>
          <a:p>
            <a:endParaRPr lang="en-US" sz="1500" dirty="0">
              <a:solidFill>
                <a:schemeClr val="bg1"/>
              </a:solidFill>
            </a:endParaRPr>
          </a:p>
        </p:txBody>
      </p:sp>
    </p:spTree>
    <p:extLst>
      <p:ext uri="{BB962C8B-B14F-4D97-AF65-F5344CB8AC3E}">
        <p14:creationId xmlns:p14="http://schemas.microsoft.com/office/powerpoint/2010/main" val="401652221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9C68-B236-E264-E141-027457068C06}"/>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US" sz="2100">
                <a:solidFill>
                  <a:schemeClr val="tx1"/>
                </a:solidFill>
              </a:rPr>
              <a:t>Historical Analysis</a:t>
            </a:r>
          </a:p>
        </p:txBody>
      </p:sp>
      <p:sp>
        <p:nvSpPr>
          <p:cNvPr id="23" name="Rectangle 16">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D023983B-9C76-981E-7515-91E42EB6214E}"/>
              </a:ext>
            </a:extLst>
          </p:cNvPr>
          <p:cNvSpPr>
            <a:spLocks noGrp="1"/>
          </p:cNvSpPr>
          <p:nvPr>
            <p:ph idx="1"/>
          </p:nvPr>
        </p:nvSpPr>
        <p:spPr>
          <a:xfrm>
            <a:off x="4103649" y="802638"/>
            <a:ext cx="4489759" cy="5252722"/>
          </a:xfrm>
        </p:spPr>
        <p:txBody>
          <a:bodyPr anchor="ctr">
            <a:normAutofit/>
          </a:bodyPr>
          <a:lstStyle/>
          <a:p>
            <a:pPr marL="0" indent="0">
              <a:lnSpc>
                <a:spcPct val="90000"/>
              </a:lnSpc>
              <a:buNone/>
            </a:pPr>
            <a:r>
              <a:rPr lang="en-US" sz="1400" dirty="0">
                <a:solidFill>
                  <a:schemeClr val="bg1"/>
                </a:solidFill>
              </a:rPr>
              <a:t>Seven trends:</a:t>
            </a:r>
          </a:p>
          <a:p>
            <a:pPr>
              <a:lnSpc>
                <a:spcPct val="90000"/>
              </a:lnSpc>
              <a:buFont typeface="+mj-lt"/>
              <a:buAutoNum type="arabicPeriod"/>
            </a:pPr>
            <a:r>
              <a:rPr lang="en-US" sz="1400" dirty="0">
                <a:solidFill>
                  <a:schemeClr val="bg1"/>
                </a:solidFill>
              </a:rPr>
              <a:t>The Beginning – Founding Concordia, the Greenhouse, Food Services, and Student-Run Café/Bar and COOP (1966‑1979)</a:t>
            </a:r>
          </a:p>
          <a:p>
            <a:pPr>
              <a:lnSpc>
                <a:spcPct val="90000"/>
              </a:lnSpc>
              <a:buFont typeface="+mj-lt"/>
              <a:buAutoNum type="arabicPeriod"/>
            </a:pPr>
            <a:r>
              <a:rPr lang="en-US" sz="1400" dirty="0">
                <a:solidFill>
                  <a:schemeClr val="bg1"/>
                </a:solidFill>
              </a:rPr>
              <a:t>Concordia Students Form Associations and Businesses – Foundation of the Concordia University Student Association and </a:t>
            </a:r>
            <a:r>
              <a:rPr lang="en-US" sz="1400" dirty="0" err="1">
                <a:solidFill>
                  <a:schemeClr val="bg1"/>
                </a:solidFill>
              </a:rPr>
              <a:t>CUSACorps</a:t>
            </a:r>
            <a:r>
              <a:rPr lang="en-US" sz="1400" dirty="0">
                <a:solidFill>
                  <a:schemeClr val="bg1"/>
                </a:solidFill>
              </a:rPr>
              <a:t> (1979‑1990)</a:t>
            </a:r>
          </a:p>
          <a:p>
            <a:pPr>
              <a:lnSpc>
                <a:spcPct val="90000"/>
              </a:lnSpc>
              <a:buFont typeface="+mj-lt"/>
              <a:buAutoNum type="arabicPeriod"/>
            </a:pPr>
            <a:r>
              <a:rPr lang="en-US" sz="1400" dirty="0">
                <a:solidFill>
                  <a:schemeClr val="bg1"/>
                </a:solidFill>
              </a:rPr>
              <a:t>Fighting for Food Justice – Creating Le </a:t>
            </a:r>
            <a:r>
              <a:rPr lang="en-US" sz="1400" dirty="0" err="1">
                <a:solidFill>
                  <a:schemeClr val="bg1"/>
                </a:solidFill>
              </a:rPr>
              <a:t>Frigo</a:t>
            </a:r>
            <a:r>
              <a:rPr lang="en-US" sz="1400" dirty="0">
                <a:solidFill>
                  <a:schemeClr val="bg1"/>
                </a:solidFill>
              </a:rPr>
              <a:t> Vert and </a:t>
            </a:r>
            <a:r>
              <a:rPr lang="en-US" sz="1400" dirty="0" err="1">
                <a:solidFill>
                  <a:schemeClr val="bg1"/>
                </a:solidFill>
              </a:rPr>
              <a:t>MoHubs</a:t>
            </a:r>
            <a:r>
              <a:rPr lang="en-US" sz="1400" dirty="0">
                <a:solidFill>
                  <a:schemeClr val="bg1"/>
                </a:solidFill>
              </a:rPr>
              <a:t> (1990‑1997)</a:t>
            </a:r>
          </a:p>
          <a:p>
            <a:pPr>
              <a:lnSpc>
                <a:spcPct val="90000"/>
              </a:lnSpc>
              <a:buFont typeface="+mj-lt"/>
              <a:buAutoNum type="arabicPeriod"/>
            </a:pPr>
            <a:r>
              <a:rPr lang="en-US" sz="1400" dirty="0">
                <a:solidFill>
                  <a:schemeClr val="bg1"/>
                </a:solidFill>
              </a:rPr>
              <a:t>Building a Food Collective – Forming the Concordia Food Collective and The People’s Potato (1998‑2003)</a:t>
            </a:r>
          </a:p>
          <a:p>
            <a:pPr>
              <a:lnSpc>
                <a:spcPct val="90000"/>
              </a:lnSpc>
              <a:buFont typeface="+mj-lt"/>
              <a:buAutoNum type="arabicPeriod"/>
            </a:pPr>
            <a:r>
              <a:rPr lang="en-US" sz="1400" dirty="0">
                <a:solidFill>
                  <a:schemeClr val="bg1"/>
                </a:solidFill>
              </a:rPr>
              <a:t>Focusing on Sustainability and Urban Agriculture – Foundation of Sustainable Concordia and Revitalization of the Concordia Greenhouse (2003‑2007)</a:t>
            </a:r>
          </a:p>
          <a:p>
            <a:pPr>
              <a:lnSpc>
                <a:spcPct val="90000"/>
              </a:lnSpc>
              <a:buFont typeface="+mj-lt"/>
              <a:buAutoNum type="arabicPeriod"/>
            </a:pPr>
            <a:r>
              <a:rPr lang="en-US" sz="1400" dirty="0">
                <a:solidFill>
                  <a:schemeClr val="bg1"/>
                </a:solidFill>
              </a:rPr>
              <a:t>Expansion of Urban Farming, Reinvigorating Food Activism and Mass Mobilization (2008‑2012)</a:t>
            </a:r>
          </a:p>
          <a:p>
            <a:pPr>
              <a:lnSpc>
                <a:spcPct val="90000"/>
              </a:lnSpc>
              <a:buFont typeface="+mj-lt"/>
              <a:buAutoNum type="arabicPeriod"/>
            </a:pPr>
            <a:r>
              <a:rPr lang="en-US" sz="1400" dirty="0">
                <a:solidFill>
                  <a:schemeClr val="bg1"/>
                </a:solidFill>
              </a:rPr>
              <a:t>Creating a Vibrant Campus-Community Food System (2012‑2018)</a:t>
            </a:r>
          </a:p>
          <a:p>
            <a:pPr>
              <a:lnSpc>
                <a:spcPct val="90000"/>
              </a:lnSpc>
            </a:pPr>
            <a:endParaRPr lang="en-US" sz="1400" dirty="0">
              <a:solidFill>
                <a:schemeClr val="bg1"/>
              </a:solidFill>
            </a:endParaRPr>
          </a:p>
        </p:txBody>
      </p:sp>
    </p:spTree>
    <p:extLst>
      <p:ext uri="{BB962C8B-B14F-4D97-AF65-F5344CB8AC3E}">
        <p14:creationId xmlns:p14="http://schemas.microsoft.com/office/powerpoint/2010/main" val="231011186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9CAFB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0BAFA46-BF38-0B66-DF8F-92F53504DD1D}"/>
              </a:ext>
            </a:extLst>
          </p:cNvPr>
          <p:cNvGraphicFramePr>
            <a:graphicFrameLocks noGrp="1"/>
          </p:cNvGraphicFramePr>
          <p:nvPr>
            <p:ph idx="1"/>
            <p:extLst>
              <p:ext uri="{D42A27DB-BD31-4B8C-83A1-F6EECF244321}">
                <p14:modId xmlns:p14="http://schemas.microsoft.com/office/powerpoint/2010/main" val="1058526664"/>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itle 1">
            <a:extLst>
              <a:ext uri="{FF2B5EF4-FFF2-40B4-BE49-F238E27FC236}">
                <a16:creationId xmlns:a16="http://schemas.microsoft.com/office/drawing/2014/main" id="{63083FAC-72BE-9745-9CB7-85AB8922DED1}"/>
              </a:ext>
            </a:extLst>
          </p:cNvPr>
          <p:cNvSpPr>
            <a:spLocks noGrp="1"/>
          </p:cNvSpPr>
          <p:nvPr>
            <p:ph type="title"/>
          </p:nvPr>
        </p:nvSpPr>
        <p:spPr>
          <a:xfrm>
            <a:off x="640703" y="1996067"/>
            <a:ext cx="2269765" cy="2638194"/>
          </a:xfrm>
          <a:noFill/>
          <a:ln>
            <a:solidFill>
              <a:schemeClr val="bg1"/>
            </a:solidFill>
          </a:ln>
        </p:spPr>
        <p:txBody>
          <a:bodyPr vert="horz" wrap="square" lIns="182880" tIns="182880" rIns="182880" bIns="182880" rtlCol="0" anchor="ctr">
            <a:noAutofit/>
          </a:bodyPr>
          <a:lstStyle/>
          <a:p>
            <a:r>
              <a:rPr lang="en-US" sz="1600" dirty="0">
                <a:solidFill>
                  <a:schemeClr val="bg1"/>
                </a:solidFill>
              </a:rPr>
              <a:t>Reasons </a:t>
            </a:r>
            <a:br>
              <a:rPr lang="en-US" sz="1600" dirty="0">
                <a:solidFill>
                  <a:schemeClr val="bg1"/>
                </a:solidFill>
              </a:rPr>
            </a:br>
            <a:r>
              <a:rPr lang="en-US" sz="1600" dirty="0">
                <a:solidFill>
                  <a:schemeClr val="bg1"/>
                </a:solidFill>
              </a:rPr>
              <a:t>Why Student Activists </a:t>
            </a:r>
            <a:br>
              <a:rPr lang="en-US" sz="1600" dirty="0">
                <a:solidFill>
                  <a:schemeClr val="bg1"/>
                </a:solidFill>
              </a:rPr>
            </a:br>
            <a:r>
              <a:rPr lang="en-US" sz="1600" dirty="0">
                <a:solidFill>
                  <a:schemeClr val="bg1"/>
                </a:solidFill>
              </a:rPr>
              <a:t>Were Not </a:t>
            </a:r>
            <a:br>
              <a:rPr lang="en-US" sz="1600" dirty="0">
                <a:solidFill>
                  <a:schemeClr val="bg1"/>
                </a:solidFill>
              </a:rPr>
            </a:br>
            <a:r>
              <a:rPr lang="en-US" sz="1600" dirty="0">
                <a:solidFill>
                  <a:schemeClr val="bg1"/>
                </a:solidFill>
              </a:rPr>
              <a:t>Successful </a:t>
            </a:r>
            <a:br>
              <a:rPr lang="en-US" sz="1600" dirty="0">
                <a:solidFill>
                  <a:schemeClr val="bg1"/>
                </a:solidFill>
              </a:rPr>
            </a:br>
            <a:r>
              <a:rPr lang="en-US" sz="1600" dirty="0">
                <a:solidFill>
                  <a:schemeClr val="bg1"/>
                </a:solidFill>
              </a:rPr>
              <a:t>in Preventing Multinational Foodservice Corporations</a:t>
            </a:r>
          </a:p>
        </p:txBody>
      </p:sp>
    </p:spTree>
    <p:extLst>
      <p:ext uri="{BB962C8B-B14F-4D97-AF65-F5344CB8AC3E}">
        <p14:creationId xmlns:p14="http://schemas.microsoft.com/office/powerpoint/2010/main" val="1625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9CAFB6"/>
            </a:gs>
            <a:gs pos="50000">
              <a:srgbClr val="9CAFB6"/>
            </a:gs>
            <a:gs pos="100000">
              <a:srgbClr val="9CAFB6"/>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0EAD-769B-A992-80DC-4E73A0CAFD52}"/>
              </a:ext>
            </a:extLst>
          </p:cNvPr>
          <p:cNvSpPr>
            <a:spLocks noGrp="1"/>
          </p:cNvSpPr>
          <p:nvPr>
            <p:ph type="title"/>
          </p:nvPr>
        </p:nvSpPr>
        <p:spPr>
          <a:xfrm>
            <a:off x="723900" y="964692"/>
            <a:ext cx="7696200" cy="1188720"/>
          </a:xfrm>
        </p:spPr>
        <p:txBody>
          <a:bodyPr>
            <a:normAutofit/>
          </a:bodyPr>
          <a:lstStyle/>
          <a:p>
            <a:r>
              <a:rPr lang="en-US" dirty="0"/>
              <a:t>Contributing to Food Sovereignty</a:t>
            </a:r>
          </a:p>
        </p:txBody>
      </p:sp>
      <p:graphicFrame>
        <p:nvGraphicFramePr>
          <p:cNvPr id="10" name="Content Placeholder 2">
            <a:extLst>
              <a:ext uri="{FF2B5EF4-FFF2-40B4-BE49-F238E27FC236}">
                <a16:creationId xmlns:a16="http://schemas.microsoft.com/office/drawing/2014/main" id="{A96ACE67-8CF1-DA2F-2BC8-7A213ED8F079}"/>
              </a:ext>
            </a:extLst>
          </p:cNvPr>
          <p:cNvGraphicFramePr>
            <a:graphicFrameLocks noGrp="1"/>
          </p:cNvGraphicFramePr>
          <p:nvPr>
            <p:ph idx="1"/>
            <p:extLst>
              <p:ext uri="{D42A27DB-BD31-4B8C-83A1-F6EECF244321}">
                <p14:modId xmlns:p14="http://schemas.microsoft.com/office/powerpoint/2010/main" val="2229606271"/>
              </p:ext>
            </p:extLst>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0650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F999-5228-5AF3-ECDE-5293299599E7}"/>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US" sz="2100" dirty="0">
                <a:solidFill>
                  <a:schemeClr val="tx1"/>
                </a:solidFill>
              </a:rPr>
              <a:t>Key Findings</a:t>
            </a:r>
          </a:p>
        </p:txBody>
      </p:sp>
      <p:sp>
        <p:nvSpPr>
          <p:cNvPr id="13" name="Rectangle 12">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ED2667-36F2-44C2-B767-C9962CCC5D70}"/>
              </a:ext>
            </a:extLst>
          </p:cNvPr>
          <p:cNvSpPr>
            <a:spLocks noGrp="1"/>
          </p:cNvSpPr>
          <p:nvPr>
            <p:ph idx="1"/>
          </p:nvPr>
        </p:nvSpPr>
        <p:spPr>
          <a:xfrm>
            <a:off x="3986295" y="802638"/>
            <a:ext cx="4607113" cy="5419742"/>
          </a:xfrm>
        </p:spPr>
        <p:txBody>
          <a:bodyPr anchor="ctr">
            <a:noAutofit/>
          </a:bodyPr>
          <a:lstStyle/>
          <a:p>
            <a:pPr>
              <a:lnSpc>
                <a:spcPct val="90000"/>
              </a:lnSpc>
            </a:pPr>
            <a:r>
              <a:rPr lang="en-US" sz="1300" dirty="0">
                <a:solidFill>
                  <a:schemeClr val="bg1"/>
                </a:solidFill>
              </a:rPr>
              <a:t>Food sovereignty can describe the social justice outcomes on campus, like policies, organizational procedures (reflected through by-laws and constitutions), bans on harmful practices (i.e. selling bottled water), among others. </a:t>
            </a:r>
          </a:p>
          <a:p>
            <a:pPr>
              <a:lnSpc>
                <a:spcPct val="90000"/>
              </a:lnSpc>
            </a:pPr>
            <a:r>
              <a:rPr lang="en-US" sz="1300" dirty="0">
                <a:solidFill>
                  <a:schemeClr val="bg1"/>
                </a:solidFill>
              </a:rPr>
              <a:t>Campus food sovereignty is an ongoing process of negotiating with others who are actively trying to transform the food system.</a:t>
            </a:r>
          </a:p>
          <a:p>
            <a:pPr>
              <a:lnSpc>
                <a:spcPct val="90000"/>
              </a:lnSpc>
            </a:pPr>
            <a:r>
              <a:rPr lang="en-US" sz="1300" dirty="0">
                <a:solidFill>
                  <a:schemeClr val="bg1"/>
                </a:solidFill>
              </a:rPr>
              <a:t>Food sovereignty is not a reformist movement, it is transformational. </a:t>
            </a:r>
          </a:p>
          <a:p>
            <a:pPr>
              <a:lnSpc>
                <a:spcPct val="90000"/>
              </a:lnSpc>
            </a:pPr>
            <a:r>
              <a:rPr lang="en-US" sz="1300" dirty="0">
                <a:solidFill>
                  <a:schemeClr val="bg1"/>
                </a:solidFill>
              </a:rPr>
              <a:t>A food sovereign campus is controlled by students, faculty, the Concordia community and community at large and should create positive value to these constituencies. </a:t>
            </a:r>
          </a:p>
          <a:p>
            <a:pPr>
              <a:lnSpc>
                <a:spcPct val="90000"/>
              </a:lnSpc>
            </a:pPr>
            <a:r>
              <a:rPr lang="en-US" sz="1300" dirty="0">
                <a:solidFill>
                  <a:schemeClr val="bg1"/>
                </a:solidFill>
              </a:rPr>
              <a:t>A food sovereign campus does not force students onto a meal plan so that large multinational corporations, and universities (through a profit and loss model) can receive financial returns. </a:t>
            </a:r>
          </a:p>
          <a:p>
            <a:pPr>
              <a:lnSpc>
                <a:spcPct val="90000"/>
              </a:lnSpc>
            </a:pPr>
            <a:r>
              <a:rPr lang="en-US" sz="1300" dirty="0">
                <a:solidFill>
                  <a:schemeClr val="bg1"/>
                </a:solidFill>
              </a:rPr>
              <a:t>Food sovereign campuses are made up of social enterprises that practice an array of diverse economy practices.</a:t>
            </a:r>
          </a:p>
          <a:p>
            <a:pPr>
              <a:lnSpc>
                <a:spcPct val="90000"/>
              </a:lnSpc>
            </a:pPr>
            <a:r>
              <a:rPr lang="en-US" sz="1300" dirty="0">
                <a:solidFill>
                  <a:schemeClr val="bg1"/>
                </a:solidFill>
              </a:rPr>
              <a:t>A food sovereign campus is more radical than corporate and weak sustainability approaches and can be differentiated through the framework provided in this thesis. </a:t>
            </a:r>
          </a:p>
          <a:p>
            <a:pPr>
              <a:lnSpc>
                <a:spcPct val="90000"/>
              </a:lnSpc>
            </a:pPr>
            <a:r>
              <a:rPr lang="en-US" sz="1300" dirty="0">
                <a:solidFill>
                  <a:schemeClr val="bg1"/>
                </a:solidFill>
              </a:rPr>
              <a:t>Even though food sovereignty is hard to define and apply to university campuses, sustainability is equally confusing and often used to uphold unsustainable practices. </a:t>
            </a:r>
          </a:p>
        </p:txBody>
      </p:sp>
    </p:spTree>
    <p:extLst>
      <p:ext uri="{BB962C8B-B14F-4D97-AF65-F5344CB8AC3E}">
        <p14:creationId xmlns:p14="http://schemas.microsoft.com/office/powerpoint/2010/main" val="134445899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CF6A-31EE-369B-07CB-68CE19157DD8}"/>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DFC4CBFE-23DC-8B38-5FBD-00BCDC8AA3A6}"/>
              </a:ext>
            </a:extLst>
          </p:cNvPr>
          <p:cNvSpPr>
            <a:spLocks noGrp="1"/>
          </p:cNvSpPr>
          <p:nvPr>
            <p:ph idx="1"/>
          </p:nvPr>
        </p:nvSpPr>
        <p:spPr/>
        <p:txBody>
          <a:bodyPr/>
          <a:lstStyle/>
          <a:p>
            <a:pPr marL="0" indent="0">
              <a:buNone/>
            </a:pPr>
            <a:r>
              <a:rPr lang="en-US" dirty="0"/>
              <a:t>What’s Wrong With Our Food System?</a:t>
            </a:r>
          </a:p>
        </p:txBody>
      </p:sp>
    </p:spTree>
    <p:extLst>
      <p:ext uri="{BB962C8B-B14F-4D97-AF65-F5344CB8AC3E}">
        <p14:creationId xmlns:p14="http://schemas.microsoft.com/office/powerpoint/2010/main" val="2081580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Rectangle 27">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9">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588DF4DB-061F-7543-B4FD-368AF86A8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46" y="1644865"/>
            <a:ext cx="7452107" cy="4284961"/>
          </a:xfrm>
          <a:prstGeom prst="rect">
            <a:avLst/>
          </a:prstGeom>
        </p:spPr>
      </p:pic>
      <p:sp>
        <p:nvSpPr>
          <p:cNvPr id="24" name="Title 1">
            <a:extLst>
              <a:ext uri="{FF2B5EF4-FFF2-40B4-BE49-F238E27FC236}">
                <a16:creationId xmlns:a16="http://schemas.microsoft.com/office/drawing/2014/main" id="{60C4B716-01D7-B040-960A-E348E5A25D24}"/>
              </a:ext>
            </a:extLst>
          </p:cNvPr>
          <p:cNvSpPr txBox="1">
            <a:spLocks/>
          </p:cNvSpPr>
          <p:nvPr/>
        </p:nvSpPr>
        <p:spPr>
          <a:xfrm>
            <a:off x="333632" y="964692"/>
            <a:ext cx="7842375" cy="556671"/>
          </a:xfrm>
          <a:prstGeom prst="rect">
            <a:avLst/>
          </a:prstGeom>
        </p:spPr>
        <p:txBody>
          <a:bodyPr>
            <a:normAutofit fontScale="77500" lnSpcReduction="20000"/>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indent="457200" algn="l">
              <a:spcBef>
                <a:spcPts val="0"/>
              </a:spcBef>
              <a:spcAft>
                <a:spcPts val="600"/>
              </a:spcAft>
            </a:pPr>
            <a:r>
              <a:rPr lang="en-CA" sz="1800" dirty="0">
                <a:effectLst/>
                <a:ea typeface="Times New Roman" panose="02020603050405020304" pitchFamily="18" charset="0"/>
              </a:rPr>
              <a:t>Key Differences Between Corporate, Weak Sustainability and </a:t>
            </a:r>
          </a:p>
          <a:p>
            <a:pPr indent="457200" algn="l">
              <a:spcBef>
                <a:spcPts val="0"/>
              </a:spcBef>
              <a:spcAft>
                <a:spcPts val="600"/>
              </a:spcAft>
            </a:pPr>
            <a:r>
              <a:rPr lang="en-CA" sz="1800" dirty="0">
                <a:effectLst/>
                <a:ea typeface="Times New Roman" panose="02020603050405020304" pitchFamily="18" charset="0"/>
              </a:rPr>
              <a:t>Food Sovereignty Approaches to University Food Services</a:t>
            </a:r>
          </a:p>
        </p:txBody>
      </p:sp>
      <p:sp>
        <p:nvSpPr>
          <p:cNvPr id="25" name="TextBox 24">
            <a:extLst>
              <a:ext uri="{FF2B5EF4-FFF2-40B4-BE49-F238E27FC236}">
                <a16:creationId xmlns:a16="http://schemas.microsoft.com/office/drawing/2014/main" id="{83E7BBC8-3E51-8148-A4AC-08D906B1E27F}"/>
              </a:ext>
            </a:extLst>
          </p:cNvPr>
          <p:cNvSpPr txBox="1"/>
          <p:nvPr/>
        </p:nvSpPr>
        <p:spPr>
          <a:xfrm>
            <a:off x="792480" y="1425581"/>
            <a:ext cx="2804160" cy="307777"/>
          </a:xfrm>
          <a:prstGeom prst="rect">
            <a:avLst/>
          </a:prstGeom>
          <a:noFill/>
        </p:spPr>
        <p:txBody>
          <a:bodyPr wrap="square">
            <a:spAutoFit/>
          </a:bodyPr>
          <a:lstStyle/>
          <a:p>
            <a:r>
              <a:rPr lang="en-CA" sz="1400" baseline="30000" dirty="0">
                <a:effectLst/>
                <a:latin typeface="Times New Roman" panose="02020603050405020304" pitchFamily="18" charset="0"/>
                <a:ea typeface="Times New Roman" panose="02020603050405020304" pitchFamily="18" charset="0"/>
                <a:cs typeface="Times New Roman (Body CS)"/>
              </a:rPr>
              <a:t>Campus Food Issues</a:t>
            </a:r>
            <a:r>
              <a:rPr lang="en-CA" sz="1400" dirty="0">
                <a:effectLst/>
              </a:rPr>
              <a:t> </a:t>
            </a:r>
            <a:endParaRPr lang="en-US" sz="1400" dirty="0"/>
          </a:p>
        </p:txBody>
      </p:sp>
    </p:spTree>
    <p:extLst>
      <p:ext uri="{BB962C8B-B14F-4D97-AF65-F5344CB8AC3E}">
        <p14:creationId xmlns:p14="http://schemas.microsoft.com/office/powerpoint/2010/main" val="341677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37E9-9A54-44B5-8824-F5971F96B448}"/>
              </a:ext>
            </a:extLst>
          </p:cNvPr>
          <p:cNvSpPr>
            <a:spLocks noGrp="1"/>
          </p:cNvSpPr>
          <p:nvPr>
            <p:ph type="title"/>
          </p:nvPr>
        </p:nvSpPr>
        <p:spPr/>
        <p:txBody>
          <a:bodyPr vert="horz" lIns="68580" tIns="34290" rIns="68580" bIns="34290" rtlCol="0" anchor="b">
            <a:noAutofit/>
          </a:bodyPr>
          <a:lstStyle/>
          <a:p>
            <a:r>
              <a:rPr lang="en-US" sz="3200" dirty="0">
                <a:solidFill>
                  <a:schemeClr val="tx1">
                    <a:lumMod val="85000"/>
                    <a:lumOff val="15000"/>
                  </a:schemeClr>
                </a:solidFill>
              </a:rPr>
              <a:t>Prioritize the Biosphere and Social Relations Over the Market</a:t>
            </a:r>
          </a:p>
        </p:txBody>
      </p:sp>
      <p:sp>
        <p:nvSpPr>
          <p:cNvPr id="8" name="Text Placeholder 7">
            <a:extLst>
              <a:ext uri="{FF2B5EF4-FFF2-40B4-BE49-F238E27FC236}">
                <a16:creationId xmlns:a16="http://schemas.microsoft.com/office/drawing/2014/main" id="{4AB6CA63-8EB2-4454-BC76-66E26A31017B}"/>
              </a:ext>
            </a:extLst>
          </p:cNvPr>
          <p:cNvSpPr>
            <a:spLocks noGrp="1"/>
          </p:cNvSpPr>
          <p:nvPr>
            <p:ph type="body" idx="1"/>
          </p:nvPr>
        </p:nvSpPr>
        <p:spPr>
          <a:xfrm>
            <a:off x="854183" y="1759975"/>
            <a:ext cx="3703320" cy="736282"/>
          </a:xfrm>
        </p:spPr>
        <p:txBody>
          <a:bodyPr/>
          <a:lstStyle/>
          <a:p>
            <a:r>
              <a:rPr lang="en-US" dirty="0">
                <a:solidFill>
                  <a:schemeClr val="tx1"/>
                </a:solidFill>
              </a:rPr>
              <a:t>Triple Bottom line</a:t>
            </a:r>
            <a:endParaRPr lang="en-CA" dirty="0">
              <a:solidFill>
                <a:schemeClr val="tx1"/>
              </a:solidFill>
            </a:endParaRPr>
          </a:p>
        </p:txBody>
      </p:sp>
      <p:sp>
        <p:nvSpPr>
          <p:cNvPr id="9" name="Text Placeholder 8">
            <a:extLst>
              <a:ext uri="{FF2B5EF4-FFF2-40B4-BE49-F238E27FC236}">
                <a16:creationId xmlns:a16="http://schemas.microsoft.com/office/drawing/2014/main" id="{3A993A81-540F-45FC-9784-70C1658180E2}"/>
              </a:ext>
            </a:extLst>
          </p:cNvPr>
          <p:cNvSpPr>
            <a:spLocks noGrp="1"/>
          </p:cNvSpPr>
          <p:nvPr>
            <p:ph type="body" sz="quarter" idx="3"/>
          </p:nvPr>
        </p:nvSpPr>
        <p:spPr>
          <a:xfrm>
            <a:off x="3543276" y="1759975"/>
            <a:ext cx="3703320" cy="736282"/>
          </a:xfrm>
        </p:spPr>
        <p:txBody>
          <a:bodyPr/>
          <a:lstStyle/>
          <a:p>
            <a:r>
              <a:rPr lang="en-US" dirty="0">
                <a:solidFill>
                  <a:schemeClr val="tx1"/>
                </a:solidFill>
              </a:rPr>
              <a:t>Nested model</a:t>
            </a:r>
            <a:endParaRPr lang="en-CA" dirty="0">
              <a:solidFill>
                <a:schemeClr val="tx1"/>
              </a:solidFill>
            </a:endParaRPr>
          </a:p>
        </p:txBody>
      </p:sp>
      <p:pic>
        <p:nvPicPr>
          <p:cNvPr id="39" name="Picture 38">
            <a:extLst>
              <a:ext uri="{FF2B5EF4-FFF2-40B4-BE49-F238E27FC236}">
                <a16:creationId xmlns:a16="http://schemas.microsoft.com/office/drawing/2014/main" id="{0EFBDA24-89E0-44EF-A006-A084E34A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000" y="2788424"/>
            <a:ext cx="2925731" cy="2702052"/>
          </a:xfrm>
          <a:prstGeom prst="rect">
            <a:avLst/>
          </a:prstGeom>
        </p:spPr>
      </p:pic>
      <p:pic>
        <p:nvPicPr>
          <p:cNvPr id="4" name="Picture 3" descr="Chart&#10;&#10;Description automatically generated">
            <a:extLst>
              <a:ext uri="{FF2B5EF4-FFF2-40B4-BE49-F238E27FC236}">
                <a16:creationId xmlns:a16="http://schemas.microsoft.com/office/drawing/2014/main" id="{5B02CC1D-AE03-8233-6A81-879211D8B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731" y="2788424"/>
            <a:ext cx="2752514" cy="2702051"/>
          </a:xfrm>
          <a:prstGeom prst="rect">
            <a:avLst/>
          </a:prstGeom>
        </p:spPr>
      </p:pic>
      <p:sp>
        <p:nvSpPr>
          <p:cNvPr id="5" name="TextBox 4">
            <a:extLst>
              <a:ext uri="{FF2B5EF4-FFF2-40B4-BE49-F238E27FC236}">
                <a16:creationId xmlns:a16="http://schemas.microsoft.com/office/drawing/2014/main" id="{5E958486-4833-2A31-E6A9-08C4FFBC1BEE}"/>
              </a:ext>
            </a:extLst>
          </p:cNvPr>
          <p:cNvSpPr txBox="1"/>
          <p:nvPr/>
        </p:nvSpPr>
        <p:spPr>
          <a:xfrm>
            <a:off x="6243757" y="1966533"/>
            <a:ext cx="2005677" cy="323165"/>
          </a:xfrm>
          <a:prstGeom prst="rect">
            <a:avLst/>
          </a:prstGeom>
          <a:noFill/>
        </p:spPr>
        <p:txBody>
          <a:bodyPr wrap="none" rtlCol="0">
            <a:spAutoFit/>
          </a:bodyPr>
          <a:lstStyle/>
          <a:p>
            <a:r>
              <a:rPr lang="en-US" sz="1500" dirty="0"/>
              <a:t>DOUGHNUT MODEL</a:t>
            </a:r>
          </a:p>
        </p:txBody>
      </p:sp>
      <p:pic>
        <p:nvPicPr>
          <p:cNvPr id="6" name="Content Placeholder 4" descr="A picture containing text, map&#10;&#10;Description automatically generated">
            <a:extLst>
              <a:ext uri="{FF2B5EF4-FFF2-40B4-BE49-F238E27FC236}">
                <a16:creationId xmlns:a16="http://schemas.microsoft.com/office/drawing/2014/main" id="{29334964-39AC-483E-92F8-984A60274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46" y="2794000"/>
            <a:ext cx="3303659" cy="2696475"/>
          </a:xfrm>
          <a:prstGeom prst="rect">
            <a:avLst/>
          </a:prstGeom>
        </p:spPr>
      </p:pic>
    </p:spTree>
    <p:extLst>
      <p:ext uri="{BB962C8B-B14F-4D97-AF65-F5344CB8AC3E}">
        <p14:creationId xmlns:p14="http://schemas.microsoft.com/office/powerpoint/2010/main" val="1259236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208AAB-6B96-17AC-FA87-7C62953B3C63}"/>
              </a:ext>
            </a:extLst>
          </p:cNvPr>
          <p:cNvPicPr>
            <a:picLocks noGrp="1" noChangeAspect="1"/>
          </p:cNvPicPr>
          <p:nvPr>
            <p:ph type="pic" idx="4294967295"/>
          </p:nvPr>
        </p:nvPicPr>
        <p:blipFill rotWithShape="1">
          <a:blip r:embed="rId2"/>
          <a:srcRect l="17686" r="30463" b="-1"/>
          <a:stretch/>
        </p:blipFill>
        <p:spPr>
          <a:xfrm>
            <a:off x="241293" y="321732"/>
            <a:ext cx="4296411" cy="6214533"/>
          </a:xfrm>
          <a:prstGeom prst="rect">
            <a:avLst/>
          </a:prstGeom>
        </p:spPr>
      </p:pic>
      <p:pic>
        <p:nvPicPr>
          <p:cNvPr id="2" name="Content Placeholder 4">
            <a:extLst>
              <a:ext uri="{FF2B5EF4-FFF2-40B4-BE49-F238E27FC236}">
                <a16:creationId xmlns:a16="http://schemas.microsoft.com/office/drawing/2014/main" id="{C323C2D7-029C-EA9F-E3A1-0EFD4E76FDA4}"/>
              </a:ext>
            </a:extLst>
          </p:cNvPr>
          <p:cNvPicPr>
            <a:picLocks noChangeAspect="1"/>
          </p:cNvPicPr>
          <p:nvPr/>
        </p:nvPicPr>
        <p:blipFill rotWithShape="1">
          <a:blip r:embed="rId3"/>
          <a:srcRect r="7818" b="-2"/>
          <a:stretch/>
        </p:blipFill>
        <p:spPr>
          <a:xfrm>
            <a:off x="4606296" y="321732"/>
            <a:ext cx="4296410" cy="6214533"/>
          </a:xfrm>
          <a:prstGeom prst="rect">
            <a:avLst/>
          </a:prstGeom>
        </p:spPr>
      </p:pic>
    </p:spTree>
    <p:extLst>
      <p:ext uri="{BB962C8B-B14F-4D97-AF65-F5344CB8AC3E}">
        <p14:creationId xmlns:p14="http://schemas.microsoft.com/office/powerpoint/2010/main" val="3693631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C612D44E-20B9-2249-C8D3-C40BE8DADE0B}"/>
              </a:ext>
            </a:extLst>
          </p:cNvPr>
          <p:cNvPicPr>
            <a:picLocks noChangeAspect="1"/>
          </p:cNvPicPr>
          <p:nvPr/>
        </p:nvPicPr>
        <p:blipFill rotWithShape="1">
          <a:blip r:embed="rId2"/>
          <a:srcRect l="21306" r="26843" b="-1"/>
          <a:stretch/>
        </p:blipFill>
        <p:spPr>
          <a:xfrm>
            <a:off x="241293" y="321732"/>
            <a:ext cx="4296411" cy="6214533"/>
          </a:xfrm>
          <a:prstGeom prst="rect">
            <a:avLst/>
          </a:prstGeom>
        </p:spPr>
      </p:pic>
      <p:pic>
        <p:nvPicPr>
          <p:cNvPr id="2" name="Content Placeholder 5">
            <a:extLst>
              <a:ext uri="{FF2B5EF4-FFF2-40B4-BE49-F238E27FC236}">
                <a16:creationId xmlns:a16="http://schemas.microsoft.com/office/drawing/2014/main" id="{67314761-E1C8-0A0F-C242-E86E522D04A6}"/>
              </a:ext>
            </a:extLst>
          </p:cNvPr>
          <p:cNvPicPr>
            <a:picLocks noChangeAspect="1"/>
          </p:cNvPicPr>
          <p:nvPr/>
        </p:nvPicPr>
        <p:blipFill rotWithShape="1">
          <a:blip r:embed="rId3"/>
          <a:srcRect l="14362" r="14363" b="-2"/>
          <a:stretch/>
        </p:blipFill>
        <p:spPr>
          <a:xfrm>
            <a:off x="4606296" y="321732"/>
            <a:ext cx="4296410" cy="6214533"/>
          </a:xfrm>
          <a:prstGeom prst="rect">
            <a:avLst/>
          </a:prstGeom>
        </p:spPr>
      </p:pic>
    </p:spTree>
    <p:extLst>
      <p:ext uri="{BB962C8B-B14F-4D97-AF65-F5344CB8AC3E}">
        <p14:creationId xmlns:p14="http://schemas.microsoft.com/office/powerpoint/2010/main" val="3602877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85FF0BE-E1DC-3CA9-C383-FF4DB1568CC1}"/>
              </a:ext>
            </a:extLst>
          </p:cNvPr>
          <p:cNvPicPr>
            <a:picLocks noChangeAspect="1"/>
          </p:cNvPicPr>
          <p:nvPr/>
        </p:nvPicPr>
        <p:blipFill rotWithShape="1">
          <a:blip r:embed="rId2"/>
          <a:srcRect l="18471" r="29677" b="-1"/>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9212127A-7E9E-8259-6A71-67EA77CA24DE}"/>
              </a:ext>
            </a:extLst>
          </p:cNvPr>
          <p:cNvPicPr>
            <a:picLocks noGrp="1" noChangeAspect="1"/>
          </p:cNvPicPr>
          <p:nvPr>
            <p:ph sz="half" idx="4294967295"/>
          </p:nvPr>
        </p:nvPicPr>
        <p:blipFill rotWithShape="1">
          <a:blip r:embed="rId3"/>
          <a:srcRect l="28706" r="19442" b="-1"/>
          <a:stretch/>
        </p:blipFill>
        <p:spPr>
          <a:xfrm>
            <a:off x="4606296" y="321732"/>
            <a:ext cx="4296410" cy="6214533"/>
          </a:xfrm>
          <a:prstGeom prst="rect">
            <a:avLst/>
          </a:prstGeom>
        </p:spPr>
      </p:pic>
    </p:spTree>
    <p:extLst>
      <p:ext uri="{BB962C8B-B14F-4D97-AF65-F5344CB8AC3E}">
        <p14:creationId xmlns:p14="http://schemas.microsoft.com/office/powerpoint/2010/main" val="265776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25AB6A-1637-93A3-9C11-67D5D3A613B2}"/>
              </a:ext>
            </a:extLst>
          </p:cNvPr>
          <p:cNvPicPr>
            <a:picLocks noGrp="1" noChangeAspect="1"/>
          </p:cNvPicPr>
          <p:nvPr>
            <p:ph sz="half" idx="4294967295"/>
          </p:nvPr>
        </p:nvPicPr>
        <p:blipFill rotWithShape="1">
          <a:blip r:embed="rId2"/>
          <a:srcRect l="26226" r="21922" b="-1"/>
          <a:stretch/>
        </p:blipFill>
        <p:spPr>
          <a:xfrm>
            <a:off x="241293" y="321732"/>
            <a:ext cx="4296411" cy="6214533"/>
          </a:xfrm>
          <a:prstGeom prst="rect">
            <a:avLst/>
          </a:prstGeom>
        </p:spPr>
      </p:pic>
      <p:pic>
        <p:nvPicPr>
          <p:cNvPr id="2" name="Content Placeholder 5">
            <a:extLst>
              <a:ext uri="{FF2B5EF4-FFF2-40B4-BE49-F238E27FC236}">
                <a16:creationId xmlns:a16="http://schemas.microsoft.com/office/drawing/2014/main" id="{86DED65F-CE26-36F7-4A25-E179FA64CC19}"/>
              </a:ext>
            </a:extLst>
          </p:cNvPr>
          <p:cNvPicPr>
            <a:picLocks noChangeAspect="1"/>
          </p:cNvPicPr>
          <p:nvPr/>
        </p:nvPicPr>
        <p:blipFill rotWithShape="1">
          <a:blip r:embed="rId3"/>
          <a:srcRect l="17464" r="30684" b="-1"/>
          <a:stretch/>
        </p:blipFill>
        <p:spPr>
          <a:xfrm>
            <a:off x="4606296" y="321732"/>
            <a:ext cx="4296410" cy="6214533"/>
          </a:xfrm>
          <a:prstGeom prst="rect">
            <a:avLst/>
          </a:prstGeom>
        </p:spPr>
      </p:pic>
    </p:spTree>
    <p:extLst>
      <p:ext uri="{BB962C8B-B14F-4D97-AF65-F5344CB8AC3E}">
        <p14:creationId xmlns:p14="http://schemas.microsoft.com/office/powerpoint/2010/main" val="2833805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6504A4-9A47-F644-3622-E8874C66D3AF}"/>
              </a:ext>
            </a:extLst>
          </p:cNvPr>
          <p:cNvPicPr>
            <a:picLocks noGrp="1" noChangeAspect="1"/>
          </p:cNvPicPr>
          <p:nvPr>
            <p:ph sz="half" idx="4294967295"/>
          </p:nvPr>
        </p:nvPicPr>
        <p:blipFill rotWithShape="1">
          <a:blip r:embed="rId2"/>
          <a:srcRect l="9407" r="18199" b="-2"/>
          <a:stretch/>
        </p:blipFill>
        <p:spPr>
          <a:xfrm>
            <a:off x="241293" y="321732"/>
            <a:ext cx="4296411" cy="6214533"/>
          </a:xfrm>
          <a:prstGeom prst="rect">
            <a:avLst/>
          </a:prstGeom>
        </p:spPr>
      </p:pic>
      <p:pic>
        <p:nvPicPr>
          <p:cNvPr id="5" name="Content Placeholder 4">
            <a:extLst>
              <a:ext uri="{FF2B5EF4-FFF2-40B4-BE49-F238E27FC236}">
                <a16:creationId xmlns:a16="http://schemas.microsoft.com/office/drawing/2014/main" id="{C7273196-665C-D998-6B50-B112E85F3690}"/>
              </a:ext>
            </a:extLst>
          </p:cNvPr>
          <p:cNvPicPr>
            <a:picLocks noGrp="1" noChangeAspect="1"/>
          </p:cNvPicPr>
          <p:nvPr>
            <p:ph sz="half" idx="4294967295"/>
          </p:nvPr>
        </p:nvPicPr>
        <p:blipFill rotWithShape="1">
          <a:blip r:embed="rId3"/>
          <a:srcRect l="13803" r="13803" b="-2"/>
          <a:stretch/>
        </p:blipFill>
        <p:spPr>
          <a:xfrm>
            <a:off x="4606296" y="321732"/>
            <a:ext cx="4296410" cy="6214533"/>
          </a:xfrm>
          <a:prstGeom prst="rect">
            <a:avLst/>
          </a:prstGeom>
        </p:spPr>
      </p:pic>
    </p:spTree>
    <p:extLst>
      <p:ext uri="{BB962C8B-B14F-4D97-AF65-F5344CB8AC3E}">
        <p14:creationId xmlns:p14="http://schemas.microsoft.com/office/powerpoint/2010/main" val="3328432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31B01A-25DB-47E0-31AE-5FA3DBA5213E}"/>
              </a:ext>
            </a:extLst>
          </p:cNvPr>
          <p:cNvPicPr>
            <a:picLocks noGrp="1" noChangeAspect="1"/>
          </p:cNvPicPr>
          <p:nvPr>
            <p:ph sz="half" idx="4294967295"/>
          </p:nvPr>
        </p:nvPicPr>
        <p:blipFill rotWithShape="1">
          <a:blip r:embed="rId2"/>
          <a:srcRect l="14362" r="14363" b="-2"/>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323CB726-4253-A4D1-4EDA-B80D17F5947E}"/>
              </a:ext>
            </a:extLst>
          </p:cNvPr>
          <p:cNvPicPr>
            <a:picLocks noGrp="1" noChangeAspect="1"/>
          </p:cNvPicPr>
          <p:nvPr>
            <p:ph sz="half" idx="4294967295"/>
          </p:nvPr>
        </p:nvPicPr>
        <p:blipFill rotWithShape="1">
          <a:blip r:embed="rId3"/>
          <a:srcRect l="15228" r="13497" b="-2"/>
          <a:stretch/>
        </p:blipFill>
        <p:spPr>
          <a:xfrm>
            <a:off x="4606296" y="321732"/>
            <a:ext cx="4296410" cy="6214533"/>
          </a:xfrm>
          <a:prstGeom prst="rect">
            <a:avLst/>
          </a:prstGeom>
        </p:spPr>
      </p:pic>
    </p:spTree>
    <p:extLst>
      <p:ext uri="{BB962C8B-B14F-4D97-AF65-F5344CB8AC3E}">
        <p14:creationId xmlns:p14="http://schemas.microsoft.com/office/powerpoint/2010/main" val="4037237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C46039-F3C3-61E7-9093-4C00A59E7589}"/>
              </a:ext>
            </a:extLst>
          </p:cNvPr>
          <p:cNvPicPr>
            <a:picLocks noGrp="1" noChangeAspect="1"/>
          </p:cNvPicPr>
          <p:nvPr>
            <p:ph sz="half" idx="4294967295"/>
          </p:nvPr>
        </p:nvPicPr>
        <p:blipFill rotWithShape="1">
          <a:blip r:embed="rId2"/>
          <a:srcRect l="14455" r="14454" b="-2"/>
          <a:stretch/>
        </p:blipFill>
        <p:spPr>
          <a:xfrm>
            <a:off x="241293" y="321732"/>
            <a:ext cx="4296411" cy="6214533"/>
          </a:xfrm>
          <a:prstGeom prst="rect">
            <a:avLst/>
          </a:prstGeom>
        </p:spPr>
      </p:pic>
      <p:pic>
        <p:nvPicPr>
          <p:cNvPr id="6" name="Content Placeholder 4">
            <a:extLst>
              <a:ext uri="{FF2B5EF4-FFF2-40B4-BE49-F238E27FC236}">
                <a16:creationId xmlns:a16="http://schemas.microsoft.com/office/drawing/2014/main" id="{F2F7939A-136D-248E-C9FA-9FFA05228E55}"/>
              </a:ext>
            </a:extLst>
          </p:cNvPr>
          <p:cNvPicPr>
            <a:picLocks noGrp="1" noChangeAspect="1"/>
          </p:cNvPicPr>
          <p:nvPr>
            <p:ph sz="half" idx="4294967295"/>
          </p:nvPr>
        </p:nvPicPr>
        <p:blipFill rotWithShape="1">
          <a:blip r:embed="rId3"/>
          <a:srcRect l="13552" r="15174" b="-2"/>
          <a:stretch/>
        </p:blipFill>
        <p:spPr>
          <a:xfrm>
            <a:off x="4606296" y="321732"/>
            <a:ext cx="4296410" cy="6214533"/>
          </a:xfrm>
          <a:prstGeom prst="rect">
            <a:avLst/>
          </a:prstGeom>
        </p:spPr>
      </p:pic>
    </p:spTree>
    <p:extLst>
      <p:ext uri="{BB962C8B-B14F-4D97-AF65-F5344CB8AC3E}">
        <p14:creationId xmlns:p14="http://schemas.microsoft.com/office/powerpoint/2010/main" val="2986881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D07079A-CEA5-2B97-8728-CF9702860327}"/>
              </a:ext>
            </a:extLst>
          </p:cNvPr>
          <p:cNvPicPr>
            <a:picLocks noGrp="1" noChangeAspect="1"/>
          </p:cNvPicPr>
          <p:nvPr>
            <p:ph sz="half" idx="4294967295"/>
          </p:nvPr>
        </p:nvPicPr>
        <p:blipFill rotWithShape="1">
          <a:blip r:embed="rId2"/>
          <a:srcRect l="11887" r="17021" b="-2"/>
          <a:stretch/>
        </p:blipFill>
        <p:spPr>
          <a:xfrm>
            <a:off x="241293" y="321732"/>
            <a:ext cx="4296411" cy="6214533"/>
          </a:xfrm>
          <a:prstGeom prst="rect">
            <a:avLst/>
          </a:prstGeom>
        </p:spPr>
      </p:pic>
      <p:pic>
        <p:nvPicPr>
          <p:cNvPr id="5" name="Content Placeholder 4">
            <a:extLst>
              <a:ext uri="{FF2B5EF4-FFF2-40B4-BE49-F238E27FC236}">
                <a16:creationId xmlns:a16="http://schemas.microsoft.com/office/drawing/2014/main" id="{FD39655D-1D81-89B5-56D7-8C2BA8C1F697}"/>
              </a:ext>
            </a:extLst>
          </p:cNvPr>
          <p:cNvPicPr>
            <a:picLocks noGrp="1" noChangeAspect="1"/>
          </p:cNvPicPr>
          <p:nvPr>
            <p:ph sz="half" idx="4294967295"/>
          </p:nvPr>
        </p:nvPicPr>
        <p:blipFill rotWithShape="1">
          <a:blip r:embed="rId3"/>
          <a:srcRect r="28909" b="-2"/>
          <a:stretch/>
        </p:blipFill>
        <p:spPr>
          <a:xfrm>
            <a:off x="4606296" y="321732"/>
            <a:ext cx="4296410" cy="6214533"/>
          </a:xfrm>
          <a:prstGeom prst="rect">
            <a:avLst/>
          </a:prstGeom>
        </p:spPr>
      </p:pic>
    </p:spTree>
    <p:extLst>
      <p:ext uri="{BB962C8B-B14F-4D97-AF65-F5344CB8AC3E}">
        <p14:creationId xmlns:p14="http://schemas.microsoft.com/office/powerpoint/2010/main" val="3874367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475500" y="4269922"/>
            <a:ext cx="8181805" cy="793241"/>
          </a:xfrm>
        </p:spPr>
        <p:txBody>
          <a:bodyPr vert="horz" lIns="68580" tIns="34290" rIns="68580" bIns="34290" rtlCol="0" anchor="b">
            <a:normAutofit fontScale="90000"/>
          </a:bodyPr>
          <a:lstStyle/>
          <a:p>
            <a:r>
              <a:rPr lang="en-US" sz="2400" dirty="0">
                <a:solidFill>
                  <a:schemeClr val="tx1">
                    <a:lumMod val="85000"/>
                    <a:lumOff val="15000"/>
                  </a:schemeClr>
                </a:solidFill>
                <a:hlinkClick r:id="rId2"/>
              </a:rPr>
              <a:t>Who Benefits from Our Food System Economically? </a:t>
            </a:r>
            <a:br>
              <a:rPr lang="en-US" sz="1125" dirty="0">
                <a:solidFill>
                  <a:schemeClr val="tx1">
                    <a:lumMod val="85000"/>
                    <a:lumOff val="15000"/>
                  </a:schemeClr>
                </a:solidFill>
              </a:rPr>
            </a:br>
            <a:r>
              <a:rPr lang="en-US" sz="600" dirty="0">
                <a:solidFill>
                  <a:schemeClr val="tx1">
                    <a:lumMod val="85000"/>
                    <a:lumOff val="15000"/>
                  </a:schemeClr>
                </a:solidFill>
              </a:rPr>
              <a:t>Qualman, D. (2011) Advancing Agriculture by Destroying Farms? The State of Agriculture in Canada, pp. 20 – 42. In, Wittman, H., Desmarais, A. A., &amp; Wiebe, N. (2011) </a:t>
            </a:r>
            <a:r>
              <a:rPr lang="en-US" sz="600" b="1" dirty="0">
                <a:solidFill>
                  <a:schemeClr val="tx1">
                    <a:lumMod val="85000"/>
                    <a:lumOff val="15000"/>
                  </a:schemeClr>
                </a:solidFill>
              </a:rPr>
              <a:t>Food Sovereignty in Canada: Creating Just and Sustainable Food Systems</a:t>
            </a:r>
            <a:r>
              <a:rPr lang="en-US" sz="6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9720" y="1337310"/>
            <a:ext cx="2418336" cy="2702052"/>
          </a:xfrm>
          <a:prstGeom prst="rect">
            <a:avLst/>
          </a:prstGeom>
        </p:spPr>
      </p:pic>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654" y="1887056"/>
            <a:ext cx="2484589" cy="160256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717" y="1601329"/>
            <a:ext cx="2484588" cy="2174015"/>
          </a:xfrm>
          <a:prstGeom prst="rect">
            <a:avLst/>
          </a:prstGeom>
        </p:spPr>
      </p:pic>
    </p:spTree>
    <p:extLst>
      <p:ext uri="{BB962C8B-B14F-4D97-AF65-F5344CB8AC3E}">
        <p14:creationId xmlns:p14="http://schemas.microsoft.com/office/powerpoint/2010/main" val="2412377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6D462C-0763-D771-CFF6-7329ADF42550}"/>
              </a:ext>
            </a:extLst>
          </p:cNvPr>
          <p:cNvPicPr>
            <a:picLocks noGrp="1" noChangeAspect="1"/>
          </p:cNvPicPr>
          <p:nvPr>
            <p:ph sz="half" idx="4294967295"/>
          </p:nvPr>
        </p:nvPicPr>
        <p:blipFill rotWithShape="1">
          <a:blip r:embed="rId2"/>
          <a:srcRect l="5351" r="2468" b="-2"/>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027035BB-10AF-E04F-BDD6-FA558306C93E}"/>
              </a:ext>
            </a:extLst>
          </p:cNvPr>
          <p:cNvPicPr>
            <a:picLocks noGrp="1" noChangeAspect="1"/>
          </p:cNvPicPr>
          <p:nvPr>
            <p:ph sz="half" idx="4294967295"/>
          </p:nvPr>
        </p:nvPicPr>
        <p:blipFill rotWithShape="1">
          <a:blip r:embed="rId3"/>
          <a:srcRect r="7818" b="-2"/>
          <a:stretch/>
        </p:blipFill>
        <p:spPr>
          <a:xfrm>
            <a:off x="4606296" y="321732"/>
            <a:ext cx="4296410" cy="6214533"/>
          </a:xfrm>
          <a:prstGeom prst="rect">
            <a:avLst/>
          </a:prstGeom>
        </p:spPr>
      </p:pic>
    </p:spTree>
    <p:extLst>
      <p:ext uri="{BB962C8B-B14F-4D97-AF65-F5344CB8AC3E}">
        <p14:creationId xmlns:p14="http://schemas.microsoft.com/office/powerpoint/2010/main" val="25424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45F063-F2BA-84CD-67CA-198D9E9D941E}"/>
              </a:ext>
            </a:extLst>
          </p:cNvPr>
          <p:cNvPicPr>
            <a:picLocks noGrp="1" noChangeAspect="1"/>
          </p:cNvPicPr>
          <p:nvPr>
            <p:ph sz="half" idx="4294967295"/>
          </p:nvPr>
        </p:nvPicPr>
        <p:blipFill rotWithShape="1">
          <a:blip r:embed="rId2"/>
          <a:srcRect l="7820" r="-2" b="-2"/>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5DC86823-7F23-FDC1-B38E-570F6FD7C307}"/>
              </a:ext>
            </a:extLst>
          </p:cNvPr>
          <p:cNvPicPr>
            <a:picLocks noGrp="1" noChangeAspect="1"/>
          </p:cNvPicPr>
          <p:nvPr>
            <p:ph sz="half" idx="4294967295"/>
          </p:nvPr>
        </p:nvPicPr>
        <p:blipFill rotWithShape="1">
          <a:blip r:embed="rId3"/>
          <a:srcRect t="18637" r="-1" b="-1"/>
          <a:stretch/>
        </p:blipFill>
        <p:spPr>
          <a:xfrm>
            <a:off x="4606296" y="321732"/>
            <a:ext cx="4296410" cy="6214533"/>
          </a:xfrm>
          <a:prstGeom prst="rect">
            <a:avLst/>
          </a:prstGeom>
        </p:spPr>
      </p:pic>
    </p:spTree>
    <p:extLst>
      <p:ext uri="{BB962C8B-B14F-4D97-AF65-F5344CB8AC3E}">
        <p14:creationId xmlns:p14="http://schemas.microsoft.com/office/powerpoint/2010/main" val="4030239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21BAB3-1894-1117-82EB-B870D6B80824}"/>
              </a:ext>
            </a:extLst>
          </p:cNvPr>
          <p:cNvPicPr>
            <a:picLocks noGrp="1" noChangeAspect="1"/>
          </p:cNvPicPr>
          <p:nvPr>
            <p:ph sz="half" idx="4294967295"/>
          </p:nvPr>
        </p:nvPicPr>
        <p:blipFill rotWithShape="1">
          <a:blip r:embed="rId2"/>
          <a:srcRect r="7199" b="-2"/>
          <a:stretch/>
        </p:blipFill>
        <p:spPr>
          <a:xfrm>
            <a:off x="241293" y="321732"/>
            <a:ext cx="4296411" cy="6214533"/>
          </a:xfrm>
          <a:prstGeom prst="rect">
            <a:avLst/>
          </a:prstGeom>
        </p:spPr>
      </p:pic>
      <p:pic>
        <p:nvPicPr>
          <p:cNvPr id="5" name="Content Placeholder 4">
            <a:extLst>
              <a:ext uri="{FF2B5EF4-FFF2-40B4-BE49-F238E27FC236}">
                <a16:creationId xmlns:a16="http://schemas.microsoft.com/office/drawing/2014/main" id="{FC985893-D47A-E670-CFAB-9DB49C3E5DC0}"/>
              </a:ext>
            </a:extLst>
          </p:cNvPr>
          <p:cNvPicPr>
            <a:picLocks noGrp="1" noChangeAspect="1"/>
          </p:cNvPicPr>
          <p:nvPr>
            <p:ph sz="half" idx="4294967295"/>
          </p:nvPr>
        </p:nvPicPr>
        <p:blipFill rotWithShape="1">
          <a:blip r:embed="rId3"/>
          <a:srcRect l="7202" r="-2" b="-2"/>
          <a:stretch/>
        </p:blipFill>
        <p:spPr>
          <a:xfrm>
            <a:off x="4606296" y="321732"/>
            <a:ext cx="4296410" cy="6214533"/>
          </a:xfrm>
          <a:prstGeom prst="rect">
            <a:avLst/>
          </a:prstGeom>
        </p:spPr>
      </p:pic>
    </p:spTree>
    <p:extLst>
      <p:ext uri="{BB962C8B-B14F-4D97-AF65-F5344CB8AC3E}">
        <p14:creationId xmlns:p14="http://schemas.microsoft.com/office/powerpoint/2010/main" val="1498300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33833F-F3CB-A1C8-1F23-4FD13FDC1578}"/>
              </a:ext>
            </a:extLst>
          </p:cNvPr>
          <p:cNvPicPr>
            <a:picLocks noGrp="1" noChangeAspect="1"/>
          </p:cNvPicPr>
          <p:nvPr>
            <p:ph sz="half" idx="4294967295"/>
          </p:nvPr>
        </p:nvPicPr>
        <p:blipFill rotWithShape="1">
          <a:blip r:embed="rId2"/>
          <a:srcRect l="7820" r="-2" b="-2"/>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0052DB6A-27E6-2FE0-6891-23261D351C1E}"/>
              </a:ext>
            </a:extLst>
          </p:cNvPr>
          <p:cNvPicPr>
            <a:picLocks noGrp="1" noChangeAspect="1"/>
          </p:cNvPicPr>
          <p:nvPr>
            <p:ph sz="half" idx="4294967295"/>
          </p:nvPr>
        </p:nvPicPr>
        <p:blipFill rotWithShape="1">
          <a:blip r:embed="rId3"/>
          <a:srcRect l="4911" r="2907" b="-2"/>
          <a:stretch/>
        </p:blipFill>
        <p:spPr>
          <a:xfrm>
            <a:off x="4606296" y="321732"/>
            <a:ext cx="4296410" cy="6214533"/>
          </a:xfrm>
          <a:prstGeom prst="rect">
            <a:avLst/>
          </a:prstGeom>
        </p:spPr>
      </p:pic>
    </p:spTree>
    <p:extLst>
      <p:ext uri="{BB962C8B-B14F-4D97-AF65-F5344CB8AC3E}">
        <p14:creationId xmlns:p14="http://schemas.microsoft.com/office/powerpoint/2010/main" val="3772243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8F07AB-FC81-DCCD-8591-7ABB8BC923A1}"/>
              </a:ext>
            </a:extLst>
          </p:cNvPr>
          <p:cNvPicPr>
            <a:picLocks noGrp="1" noChangeAspect="1"/>
          </p:cNvPicPr>
          <p:nvPr>
            <p:ph sz="half" idx="4294967295"/>
          </p:nvPr>
        </p:nvPicPr>
        <p:blipFill rotWithShape="1">
          <a:blip r:embed="rId2"/>
          <a:srcRect l="29827" r="28000" b="-2"/>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5E23DF2B-95B1-482D-3C07-6BC905F22673}"/>
              </a:ext>
            </a:extLst>
          </p:cNvPr>
          <p:cNvPicPr>
            <a:picLocks noGrp="1" noChangeAspect="1"/>
          </p:cNvPicPr>
          <p:nvPr>
            <p:ph sz="half" idx="4294967295"/>
          </p:nvPr>
        </p:nvPicPr>
        <p:blipFill rotWithShape="1">
          <a:blip r:embed="rId3"/>
          <a:srcRect l="7820" r="-2" b="-2"/>
          <a:stretch/>
        </p:blipFill>
        <p:spPr>
          <a:xfrm>
            <a:off x="4606296" y="321732"/>
            <a:ext cx="4296410" cy="6214533"/>
          </a:xfrm>
          <a:prstGeom prst="rect">
            <a:avLst/>
          </a:prstGeom>
        </p:spPr>
      </p:pic>
    </p:spTree>
    <p:extLst>
      <p:ext uri="{BB962C8B-B14F-4D97-AF65-F5344CB8AC3E}">
        <p14:creationId xmlns:p14="http://schemas.microsoft.com/office/powerpoint/2010/main" val="163902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84D919-412F-0C03-5937-1DCDF5B8237D}"/>
              </a:ext>
            </a:extLst>
          </p:cNvPr>
          <p:cNvPicPr>
            <a:picLocks noGrp="1" noChangeAspect="1"/>
          </p:cNvPicPr>
          <p:nvPr>
            <p:ph sz="half" idx="4294967295"/>
          </p:nvPr>
        </p:nvPicPr>
        <p:blipFill rotWithShape="1">
          <a:blip r:embed="rId2"/>
          <a:srcRect l="3265" r="4553" b="-2"/>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36F48A63-0BB1-FAFF-6DFE-E39E59B3DB7F}"/>
              </a:ext>
            </a:extLst>
          </p:cNvPr>
          <p:cNvPicPr>
            <a:picLocks noGrp="1" noChangeAspect="1"/>
          </p:cNvPicPr>
          <p:nvPr>
            <p:ph sz="half" idx="4294967295"/>
          </p:nvPr>
        </p:nvPicPr>
        <p:blipFill rotWithShape="1">
          <a:blip r:embed="rId3"/>
          <a:srcRect l="27660" r="17379" b="2"/>
          <a:stretch/>
        </p:blipFill>
        <p:spPr>
          <a:xfrm>
            <a:off x="4606296" y="321732"/>
            <a:ext cx="4296410" cy="6214533"/>
          </a:xfrm>
          <a:prstGeom prst="rect">
            <a:avLst/>
          </a:prstGeom>
        </p:spPr>
      </p:pic>
    </p:spTree>
    <p:extLst>
      <p:ext uri="{BB962C8B-B14F-4D97-AF65-F5344CB8AC3E}">
        <p14:creationId xmlns:p14="http://schemas.microsoft.com/office/powerpoint/2010/main" val="3853613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13E7BC-9C58-ABD6-DB34-BE37619BF0E9}"/>
              </a:ext>
            </a:extLst>
          </p:cNvPr>
          <p:cNvPicPr>
            <a:picLocks noGrp="1" noChangeAspect="1"/>
          </p:cNvPicPr>
          <p:nvPr>
            <p:ph sz="half" idx="4294967295"/>
          </p:nvPr>
        </p:nvPicPr>
        <p:blipFill rotWithShape="1">
          <a:blip r:embed="rId2"/>
          <a:srcRect l="17863" r="30286" b="-1"/>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391AED58-5D95-15D2-68D1-F4F45BC1E11F}"/>
              </a:ext>
            </a:extLst>
          </p:cNvPr>
          <p:cNvPicPr>
            <a:picLocks noGrp="1" noChangeAspect="1"/>
          </p:cNvPicPr>
          <p:nvPr>
            <p:ph sz="half" idx="4294967295"/>
          </p:nvPr>
        </p:nvPicPr>
        <p:blipFill rotWithShape="1">
          <a:blip r:embed="rId3"/>
          <a:srcRect l="23943" r="24206" b="-1"/>
          <a:stretch/>
        </p:blipFill>
        <p:spPr>
          <a:xfrm>
            <a:off x="4606296" y="321732"/>
            <a:ext cx="4296410" cy="6214533"/>
          </a:xfrm>
          <a:prstGeom prst="rect">
            <a:avLst/>
          </a:prstGeom>
        </p:spPr>
      </p:pic>
    </p:spTree>
    <p:extLst>
      <p:ext uri="{BB962C8B-B14F-4D97-AF65-F5344CB8AC3E}">
        <p14:creationId xmlns:p14="http://schemas.microsoft.com/office/powerpoint/2010/main" val="1021610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4FD692-7D92-1A47-A1A7-EEC06F1EA80E}"/>
              </a:ext>
            </a:extLst>
          </p:cNvPr>
          <p:cNvPicPr>
            <a:picLocks noGrp="1" noChangeAspect="1"/>
          </p:cNvPicPr>
          <p:nvPr>
            <p:ph sz="half" idx="4294967295"/>
          </p:nvPr>
        </p:nvPicPr>
        <p:blipFill rotWithShape="1">
          <a:blip r:embed="rId2"/>
          <a:srcRect l="28210" r="19939" b="-1"/>
          <a:stretch/>
        </p:blipFill>
        <p:spPr>
          <a:xfrm>
            <a:off x="241293" y="321732"/>
            <a:ext cx="4296411" cy="6214533"/>
          </a:xfrm>
          <a:prstGeom prst="rect">
            <a:avLst/>
          </a:prstGeom>
        </p:spPr>
      </p:pic>
      <p:pic>
        <p:nvPicPr>
          <p:cNvPr id="5" name="Content Placeholder 4">
            <a:extLst>
              <a:ext uri="{FF2B5EF4-FFF2-40B4-BE49-F238E27FC236}">
                <a16:creationId xmlns:a16="http://schemas.microsoft.com/office/drawing/2014/main" id="{8A6995AD-4707-706B-4034-793BDD91AE1D}"/>
              </a:ext>
            </a:extLst>
          </p:cNvPr>
          <p:cNvPicPr>
            <a:picLocks noGrp="1" noChangeAspect="1"/>
          </p:cNvPicPr>
          <p:nvPr>
            <p:ph sz="half" idx="4294967295"/>
          </p:nvPr>
        </p:nvPicPr>
        <p:blipFill rotWithShape="1">
          <a:blip r:embed="rId3"/>
          <a:srcRect l="16235" r="14629" b="-2"/>
          <a:stretch/>
        </p:blipFill>
        <p:spPr>
          <a:xfrm>
            <a:off x="4606296" y="321732"/>
            <a:ext cx="4296410" cy="6214533"/>
          </a:xfrm>
          <a:prstGeom prst="rect">
            <a:avLst/>
          </a:prstGeom>
        </p:spPr>
      </p:pic>
    </p:spTree>
    <p:extLst>
      <p:ext uri="{BB962C8B-B14F-4D97-AF65-F5344CB8AC3E}">
        <p14:creationId xmlns:p14="http://schemas.microsoft.com/office/powerpoint/2010/main" val="4123804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C95EBB-1C9D-0452-50AA-7630913E2BE3}"/>
              </a:ext>
            </a:extLst>
          </p:cNvPr>
          <p:cNvPicPr>
            <a:picLocks noGrp="1" noChangeAspect="1"/>
          </p:cNvPicPr>
          <p:nvPr>
            <p:ph sz="half" idx="4294967295"/>
          </p:nvPr>
        </p:nvPicPr>
        <p:blipFill rotWithShape="1">
          <a:blip r:embed="rId2"/>
          <a:srcRect l="24376" r="23773" b="-1"/>
          <a:stretch/>
        </p:blipFill>
        <p:spPr>
          <a:xfrm>
            <a:off x="241293" y="321732"/>
            <a:ext cx="4296411" cy="6214533"/>
          </a:xfrm>
          <a:prstGeom prst="rect">
            <a:avLst/>
          </a:prstGeom>
        </p:spPr>
      </p:pic>
      <p:pic>
        <p:nvPicPr>
          <p:cNvPr id="6" name="Content Placeholder 5">
            <a:extLst>
              <a:ext uri="{FF2B5EF4-FFF2-40B4-BE49-F238E27FC236}">
                <a16:creationId xmlns:a16="http://schemas.microsoft.com/office/drawing/2014/main" id="{5FC59DA1-86E2-7E49-3E12-96540D0915B0}"/>
              </a:ext>
            </a:extLst>
          </p:cNvPr>
          <p:cNvPicPr>
            <a:picLocks noGrp="1" noChangeAspect="1"/>
          </p:cNvPicPr>
          <p:nvPr>
            <p:ph sz="half" idx="4294967295"/>
          </p:nvPr>
        </p:nvPicPr>
        <p:blipFill rotWithShape="1">
          <a:blip r:embed="rId3"/>
          <a:srcRect l="16246" r="31903" b="-1"/>
          <a:stretch/>
        </p:blipFill>
        <p:spPr>
          <a:xfrm>
            <a:off x="4606296" y="321732"/>
            <a:ext cx="4296410" cy="6214533"/>
          </a:xfrm>
          <a:prstGeom prst="rect">
            <a:avLst/>
          </a:prstGeom>
        </p:spPr>
      </p:pic>
    </p:spTree>
    <p:extLst>
      <p:ext uri="{BB962C8B-B14F-4D97-AF65-F5344CB8AC3E}">
        <p14:creationId xmlns:p14="http://schemas.microsoft.com/office/powerpoint/2010/main" val="3875580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F4219EE-34A9-3BF2-771E-FAB16554623D}"/>
              </a:ext>
            </a:extLst>
          </p:cNvPr>
          <p:cNvPicPr>
            <a:picLocks noGrp="1" noChangeAspect="1"/>
          </p:cNvPicPr>
          <p:nvPr>
            <p:ph sz="half" idx="4294967295"/>
          </p:nvPr>
        </p:nvPicPr>
        <p:blipFill rotWithShape="1">
          <a:blip r:embed="rId2"/>
          <a:srcRect l="29431" r="18718" b="-1"/>
          <a:stretch/>
        </p:blipFill>
        <p:spPr>
          <a:xfrm>
            <a:off x="241293" y="321732"/>
            <a:ext cx="4296411" cy="6214533"/>
          </a:xfrm>
          <a:prstGeom prst="rect">
            <a:avLst/>
          </a:prstGeom>
        </p:spPr>
      </p:pic>
      <p:pic>
        <p:nvPicPr>
          <p:cNvPr id="5" name="Content Placeholder 4" descr="A person and person standing next to a table with flowers&#10;&#10;Description automatically generated with low confidence">
            <a:extLst>
              <a:ext uri="{FF2B5EF4-FFF2-40B4-BE49-F238E27FC236}">
                <a16:creationId xmlns:a16="http://schemas.microsoft.com/office/drawing/2014/main" id="{FA8B1359-B747-9210-6D3E-F2DB505C31EB}"/>
              </a:ext>
            </a:extLst>
          </p:cNvPr>
          <p:cNvPicPr>
            <a:picLocks noGrp="1" noChangeAspect="1"/>
          </p:cNvPicPr>
          <p:nvPr>
            <p:ph sz="half" idx="4294967295"/>
          </p:nvPr>
        </p:nvPicPr>
        <p:blipFill rotWithShape="1">
          <a:blip r:embed="rId3"/>
          <a:srcRect l="1878" r="5940" b="-2"/>
          <a:stretch/>
        </p:blipFill>
        <p:spPr>
          <a:xfrm>
            <a:off x="4606296" y="321732"/>
            <a:ext cx="4296410" cy="6214533"/>
          </a:xfrm>
          <a:prstGeom prst="rect">
            <a:avLst/>
          </a:prstGeom>
        </p:spPr>
      </p:pic>
    </p:spTree>
    <p:extLst>
      <p:ext uri="{BB962C8B-B14F-4D97-AF65-F5344CB8AC3E}">
        <p14:creationId xmlns:p14="http://schemas.microsoft.com/office/powerpoint/2010/main" val="356912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CB57E-3FE9-4C2B-BB01-797F498E5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3601"/>
          <a:stretch/>
        </p:blipFill>
        <p:spPr>
          <a:xfrm>
            <a:off x="-24" y="857257"/>
            <a:ext cx="9144023" cy="3686300"/>
          </a:xfrm>
          <a:prstGeom prst="rect">
            <a:avLst/>
          </a:prstGeom>
        </p:spPr>
      </p:pic>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798898" y="4697730"/>
            <a:ext cx="7543800" cy="617220"/>
          </a:xfrm>
        </p:spPr>
        <p:txBody>
          <a:bodyPr vert="horz" lIns="68580" tIns="34290" rIns="68580" bIns="34290" rtlCol="0" anchor="b">
            <a:normAutofit fontScale="90000"/>
          </a:bodyPr>
          <a:lstStyle/>
          <a:p>
            <a:r>
              <a:rPr lang="en-US" sz="1700" dirty="0">
                <a:solidFill>
                  <a:schemeClr val="tx1"/>
                </a:solidFill>
                <a:hlinkClick r:id="rId3"/>
              </a:rPr>
              <a:t>Only A Few Large Corporations Own Most of the Agrochemical Market</a:t>
            </a:r>
            <a:br>
              <a:rPr lang="en-US" sz="900" dirty="0">
                <a:solidFill>
                  <a:schemeClr val="tx1"/>
                </a:solidFill>
              </a:rPr>
            </a:br>
            <a:endParaRPr lang="en-US" sz="900" dirty="0">
              <a:solidFill>
                <a:schemeClr val="tx1"/>
              </a:solidFill>
            </a:endParaRPr>
          </a:p>
        </p:txBody>
      </p:sp>
    </p:spTree>
    <p:extLst>
      <p:ext uri="{BB962C8B-B14F-4D97-AF65-F5344CB8AC3E}">
        <p14:creationId xmlns:p14="http://schemas.microsoft.com/office/powerpoint/2010/main" val="816472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3352" y="467418"/>
            <a:ext cx="5797296" cy="1188720"/>
          </a:xfrm>
          <a:solidFill>
            <a:srgbClr val="FFFFFF"/>
          </a:solidFill>
        </p:spPr>
        <p:txBody>
          <a:bodyPr>
            <a:normAutofit/>
          </a:bodyPr>
          <a:lstStyle/>
          <a:p>
            <a:r>
              <a:rPr lang="en-US" dirty="0"/>
              <a:t>Questions or Concerns?</a:t>
            </a:r>
          </a:p>
        </p:txBody>
      </p:sp>
      <p:sp>
        <p:nvSpPr>
          <p:cNvPr id="3" name="Content Placeholder 2"/>
          <p:cNvSpPr>
            <a:spLocks noGrp="1"/>
          </p:cNvSpPr>
          <p:nvPr>
            <p:ph idx="1"/>
          </p:nvPr>
        </p:nvSpPr>
        <p:spPr>
          <a:xfrm>
            <a:off x="1279546" y="2291262"/>
            <a:ext cx="6584634" cy="2879256"/>
          </a:xfrm>
        </p:spPr>
        <p:txBody>
          <a:bodyPr>
            <a:normAutofit/>
          </a:bodyPr>
          <a:lstStyle/>
          <a:p>
            <a:pPr marL="0" indent="0" algn="ctr">
              <a:buNone/>
            </a:pPr>
            <a:r>
              <a:rPr lang="en-US" sz="2800" dirty="0">
                <a:solidFill>
                  <a:srgbClr val="404040"/>
                </a:solidFill>
              </a:rPr>
              <a:t>Thank you!</a:t>
            </a:r>
          </a:p>
          <a:p>
            <a:pPr marL="0" indent="0" algn="ctr">
              <a:buNone/>
            </a:pPr>
            <a:r>
              <a:rPr lang="en-US" sz="2800" dirty="0">
                <a:solidFill>
                  <a:srgbClr val="404040"/>
                </a:solidFill>
              </a:rPr>
              <a:t>Register for these Workshops:</a:t>
            </a:r>
          </a:p>
          <a:p>
            <a:pPr marL="0" indent="0" algn="ctr">
              <a:buNone/>
            </a:pPr>
            <a:r>
              <a:rPr lang="en-US" sz="2800" dirty="0">
                <a:solidFill>
                  <a:srgbClr val="404040"/>
                </a:solidFill>
                <a:hlinkClick r:id="rId2"/>
              </a:rPr>
              <a:t>Mushroom Growing</a:t>
            </a:r>
            <a:endParaRPr lang="en-US" sz="2800" dirty="0">
              <a:solidFill>
                <a:srgbClr val="404040"/>
              </a:solidFill>
            </a:endParaRPr>
          </a:p>
          <a:p>
            <a:pPr marL="0" indent="0" algn="ctr">
              <a:buNone/>
            </a:pPr>
            <a:r>
              <a:rPr lang="en-US" sz="2800" dirty="0">
                <a:solidFill>
                  <a:srgbClr val="404040"/>
                </a:solidFill>
                <a:hlinkClick r:id="rId3"/>
              </a:rPr>
              <a:t>Microgreen Growing </a:t>
            </a:r>
            <a:endParaRPr lang="en-US" sz="2800" dirty="0">
              <a:solidFill>
                <a:srgbClr val="404040"/>
              </a:solidFill>
            </a:endParaRPr>
          </a:p>
          <a:p>
            <a:pPr marL="0" indent="0" algn="ctr">
              <a:buNone/>
            </a:pPr>
            <a:endParaRPr lang="en-US" dirty="0">
              <a:solidFill>
                <a:srgbClr val="404040"/>
              </a:solidFill>
            </a:endParaRPr>
          </a:p>
          <a:p>
            <a:pPr marL="0" indent="0" algn="ctr">
              <a:buNone/>
            </a:pPr>
            <a:endParaRPr lang="en-US" dirty="0">
              <a:solidFill>
                <a:srgbClr val="404040"/>
              </a:solidFill>
            </a:endParaRPr>
          </a:p>
        </p:txBody>
      </p:sp>
    </p:spTree>
    <p:extLst>
      <p:ext uri="{BB962C8B-B14F-4D97-AF65-F5344CB8AC3E}">
        <p14:creationId xmlns:p14="http://schemas.microsoft.com/office/powerpoint/2010/main" val="185641289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fontScale="90000"/>
          </a:bodyPr>
          <a:lstStyle/>
          <a:p>
            <a:r>
              <a:rPr lang="en-US" sz="3300" dirty="0"/>
              <a:t>Companies of War, Destruction and Death</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25000" lnSpcReduction="20000"/>
          </a:bodyPr>
          <a:lstStyle/>
          <a:p>
            <a:pPr marL="0" indent="0">
              <a:buNone/>
            </a:pPr>
            <a:r>
              <a:rPr lang="en-US" sz="3800" dirty="0"/>
              <a:t>These are a few examples:</a:t>
            </a:r>
          </a:p>
          <a:p>
            <a:r>
              <a:rPr lang="en-US" sz="3800" dirty="0">
                <a:hlinkClick r:id="rId2"/>
              </a:rPr>
              <a:t>Monsanto still uses chemicals that were used to kill people, but in our food</a:t>
            </a:r>
            <a:endParaRPr lang="en-US" sz="3800" dirty="0"/>
          </a:p>
          <a:p>
            <a:pPr lvl="1"/>
            <a:r>
              <a:rPr lang="en-US" sz="3800" dirty="0">
                <a:hlinkClick r:id="rId3"/>
              </a:rPr>
              <a:t>Monsanto Ghostwriting Academic Papers</a:t>
            </a:r>
            <a:endParaRPr lang="en-US" sz="3800" dirty="0">
              <a:hlinkClick r:id="rId4"/>
            </a:endParaRPr>
          </a:p>
          <a:p>
            <a:pPr lvl="1"/>
            <a:r>
              <a:rPr lang="en-US" sz="3800" dirty="0">
                <a:hlinkClick r:id="rId4"/>
              </a:rPr>
              <a:t>Is Round-Up safe to drink? </a:t>
            </a:r>
            <a:endParaRPr lang="en-US" sz="3800" dirty="0"/>
          </a:p>
          <a:p>
            <a:pPr lvl="1"/>
            <a:r>
              <a:rPr lang="en-US" sz="3800" dirty="0">
                <a:hlinkClick r:id="rId5"/>
              </a:rPr>
              <a:t>Farmer won lawsuit against Monsanto – Glyphosate causes cancer</a:t>
            </a:r>
            <a:endParaRPr lang="en-US" sz="3800" dirty="0"/>
          </a:p>
          <a:p>
            <a:pPr lvl="1"/>
            <a:r>
              <a:rPr lang="en-US" sz="3800" dirty="0">
                <a:hlinkClick r:id="rId6"/>
              </a:rPr>
              <a:t>The World According to Monsanto</a:t>
            </a:r>
            <a:endParaRPr lang="en-US" sz="3800" dirty="0"/>
          </a:p>
          <a:p>
            <a:pPr lvl="1"/>
            <a:r>
              <a:rPr lang="en-US" sz="3800" dirty="0">
                <a:hlinkClick r:id="rId7"/>
              </a:rPr>
              <a:t>Monsanto is now owned by Bayer who used to be part of I.G. </a:t>
            </a:r>
            <a:r>
              <a:rPr lang="en-US" sz="3800" dirty="0" err="1">
                <a:hlinkClick r:id="rId7"/>
              </a:rPr>
              <a:t>Farben</a:t>
            </a:r>
            <a:r>
              <a:rPr lang="en-US" sz="3800" dirty="0">
                <a:hlinkClick r:id="rId7"/>
              </a:rPr>
              <a:t>, manufacturing poisonous gas (Zyklon B) for concentration camps during the World War. </a:t>
            </a:r>
            <a:endParaRPr lang="en-US" sz="3800" dirty="0"/>
          </a:p>
          <a:p>
            <a:r>
              <a:rPr lang="en-US" sz="3800" dirty="0"/>
              <a:t>BASF was also part of </a:t>
            </a:r>
            <a:r>
              <a:rPr lang="en-US" sz="3800" dirty="0">
                <a:hlinkClick r:id="rId7"/>
              </a:rPr>
              <a:t>IG Farben </a:t>
            </a:r>
            <a:r>
              <a:rPr lang="en-US" sz="3800" dirty="0"/>
              <a:t>a company who worked with the Nazis and tested chemicals and drugs on people including Zyklon B</a:t>
            </a:r>
          </a:p>
          <a:p>
            <a:r>
              <a:rPr lang="en-US" sz="3800" dirty="0">
                <a:hlinkClick r:id="rId8"/>
              </a:rPr>
              <a:t>Dow Chemical Invented Agent Orange</a:t>
            </a:r>
            <a:endParaRPr lang="en-US" sz="3800" dirty="0"/>
          </a:p>
          <a:p>
            <a:r>
              <a:rPr lang="en-US" sz="3800" dirty="0"/>
              <a:t>Dow Chemical now owns Union Carbide who was responsible for a large devastating explosion in Bhopal, India: </a:t>
            </a:r>
            <a:endParaRPr lang="en-CA" sz="3800" b="1" dirty="0"/>
          </a:p>
          <a:p>
            <a:pPr lvl="1"/>
            <a:r>
              <a:rPr lang="en-CA" sz="3800" dirty="0">
                <a:hlinkClick r:id="rId9"/>
              </a:rPr>
              <a:t>The Bhopal disaster: Toxic legacy</a:t>
            </a:r>
            <a:endParaRPr lang="en-CA" sz="3800" dirty="0"/>
          </a:p>
          <a:p>
            <a:pPr lvl="1"/>
            <a:r>
              <a:rPr lang="en-US" sz="3800" dirty="0">
                <a:hlinkClick r:id="rId10"/>
              </a:rPr>
              <a:t>One Night in Bhopal</a:t>
            </a:r>
            <a:endParaRPr lang="en-US" sz="3800" dirty="0"/>
          </a:p>
          <a:p>
            <a:pPr lvl="1"/>
            <a:r>
              <a:rPr lang="en-US" sz="3800" dirty="0">
                <a:hlinkClick r:id="rId11"/>
              </a:rPr>
              <a:t>The Bhopal Disaster</a:t>
            </a:r>
            <a:endParaRPr lang="en-US" sz="3800" dirty="0"/>
          </a:p>
          <a:p>
            <a:endParaRPr lang="en-US" dirty="0"/>
          </a:p>
        </p:txBody>
      </p:sp>
    </p:spTree>
    <p:extLst>
      <p:ext uri="{BB962C8B-B14F-4D97-AF65-F5344CB8AC3E}">
        <p14:creationId xmlns:p14="http://schemas.microsoft.com/office/powerpoint/2010/main" val="117004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C38C-933A-4CB6-BF6B-735EF54E5C04}"/>
              </a:ext>
            </a:extLst>
          </p:cNvPr>
          <p:cNvSpPr>
            <a:spLocks noGrp="1"/>
          </p:cNvSpPr>
          <p:nvPr>
            <p:ph type="title"/>
          </p:nvPr>
        </p:nvSpPr>
        <p:spPr/>
        <p:txBody>
          <a:bodyPr/>
          <a:lstStyle/>
          <a:p>
            <a:r>
              <a:rPr lang="en-US" dirty="0"/>
              <a:t>Issues With Our Current Food System</a:t>
            </a:r>
          </a:p>
        </p:txBody>
      </p:sp>
      <p:sp>
        <p:nvSpPr>
          <p:cNvPr id="3" name="Content Placeholder 2">
            <a:extLst>
              <a:ext uri="{FF2B5EF4-FFF2-40B4-BE49-F238E27FC236}">
                <a16:creationId xmlns:a16="http://schemas.microsoft.com/office/drawing/2014/main" id="{89A4FA2A-CD54-4043-BD9E-1BB215F16313}"/>
              </a:ext>
            </a:extLst>
          </p:cNvPr>
          <p:cNvSpPr>
            <a:spLocks noGrp="1"/>
          </p:cNvSpPr>
          <p:nvPr>
            <p:ph idx="1"/>
          </p:nvPr>
        </p:nvSpPr>
        <p:spPr>
          <a:xfrm>
            <a:off x="1606045" y="2638045"/>
            <a:ext cx="7047301" cy="3101983"/>
          </a:xfrm>
        </p:spPr>
        <p:txBody>
          <a:bodyPr>
            <a:noAutofit/>
          </a:bodyPr>
          <a:lstStyle/>
          <a:p>
            <a:pPr marL="0" indent="0">
              <a:buNone/>
            </a:pPr>
            <a:r>
              <a:rPr lang="en-US" sz="1100" dirty="0"/>
              <a:t>Issues with food security – there are over 800 million people starving in the world today!</a:t>
            </a:r>
            <a:br>
              <a:rPr lang="en-US" sz="1100" dirty="0"/>
            </a:br>
            <a:r>
              <a:rPr lang="en-US" sz="1100" dirty="0"/>
              <a:t>Issues with food sovereignty – peasants and farmers are being affected by trade agreements and food dumping!</a:t>
            </a:r>
            <a:br>
              <a:rPr lang="en-US" sz="1100" dirty="0"/>
            </a:br>
            <a:r>
              <a:rPr lang="en-US" sz="1100" dirty="0"/>
              <a:t>Issues with genetic modification process – epigenetics matter!</a:t>
            </a:r>
            <a:br>
              <a:rPr lang="en-US" sz="1100" dirty="0"/>
            </a:br>
            <a:r>
              <a:rPr lang="en-US" sz="1100" dirty="0"/>
              <a:t>Issues with use of herbicides – glyphosates are being identified as cancer causing! </a:t>
            </a:r>
            <a:br>
              <a:rPr lang="en-US" sz="1100" dirty="0"/>
            </a:br>
            <a:r>
              <a:rPr lang="en-US" sz="1100" dirty="0"/>
              <a:t>Issues with privatization – restricted access!</a:t>
            </a:r>
            <a:br>
              <a:rPr lang="en-US" sz="1100" dirty="0"/>
            </a:br>
            <a:r>
              <a:rPr lang="en-US" sz="1100" dirty="0"/>
              <a:t>Issues with cost on farmers – family farms are not sustainable!</a:t>
            </a:r>
            <a:br>
              <a:rPr lang="en-US" sz="1100" dirty="0"/>
            </a:br>
            <a:r>
              <a:rPr lang="en-US" sz="1100" dirty="0"/>
              <a:t>Issues with reduction of biodiversity – we are destroying nature! </a:t>
            </a:r>
            <a:br>
              <a:rPr lang="en-US" sz="1100" dirty="0"/>
            </a:br>
            <a:r>
              <a:rPr lang="en-US" sz="1100" dirty="0"/>
              <a:t>Issues with unwanted genetics spreading onto non-GMO farms – lawsuits!</a:t>
            </a:r>
            <a:br>
              <a:rPr lang="en-US" sz="1100" dirty="0"/>
            </a:br>
            <a:r>
              <a:rPr lang="en-US" sz="1100" dirty="0"/>
              <a:t>Issues with loss of Indigenous farming methods – on stolen land!</a:t>
            </a:r>
            <a:br>
              <a:rPr lang="en-US" sz="1100" dirty="0"/>
            </a:br>
            <a:r>
              <a:rPr lang="en-US" sz="1100" dirty="0"/>
              <a:t>Issues with soil arability – we are killing our soil!</a:t>
            </a:r>
            <a:br>
              <a:rPr lang="en-US" sz="1100" dirty="0"/>
            </a:br>
            <a:r>
              <a:rPr lang="en-US" sz="1100" dirty="0"/>
              <a:t>Issues with killing pollinators – fruits need bees!</a:t>
            </a:r>
            <a:br>
              <a:rPr lang="en-US" sz="1100" dirty="0"/>
            </a:br>
            <a:r>
              <a:rPr lang="en-US" sz="1100" dirty="0"/>
              <a:t>Issues with water ‘dead zones’ – we are polluting our water!</a:t>
            </a:r>
            <a:br>
              <a:rPr lang="en-US" sz="1100" dirty="0"/>
            </a:br>
            <a:r>
              <a:rPr lang="en-US" sz="1100" dirty="0"/>
              <a:t>Issues with corporate concentration of agribusinesses – former war companies are now food chemical companies! </a:t>
            </a:r>
            <a:br>
              <a:rPr lang="en-US" sz="1100" dirty="0"/>
            </a:br>
            <a:r>
              <a:rPr lang="en-US" sz="1100" dirty="0"/>
              <a:t>Issues with health – our food contains toxins!</a:t>
            </a:r>
            <a:br>
              <a:rPr lang="en-US" sz="1100" dirty="0"/>
            </a:br>
            <a:r>
              <a:rPr lang="en-US" sz="1100" dirty="0"/>
              <a:t>Foundations on structural racism, colonialism and patriarchy – glaring systemic issues!</a:t>
            </a:r>
            <a:br>
              <a:rPr lang="en-CA" sz="1100" dirty="0"/>
            </a:br>
            <a:r>
              <a:rPr lang="en-CA" sz="1100" dirty="0"/>
              <a:t>Rising cost of seed and chemicals – we don’t need to buy seeds!</a:t>
            </a:r>
            <a:br>
              <a:rPr lang="en-CA" sz="1100" dirty="0"/>
            </a:br>
            <a:r>
              <a:rPr lang="en-CA" sz="1100" dirty="0"/>
              <a:t>Research funding being directed to GMOs instead of traditional breeding methods – ‘science’ is not only about GMOs!</a:t>
            </a:r>
            <a:br>
              <a:rPr lang="en-CA" sz="1100" dirty="0"/>
            </a:br>
            <a:r>
              <a:rPr lang="en-CA" sz="1100" dirty="0"/>
              <a:t>Pest and weed resistance to </a:t>
            </a:r>
            <a:r>
              <a:rPr lang="en-CA" sz="1100" dirty="0" err="1"/>
              <a:t>Bt</a:t>
            </a:r>
            <a:r>
              <a:rPr lang="en-CA" sz="1100" dirty="0"/>
              <a:t> crops and glyphosate!</a:t>
            </a:r>
            <a:br>
              <a:rPr lang="en-CA" sz="1100" dirty="0"/>
            </a:br>
            <a:br>
              <a:rPr lang="en-CA" sz="1100" dirty="0"/>
            </a:br>
            <a:r>
              <a:rPr lang="en-CA" sz="1100" dirty="0"/>
              <a:t>There are so many more critiques!</a:t>
            </a:r>
            <a:endParaRPr lang="en-US" sz="1100" dirty="0"/>
          </a:p>
        </p:txBody>
      </p:sp>
    </p:spTree>
    <p:extLst>
      <p:ext uri="{BB962C8B-B14F-4D97-AF65-F5344CB8AC3E}">
        <p14:creationId xmlns:p14="http://schemas.microsoft.com/office/powerpoint/2010/main" val="3259881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D230-0275-4606-ADCB-1511EFE0CC52}"/>
              </a:ext>
            </a:extLst>
          </p:cNvPr>
          <p:cNvSpPr>
            <a:spLocks noGrp="1"/>
          </p:cNvSpPr>
          <p:nvPr>
            <p:ph type="title"/>
          </p:nvPr>
        </p:nvSpPr>
        <p:spPr/>
        <p:txBody>
          <a:bodyPr/>
          <a:lstStyle/>
          <a:p>
            <a:r>
              <a:rPr lang="en-US" dirty="0"/>
              <a:t>Is The Food System Broken?</a:t>
            </a:r>
            <a:endParaRPr lang="en-CA" dirty="0"/>
          </a:p>
        </p:txBody>
      </p:sp>
      <p:sp>
        <p:nvSpPr>
          <p:cNvPr id="3" name="Content Placeholder 2">
            <a:extLst>
              <a:ext uri="{FF2B5EF4-FFF2-40B4-BE49-F238E27FC236}">
                <a16:creationId xmlns:a16="http://schemas.microsoft.com/office/drawing/2014/main" id="{CFF9161F-4C5C-4FA7-9643-CA42C7EB277A}"/>
              </a:ext>
            </a:extLst>
          </p:cNvPr>
          <p:cNvSpPr>
            <a:spLocks noGrp="1"/>
          </p:cNvSpPr>
          <p:nvPr>
            <p:ph idx="1"/>
          </p:nvPr>
        </p:nvSpPr>
        <p:spPr/>
        <p:txBody>
          <a:bodyPr>
            <a:normAutofit fontScale="77500" lnSpcReduction="20000"/>
          </a:bodyPr>
          <a:lstStyle/>
          <a:p>
            <a:pPr marL="0" indent="0">
              <a:buNone/>
            </a:pPr>
            <a:r>
              <a:rPr lang="en-US" dirty="0"/>
              <a:t>Calls to “fix a broken food system” assume that the capitalist food system used to work well. This assumption ignores the food systems long, racialized history of mistreatment of people of colour. The food system is unjust and unsustainable, but it is not broken. It functions precisely as the capitalist food system has always worked, concentrating power in the hands of the privileged minority and passing off the social and environmental “externalities” disproportionately to racially stigmatized groups. (Holt-Gimenez, 2017, p. 160)</a:t>
            </a:r>
          </a:p>
          <a:p>
            <a:endParaRPr lang="en-US" dirty="0"/>
          </a:p>
          <a:p>
            <a:pPr marL="0" indent="0">
              <a:buNone/>
            </a:pPr>
            <a:r>
              <a:rPr lang="en-CA" dirty="0"/>
              <a:t>How we produce and consume determines how our society is organized, but how we organize socially and politically can also determine how we produce and consume. The implications of this are profound: our food systems are vessels of unmatched social and economic power and pivotal sites for systemic transformation. </a:t>
            </a:r>
            <a:r>
              <a:rPr lang="en-US" dirty="0"/>
              <a:t>(Holt-Gimenez, 2017, p. 214)</a:t>
            </a:r>
            <a:endParaRPr lang="en-CA" dirty="0"/>
          </a:p>
          <a:p>
            <a:r>
              <a:rPr lang="en-US" sz="750" dirty="0"/>
              <a:t>Holt-Gimenez, E. (2017) A Foodie’s Guide to Capitalism: Understanding the Political Economy of What We Eat, Monthly Review Press, New York. </a:t>
            </a:r>
            <a:endParaRPr lang="en-CA" sz="750" dirty="0"/>
          </a:p>
          <a:p>
            <a:endParaRPr lang="en-CA" dirty="0"/>
          </a:p>
        </p:txBody>
      </p:sp>
    </p:spTree>
    <p:extLst>
      <p:ext uri="{BB962C8B-B14F-4D97-AF65-F5344CB8AC3E}">
        <p14:creationId xmlns:p14="http://schemas.microsoft.com/office/powerpoint/2010/main" val="37722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D0BAF4-7B53-4AA3-9E1B-0704D81E1FA3}"/>
              </a:ext>
            </a:extLst>
          </p:cNvPr>
          <p:cNvSpPr>
            <a:spLocks noGrp="1"/>
          </p:cNvSpPr>
          <p:nvPr>
            <p:ph type="title"/>
          </p:nvPr>
        </p:nvSpPr>
        <p:spPr/>
        <p:txBody>
          <a:bodyPr/>
          <a:lstStyle/>
          <a:p>
            <a:r>
              <a:rPr lang="en-US" dirty="0"/>
              <a:t>Problems – Symptoms – Root Causes</a:t>
            </a:r>
            <a:endParaRPr lang="en-CA" dirty="0"/>
          </a:p>
        </p:txBody>
      </p:sp>
      <p:pic>
        <p:nvPicPr>
          <p:cNvPr id="10" name="Content Placeholder 9" descr="A close up of a flower&#10;&#10;Description automatically generated">
            <a:extLst>
              <a:ext uri="{FF2B5EF4-FFF2-40B4-BE49-F238E27FC236}">
                <a16:creationId xmlns:a16="http://schemas.microsoft.com/office/drawing/2014/main" id="{1F8DD1F9-B16F-4C54-A4B9-31D96811E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1446" y="2241948"/>
            <a:ext cx="3066352" cy="3017044"/>
          </a:xfrm>
        </p:spPr>
      </p:pic>
    </p:spTree>
    <p:extLst>
      <p:ext uri="{BB962C8B-B14F-4D97-AF65-F5344CB8AC3E}">
        <p14:creationId xmlns:p14="http://schemas.microsoft.com/office/powerpoint/2010/main" val="364005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CAF1-7958-B54B-B9AD-8855E032515E}"/>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US" sz="2100" dirty="0">
                <a:solidFill>
                  <a:schemeClr val="tx1"/>
                </a:solidFill>
              </a:rPr>
              <a:t>Building Food Sovereign Campuses</a:t>
            </a:r>
          </a:p>
        </p:txBody>
      </p:sp>
      <p:sp>
        <p:nvSpPr>
          <p:cNvPr id="25"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A07CFC-2DB3-444F-B885-B4CAEF54DB00}"/>
              </a:ext>
            </a:extLst>
          </p:cNvPr>
          <p:cNvSpPr>
            <a:spLocks noGrp="1"/>
          </p:cNvSpPr>
          <p:nvPr>
            <p:ph idx="1"/>
          </p:nvPr>
        </p:nvSpPr>
        <p:spPr>
          <a:xfrm>
            <a:off x="4081346" y="379141"/>
            <a:ext cx="4512062" cy="6066263"/>
          </a:xfrm>
        </p:spPr>
        <p:txBody>
          <a:bodyPr anchor="ctr">
            <a:noAutofit/>
          </a:bodyPr>
          <a:lstStyle/>
          <a:p>
            <a:pPr marL="0" indent="0">
              <a:lnSpc>
                <a:spcPct val="90000"/>
              </a:lnSpc>
              <a:buNone/>
            </a:pPr>
            <a:r>
              <a:rPr lang="en-US" sz="1500" dirty="0">
                <a:solidFill>
                  <a:schemeClr val="bg1"/>
                </a:solidFill>
              </a:rPr>
              <a:t>Our current food system is not sustainable </a:t>
            </a:r>
          </a:p>
          <a:p>
            <a:pPr lvl="1">
              <a:lnSpc>
                <a:spcPct val="90000"/>
              </a:lnSpc>
            </a:pPr>
            <a:r>
              <a:rPr lang="en-US" sz="1400" dirty="0">
                <a:solidFill>
                  <a:schemeClr val="bg1"/>
                </a:solidFill>
              </a:rPr>
              <a:t>Universities are contributing to these problems by hiring Aramark, Chartwells-Compass, Sodexo</a:t>
            </a:r>
          </a:p>
          <a:p>
            <a:pPr marL="0" indent="0">
              <a:lnSpc>
                <a:spcPct val="90000"/>
              </a:lnSpc>
              <a:buNone/>
            </a:pPr>
            <a:r>
              <a:rPr lang="en-US" sz="1500" dirty="0">
                <a:solidFill>
                  <a:schemeClr val="bg1"/>
                </a:solidFill>
              </a:rPr>
              <a:t>Universities are great sites to transform food practices</a:t>
            </a:r>
          </a:p>
          <a:p>
            <a:pPr lvl="1">
              <a:lnSpc>
                <a:spcPct val="90000"/>
              </a:lnSpc>
            </a:pPr>
            <a:r>
              <a:rPr lang="en-US" sz="1400" dirty="0">
                <a:solidFill>
                  <a:schemeClr val="bg1"/>
                </a:solidFill>
              </a:rPr>
              <a:t>Universities are not implementing transformative approaches</a:t>
            </a:r>
          </a:p>
          <a:p>
            <a:pPr marL="0" indent="0">
              <a:lnSpc>
                <a:spcPct val="90000"/>
              </a:lnSpc>
              <a:buNone/>
            </a:pPr>
            <a:r>
              <a:rPr lang="en-US" sz="1500" dirty="0">
                <a:solidFill>
                  <a:schemeClr val="bg1"/>
                </a:solidFill>
              </a:rPr>
              <a:t>Concordia students and faculty have developed a vast campus-community food system and advocated against multinational foodservice corporations since the 1990s. </a:t>
            </a:r>
          </a:p>
          <a:p>
            <a:pPr marL="0" indent="0">
              <a:lnSpc>
                <a:spcPct val="90000"/>
              </a:lnSpc>
              <a:buNone/>
            </a:pPr>
            <a:r>
              <a:rPr lang="en-US" sz="1500" dirty="0">
                <a:solidFill>
                  <a:schemeClr val="bg1"/>
                </a:solidFill>
              </a:rPr>
              <a:t>If universities want a ‘truly’ sustainable campus food system, they should adopt food sovereignty frameworks. </a:t>
            </a:r>
          </a:p>
        </p:txBody>
      </p:sp>
    </p:spTree>
    <p:extLst>
      <p:ext uri="{BB962C8B-B14F-4D97-AF65-F5344CB8AC3E}">
        <p14:creationId xmlns:p14="http://schemas.microsoft.com/office/powerpoint/2010/main" val="39337500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2168</TotalTime>
  <Words>1529</Words>
  <Application>Microsoft Macintosh PowerPoint</Application>
  <PresentationFormat>On-screen Show (4:3)</PresentationFormat>
  <Paragraphs>132</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Gill Sans MT</vt:lpstr>
      <vt:lpstr>Times New Roman</vt:lpstr>
      <vt:lpstr>Parcel</vt:lpstr>
      <vt:lpstr>Building Food Sovereign Campuses</vt:lpstr>
      <vt:lpstr>Discussion Question</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Only A Few Large Corporations Own Most of the Agrochemical Market </vt:lpstr>
      <vt:lpstr>Companies of War, Destruction and Death</vt:lpstr>
      <vt:lpstr>Issues With Our Current Food System</vt:lpstr>
      <vt:lpstr>Is The Food System Broken?</vt:lpstr>
      <vt:lpstr>Problems – Symptoms – Root Causes</vt:lpstr>
      <vt:lpstr>Building Food Sovereign Campuses</vt:lpstr>
      <vt:lpstr>Methodology</vt:lpstr>
      <vt:lpstr>Research Questions</vt:lpstr>
      <vt:lpstr>PowerPoint Presentation</vt:lpstr>
      <vt:lpstr>Concordia Food Coalition Map</vt:lpstr>
      <vt:lpstr>Facilitating the Creation and Perpetuation of the  Campus-Community Food System</vt:lpstr>
      <vt:lpstr>Impeding the Development and Viability  of the Campus-Community Food System</vt:lpstr>
      <vt:lpstr>Historical Analysis</vt:lpstr>
      <vt:lpstr>Reasons  Why Student Activists  Were Not  Successful  in Preventing Multinational Foodservice Corporations</vt:lpstr>
      <vt:lpstr>Contributing to Food Sovereignty</vt:lpstr>
      <vt:lpstr>Key Findings</vt:lpstr>
      <vt:lpstr>PowerPoint Presentation</vt:lpstr>
      <vt:lpstr>Prioritize the Biosphere and Social Relations Over the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or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Edible Activism!</dc:title>
  <dc:creator>Erik Chevrier</dc:creator>
  <cp:lastModifiedBy>Erik Chevrier</cp:lastModifiedBy>
  <cp:revision>111</cp:revision>
  <dcterms:created xsi:type="dcterms:W3CDTF">2016-08-29T02:04:56Z</dcterms:created>
  <dcterms:modified xsi:type="dcterms:W3CDTF">2023-02-21T04:13:00Z</dcterms:modified>
</cp:coreProperties>
</file>