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5" r:id="rId3"/>
    <p:sldId id="268" r:id="rId4"/>
    <p:sldId id="31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114" d="100"/>
          <a:sy n="114" d="100"/>
        </p:scale>
        <p:origin x="28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2023-02-10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2023-02-10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2023-02-10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2023-02-10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2023-02-10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2023-02-10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2023-02-10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2023-02-10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2023-02-10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2023-02-10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2023-02-10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2023-02-10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Social Enterprise Development</a:t>
            </a:r>
            <a:endParaRPr lang="en-CA" dirty="0"/>
          </a:p>
        </p:txBody>
      </p:sp>
      <p:sp>
        <p:nvSpPr>
          <p:cNvPr id="3" name="Subtitle 2"/>
          <p:cNvSpPr>
            <a:spLocks noGrp="1"/>
          </p:cNvSpPr>
          <p:nvPr>
            <p:ph type="subTitle" idx="1"/>
          </p:nvPr>
        </p:nvSpPr>
        <p:spPr/>
        <p:txBody>
          <a:bodyPr>
            <a:normAutofit/>
          </a:bodyPr>
          <a:lstStyle/>
          <a:p>
            <a:r>
              <a:rPr lang="en-CA"/>
              <a:t>Student-Led Seminar</a:t>
            </a:r>
            <a:endParaRPr lang="en-CA" dirty="0"/>
          </a:p>
          <a:p>
            <a:r>
              <a:rPr lang="en-CA" dirty="0"/>
              <a:t>Erik </a:t>
            </a:r>
            <a:r>
              <a:rPr lang="en-CA" dirty="0" err="1"/>
              <a:t>Chevrier</a:t>
            </a:r>
            <a:r>
              <a:rPr lang="en-CA" dirty="0"/>
              <a:t>, Ph.D. </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8686C-C86E-4E87-EB07-E7362D67416E}"/>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3BA9F6C0-5136-3A58-EB4C-406E7F85CE6D}"/>
              </a:ext>
            </a:extLst>
          </p:cNvPr>
          <p:cNvSpPr>
            <a:spLocks noGrp="1"/>
          </p:cNvSpPr>
          <p:nvPr>
            <p:ph idx="1"/>
          </p:nvPr>
        </p:nvSpPr>
        <p:spPr/>
        <p:txBody>
          <a:bodyPr/>
          <a:lstStyle/>
          <a:p>
            <a:r>
              <a:rPr lang="en-CA" sz="1800" b="1" dirty="0">
                <a:solidFill>
                  <a:srgbClr val="000000"/>
                </a:solidFill>
                <a:effectLst/>
                <a:latin typeface="Calibri" panose="020F0502020204030204" pitchFamily="34" charset="0"/>
                <a:ea typeface="Times New Roman" panose="02020603050405020304" pitchFamily="18" charset="0"/>
              </a:rPr>
              <a:t>Student-led Seminar and Reading Report: </a:t>
            </a:r>
            <a:r>
              <a:rPr lang="en-CA" sz="1800" dirty="0">
                <a:solidFill>
                  <a:srgbClr val="000000"/>
                </a:solidFill>
                <a:effectLst/>
                <a:latin typeface="Calibri" panose="020F0502020204030204" pitchFamily="34" charset="0"/>
                <a:ea typeface="Times New Roman" panose="02020603050405020304" pitchFamily="18" charset="0"/>
              </a:rPr>
              <a:t>On February 12, students will lead a seminar by reading a chapter from the required material, preparing a presentation, and facilitating a discussion. Students will present for about 20 min each.  On March 12</a:t>
            </a:r>
            <a:r>
              <a:rPr lang="en-CA" sz="1800" baseline="30000" dirty="0">
                <a:solidFill>
                  <a:srgbClr val="000000"/>
                </a:solidFill>
                <a:effectLst/>
                <a:latin typeface="Calibri" panose="020F0502020204030204" pitchFamily="34" charset="0"/>
                <a:ea typeface="Times New Roman" panose="02020603050405020304" pitchFamily="18" charset="0"/>
              </a:rPr>
              <a:t>th</a:t>
            </a:r>
            <a:r>
              <a:rPr lang="en-CA" sz="1800" dirty="0">
                <a:solidFill>
                  <a:srgbClr val="000000"/>
                </a:solidFill>
                <a:effectLst/>
                <a:latin typeface="Calibri" panose="020F0502020204030204" pitchFamily="34" charset="0"/>
                <a:ea typeface="Times New Roman" panose="02020603050405020304" pitchFamily="18" charset="0"/>
              </a:rPr>
              <a:t>, students will read a chapter from the required material, submit a reading report, and will engage in a classroom discussion about the readings. They will be evaluated on their ability to identify the central claim(s) or thesis(es) of the texts and articulate it (them) in their own words, synthesize the readings in a clear, informative manner, answer one of the weekly seminar questions, lead a discussion about the readings and provide examples and/or case studies that support or contradict the arguments put forth in the chapter(s) they are presenting. Students must also submit a paper copy of their presentation and/or PowerPoint slides for February 12</a:t>
            </a:r>
            <a:r>
              <a:rPr lang="en-CA" sz="1800" baseline="30000" dirty="0">
                <a:solidFill>
                  <a:srgbClr val="000000"/>
                </a:solidFill>
                <a:effectLst/>
                <a:latin typeface="Calibri" panose="020F0502020204030204" pitchFamily="34" charset="0"/>
                <a:ea typeface="Times New Roman" panose="02020603050405020304" pitchFamily="18" charset="0"/>
              </a:rPr>
              <a:t>th</a:t>
            </a:r>
            <a:r>
              <a:rPr lang="en-CA" sz="1800" dirty="0">
                <a:solidFill>
                  <a:srgbClr val="000000"/>
                </a:solidFill>
                <a:effectLst/>
                <a:latin typeface="Calibri" panose="020F0502020204030204" pitchFamily="34" charset="0"/>
                <a:ea typeface="Times New Roman" panose="02020603050405020304" pitchFamily="18" charset="0"/>
              </a:rPr>
              <a:t> and a reading report for March 12</a:t>
            </a:r>
            <a:r>
              <a:rPr lang="en-CA" sz="1800" baseline="30000" dirty="0">
                <a:solidFill>
                  <a:srgbClr val="000000"/>
                </a:solidFill>
                <a:effectLst/>
                <a:latin typeface="Calibri" panose="020F0502020204030204" pitchFamily="34" charset="0"/>
                <a:ea typeface="Times New Roman" panose="02020603050405020304" pitchFamily="18" charset="0"/>
              </a:rPr>
              <a:t>th</a:t>
            </a:r>
            <a:r>
              <a:rPr lang="en-CA" sz="1800" dirty="0">
                <a:solidFill>
                  <a:srgbClr val="000000"/>
                </a:solidFill>
                <a:effectLst/>
                <a:latin typeface="Calibri" panose="020F0502020204030204" pitchFamily="34"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484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0F737-3A34-4417-9CAE-100ADE221039}"/>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FC03AE80-FFD4-42C1-831C-52EB1FCCC9C6}"/>
              </a:ext>
            </a:extLst>
          </p:cNvPr>
          <p:cNvSpPr>
            <a:spLocks noGrp="1"/>
          </p:cNvSpPr>
          <p:nvPr>
            <p:ph idx="1"/>
          </p:nvPr>
        </p:nvSpPr>
        <p:spPr/>
        <p:txBody>
          <a:bodyPr>
            <a:normAutofit/>
          </a:bodyPr>
          <a:lstStyle/>
          <a:p>
            <a:r>
              <a:rPr lang="en-CA" dirty="0"/>
              <a:t>Students will be evaluated on their ability to:</a:t>
            </a:r>
          </a:p>
          <a:p>
            <a:pPr lvl="1"/>
            <a:r>
              <a:rPr lang="en-CA" dirty="0"/>
              <a:t>- identify the central claim or thesis of the text and articulate it in their own words</a:t>
            </a:r>
          </a:p>
          <a:p>
            <a:pPr lvl="1"/>
            <a:r>
              <a:rPr lang="en-CA" dirty="0"/>
              <a:t>- synthesize the readings in a clear, informative manner</a:t>
            </a:r>
          </a:p>
          <a:p>
            <a:pPr lvl="1"/>
            <a:r>
              <a:rPr lang="en-CA" dirty="0"/>
              <a:t>- provide examples and/or case studies that support or contradict the arguments put forth in the reading</a:t>
            </a:r>
          </a:p>
          <a:p>
            <a:pPr lvl="1"/>
            <a:r>
              <a:rPr lang="en-CA" dirty="0"/>
              <a:t>- relate the material to the required and/or recommended readings</a:t>
            </a:r>
          </a:p>
          <a:p>
            <a:pPr lvl="1"/>
            <a:r>
              <a:rPr lang="en-CA" dirty="0"/>
              <a:t>- relate the material to the course projects</a:t>
            </a:r>
          </a:p>
          <a:p>
            <a:pPr lvl="1"/>
            <a:r>
              <a:rPr lang="en-CA" dirty="0"/>
              <a:t>- facilitate an engaging discussion on February 12th</a:t>
            </a:r>
          </a:p>
        </p:txBody>
      </p:sp>
    </p:spTree>
    <p:extLst>
      <p:ext uri="{BB962C8B-B14F-4D97-AF65-F5344CB8AC3E}">
        <p14:creationId xmlns:p14="http://schemas.microsoft.com/office/powerpoint/2010/main" val="515865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3136136282"/>
              </p:ext>
            </p:extLst>
          </p:nvPr>
        </p:nvGraphicFramePr>
        <p:xfrm>
          <a:off x="0" y="-1"/>
          <a:ext cx="12192000" cy="69755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Identification of Central Claim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not well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cs typeface="Times New Roman" panose="02020603050405020304" pitchFamily="18" charset="0"/>
                        </a:rPr>
                        <a:t>Central claim is only discussed in the author’s words.</a:t>
                      </a:r>
                    </a:p>
                  </a:txBody>
                  <a:tcPr marL="38680" marR="38680" marT="0" marB="0"/>
                </a:tc>
                <a:tc>
                  <a:txBody>
                    <a:bodyPr/>
                    <a:lstStyle/>
                    <a:p>
                      <a:pPr marL="0" marR="0">
                        <a:spcBef>
                          <a:spcPts val="0"/>
                        </a:spcBef>
                        <a:spcAft>
                          <a:spcPts val="0"/>
                        </a:spcAft>
                      </a:pPr>
                      <a:r>
                        <a:rPr lang="en-US" sz="1500" dirty="0">
                          <a:effectLst/>
                        </a:rPr>
                        <a:t>Central claim is superficially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discussed in the author’s words and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well  identified, conveyed and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discussed in the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Central claim is  extremely well identified, conveyed and/or understood.</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Central claim is clearly discussed in the students’ words. </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Clarity of Report</a:t>
                      </a:r>
                    </a:p>
                  </a:txBody>
                  <a:tcPr marL="38680" marR="38680" marT="0" marB="0"/>
                </a:tc>
                <a:tc>
                  <a:txBody>
                    <a:bodyPr/>
                    <a:lstStyle/>
                    <a:p>
                      <a:pPr marL="0" marR="0">
                        <a:spcBef>
                          <a:spcPts val="0"/>
                        </a:spcBef>
                        <a:spcAft>
                          <a:spcPts val="0"/>
                        </a:spcAft>
                      </a:pPr>
                      <a:r>
                        <a:rPr lang="en-US" sz="1500" dirty="0">
                          <a:effectLst/>
                        </a:rPr>
                        <a:t>Presentation is awkward and hard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not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not clear and not supported.  </a:t>
                      </a:r>
                    </a:p>
                  </a:txBody>
                  <a:tcPr marL="38680" marR="38680" marT="0" marB="0"/>
                </a:tc>
                <a:tc>
                  <a:txBody>
                    <a:bodyPr/>
                    <a:lstStyle/>
                    <a:p>
                      <a:pPr marL="0" marR="0">
                        <a:spcBef>
                          <a:spcPts val="0"/>
                        </a:spcBef>
                        <a:spcAft>
                          <a:spcPts val="0"/>
                        </a:spcAft>
                      </a:pPr>
                      <a:r>
                        <a:rPr lang="en-US" sz="1500" dirty="0">
                          <a:effectLst/>
                        </a:rPr>
                        <a:t>Presentation is awkward but easier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slightly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slightly clear and slightly supported. </a:t>
                      </a:r>
                    </a:p>
                  </a:txBody>
                  <a:tcPr marL="38680" marR="38680" marT="0" marB="0"/>
                </a:tc>
                <a:tc>
                  <a:txBody>
                    <a:bodyPr/>
                    <a:lstStyle/>
                    <a:p>
                      <a:pPr marL="0" marR="0">
                        <a:spcBef>
                          <a:spcPts val="0"/>
                        </a:spcBef>
                        <a:spcAft>
                          <a:spcPts val="0"/>
                        </a:spcAft>
                      </a:pPr>
                      <a:r>
                        <a:rPr lang="en-US" sz="1500" dirty="0">
                          <a:effectLst/>
                        </a:rPr>
                        <a:t>Presentation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clear and well supported. </a:t>
                      </a:r>
                    </a:p>
                  </a:txBody>
                  <a:tcPr marL="38680" marR="38680" marT="0" marB="0"/>
                </a:tc>
                <a:tc>
                  <a:txBody>
                    <a:bodyPr/>
                    <a:lstStyle/>
                    <a:p>
                      <a:pPr marL="0" marR="0">
                        <a:spcBef>
                          <a:spcPts val="0"/>
                        </a:spcBef>
                        <a:spcAft>
                          <a:spcPts val="0"/>
                        </a:spcAft>
                      </a:pPr>
                      <a:r>
                        <a:rPr lang="en-US" sz="1500" dirty="0">
                          <a:effectLst/>
                        </a:rPr>
                        <a:t>Presentation is easy to follow and interesting to read.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are extremely well presented.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Central arguments are very clear and very well supported. </a:t>
                      </a:r>
                    </a:p>
                  </a:txBody>
                  <a:tcPr marL="38680" marR="38680" marT="0" marB="0"/>
                </a:tc>
                <a:extLst>
                  <a:ext uri="{0D108BD9-81ED-4DB2-BD59-A6C34878D82A}">
                    <a16:rowId xmlns:a16="http://schemas.microsoft.com/office/drawing/2014/main" val="4029566469"/>
                  </a:ext>
                </a:extLst>
              </a:tr>
              <a:tr h="1101090">
                <a:tc>
                  <a:txBody>
                    <a:bodyPr/>
                    <a:lstStyle/>
                    <a:p>
                      <a:pPr marL="0" marR="0">
                        <a:spcBef>
                          <a:spcPts val="0"/>
                        </a:spcBef>
                        <a:spcAft>
                          <a:spcPts val="0"/>
                        </a:spcAft>
                      </a:pPr>
                      <a:r>
                        <a:rPr lang="en-US" sz="1500" dirty="0">
                          <a:effectLst/>
                        </a:rPr>
                        <a:t>Information and Relevance</a:t>
                      </a:r>
                    </a:p>
                  </a:txBody>
                  <a:tcPr marL="38680" marR="38680" marT="0" marB="0"/>
                </a:tc>
                <a:tc>
                  <a:txBody>
                    <a:bodyPr/>
                    <a:lstStyle/>
                    <a:p>
                      <a:pPr marL="0" marR="0">
                        <a:spcBef>
                          <a:spcPts val="0"/>
                        </a:spcBef>
                        <a:spcAft>
                          <a:spcPts val="0"/>
                        </a:spcAft>
                      </a:pPr>
                      <a:r>
                        <a:rPr lang="en-US" sz="1500" dirty="0">
                          <a:effectLst/>
                        </a:rPr>
                        <a:t>Additional information and case studies are not provided and/or are not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only superficially provided and/or are not very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provided and are useful or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Additional information and case studies are provided and are very useful and relevant.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Linked Discussion to Required Readings  and Course Projects</a:t>
                      </a:r>
                    </a:p>
                  </a:txBody>
                  <a:tcPr marL="38680" marR="38680" marT="0" marB="0"/>
                </a:tc>
                <a:tc>
                  <a:txBody>
                    <a:bodyPr/>
                    <a:lstStyle/>
                    <a:p>
                      <a:pPr marL="0" marR="0">
                        <a:spcBef>
                          <a:spcPts val="0"/>
                        </a:spcBef>
                        <a:spcAft>
                          <a:spcPts val="0"/>
                        </a:spcAft>
                      </a:pPr>
                      <a:r>
                        <a:rPr lang="en-US" sz="1500" dirty="0">
                          <a:effectLst/>
                        </a:rPr>
                        <a:t>Presenter did not link the article to the required readings.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superficially linked the article to the required readings.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adequately linked the article to the required readings.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linked the article to the required readings and/or external readings extremely well.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Led an Engaging Discussion</a:t>
                      </a:r>
                    </a:p>
                    <a:p>
                      <a:pPr marL="0" marR="0">
                        <a:spcBef>
                          <a:spcPts val="0"/>
                        </a:spcBef>
                        <a:spcAft>
                          <a:spcPts val="0"/>
                        </a:spcAft>
                      </a:pPr>
                      <a:r>
                        <a:rPr lang="en-US" sz="1500" dirty="0">
                          <a:effectLst/>
                        </a:rPr>
                        <a:t>(on February 12</a:t>
                      </a:r>
                      <a:r>
                        <a:rPr lang="en-US" sz="1500" baseline="30000" dirty="0">
                          <a:effectLst/>
                        </a:rPr>
                        <a:t>th</a:t>
                      </a:r>
                      <a:r>
                        <a:rPr lang="en-US" sz="1500" dirty="0">
                          <a:effectLst/>
                        </a:rPr>
                        <a:t> only)</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did not engage the class into a discussion. The discussion is not well facilitated.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Presenter is slightly engaging. The discussion is slightly well facilitated.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is engaging. The discussion is well facilitated.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Presenter is extremely engaging. Discussion is extremely well facilitated. </a:t>
                      </a:r>
                    </a:p>
                  </a:txBody>
                  <a:tcPr marL="38680" marR="38680" marT="0" marB="0"/>
                </a:tc>
                <a:extLst>
                  <a:ext uri="{0D108BD9-81ED-4DB2-BD59-A6C34878D82A}">
                    <a16:rowId xmlns:a16="http://schemas.microsoft.com/office/drawing/2014/main" val="3778075788"/>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2387</TotalTime>
  <Words>655</Words>
  <Application>Microsoft Macintosh PowerPoint</Application>
  <PresentationFormat>Widescreen</PresentationFormat>
  <Paragraphs>68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Times New Roman</vt:lpstr>
      <vt:lpstr>Retrospect</vt:lpstr>
      <vt:lpstr>Social Enterprise Development</vt:lpstr>
      <vt:lpstr>Instructions</vt:lpstr>
      <vt:lpstr>Evaluation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250</cp:revision>
  <dcterms:created xsi:type="dcterms:W3CDTF">2016-08-29T02:04:56Z</dcterms:created>
  <dcterms:modified xsi:type="dcterms:W3CDTF">2023-02-11T02:36:59Z</dcterms:modified>
</cp:coreProperties>
</file>