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355" r:id="rId6"/>
    <p:sldId id="374" r:id="rId7"/>
    <p:sldId id="375" r:id="rId8"/>
    <p:sldId id="261" r:id="rId9"/>
    <p:sldId id="376" r:id="rId10"/>
    <p:sldId id="377" r:id="rId11"/>
    <p:sldId id="388" r:id="rId12"/>
    <p:sldId id="369" r:id="rId13"/>
    <p:sldId id="378" r:id="rId14"/>
    <p:sldId id="386" r:id="rId15"/>
    <p:sldId id="387" r:id="rId16"/>
    <p:sldId id="389" r:id="rId17"/>
    <p:sldId id="390" r:id="rId18"/>
    <p:sldId id="391" r:id="rId19"/>
    <p:sldId id="392" r:id="rId20"/>
    <p:sldId id="293" r:id="rId21"/>
    <p:sldId id="292" r:id="rId22"/>
    <p:sldId id="295" r:id="rId23"/>
    <p:sldId id="296" r:id="rId24"/>
    <p:sldId id="286" r:id="rId25"/>
    <p:sldId id="394" r:id="rId26"/>
    <p:sldId id="395" r:id="rId27"/>
    <p:sldId id="397" r:id="rId28"/>
    <p:sldId id="398" r:id="rId29"/>
    <p:sldId id="403" r:id="rId30"/>
    <p:sldId id="404" r:id="rId31"/>
    <p:sldId id="402" r:id="rId32"/>
    <p:sldId id="399" r:id="rId33"/>
    <p:sldId id="405" r:id="rId34"/>
    <p:sldId id="406" r:id="rId35"/>
    <p:sldId id="407" r:id="rId36"/>
    <p:sldId id="408" r:id="rId37"/>
    <p:sldId id="409" r:id="rId38"/>
    <p:sldId id="410" r:id="rId39"/>
    <p:sldId id="411" r:id="rId40"/>
    <p:sldId id="412" r:id="rId41"/>
    <p:sldId id="413" r:id="rId42"/>
    <p:sldId id="414" r:id="rId43"/>
    <p:sldId id="401" r:id="rId44"/>
    <p:sldId id="415" r:id="rId45"/>
    <p:sldId id="400" r:id="rId46"/>
    <p:sldId id="396" r:id="rId47"/>
    <p:sldId id="3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2"/>
    <p:restoredTop sz="94677"/>
  </p:normalViewPr>
  <p:slideViewPr>
    <p:cSldViewPr snapToGrid="0">
      <p:cViewPr varScale="1">
        <p:scale>
          <a:sx n="101" d="100"/>
          <a:sy n="101" d="100"/>
        </p:scale>
        <p:origin x="5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A345A-0943-4BD3-9061-BFF6593FE1C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FD14010-331B-4199-958C-6ED8932BAF07}">
      <dgm:prSet/>
      <dgm:spPr/>
      <dgm:t>
        <a:bodyPr/>
        <a:lstStyle/>
        <a:p>
          <a:r>
            <a:rPr lang="en-US"/>
            <a:t>Student activism</a:t>
          </a:r>
        </a:p>
      </dgm:t>
    </dgm:pt>
    <dgm:pt modelId="{79240A92-AA49-4952-8ED0-69467D8BFDBE}" type="parTrans" cxnId="{BF6120F2-9D09-4B9B-8B76-8FB362FBAA8C}">
      <dgm:prSet/>
      <dgm:spPr/>
      <dgm:t>
        <a:bodyPr/>
        <a:lstStyle/>
        <a:p>
          <a:endParaRPr lang="en-US"/>
        </a:p>
      </dgm:t>
    </dgm:pt>
    <dgm:pt modelId="{4A04E063-1E19-4C00-8B04-E05764644E64}" type="sibTrans" cxnId="{BF6120F2-9D09-4B9B-8B76-8FB362FBAA8C}">
      <dgm:prSet/>
      <dgm:spPr/>
      <dgm:t>
        <a:bodyPr/>
        <a:lstStyle/>
        <a:p>
          <a:endParaRPr lang="en-US"/>
        </a:p>
      </dgm:t>
    </dgm:pt>
    <dgm:pt modelId="{391A8BAF-E418-4396-B747-8299215B354E}">
      <dgm:prSet/>
      <dgm:spPr/>
      <dgm:t>
        <a:bodyPr/>
        <a:lstStyle/>
        <a:p>
          <a:r>
            <a:rPr lang="en-US"/>
            <a:t>Community service learning and community-campus engagement</a:t>
          </a:r>
        </a:p>
      </dgm:t>
    </dgm:pt>
    <dgm:pt modelId="{C7459E1A-CD39-44A9-A839-90B7D100A5F8}" type="parTrans" cxnId="{2146D31C-7690-478D-AE0A-A76A4A71EAA6}">
      <dgm:prSet/>
      <dgm:spPr/>
      <dgm:t>
        <a:bodyPr/>
        <a:lstStyle/>
        <a:p>
          <a:endParaRPr lang="en-US"/>
        </a:p>
      </dgm:t>
    </dgm:pt>
    <dgm:pt modelId="{BD327291-83AC-4A7F-9913-41F27D51087D}" type="sibTrans" cxnId="{2146D31C-7690-478D-AE0A-A76A4A71EAA6}">
      <dgm:prSet/>
      <dgm:spPr/>
      <dgm:t>
        <a:bodyPr/>
        <a:lstStyle/>
        <a:p>
          <a:endParaRPr lang="en-US"/>
        </a:p>
      </dgm:t>
    </dgm:pt>
    <dgm:pt modelId="{4FE6C25A-7EF3-41BB-90E9-7F786D02672C}">
      <dgm:prSet/>
      <dgm:spPr/>
      <dgm:t>
        <a:bodyPr/>
        <a:lstStyle/>
        <a:p>
          <a:r>
            <a:rPr lang="en-US"/>
            <a:t>Fee levies </a:t>
          </a:r>
        </a:p>
      </dgm:t>
    </dgm:pt>
    <dgm:pt modelId="{882E41A3-2E5C-4332-A1D5-03A7BCE010F1}" type="parTrans" cxnId="{4DFE1928-CC3A-494B-8A78-3E26EC438822}">
      <dgm:prSet/>
      <dgm:spPr/>
      <dgm:t>
        <a:bodyPr/>
        <a:lstStyle/>
        <a:p>
          <a:endParaRPr lang="en-US"/>
        </a:p>
      </dgm:t>
    </dgm:pt>
    <dgm:pt modelId="{61AF3772-14B7-4309-985F-C852BF7EA9A0}" type="sibTrans" cxnId="{4DFE1928-CC3A-494B-8A78-3E26EC438822}">
      <dgm:prSet/>
      <dgm:spPr/>
      <dgm:t>
        <a:bodyPr/>
        <a:lstStyle/>
        <a:p>
          <a:endParaRPr lang="en-US"/>
        </a:p>
      </dgm:t>
    </dgm:pt>
    <dgm:pt modelId="{219B69B3-3442-4953-8F80-D7A744B55AB0}">
      <dgm:prSet/>
      <dgm:spPr/>
      <dgm:t>
        <a:bodyPr/>
        <a:lstStyle/>
        <a:p>
          <a:r>
            <a:rPr lang="en-US"/>
            <a:t>Robust support system</a:t>
          </a:r>
        </a:p>
      </dgm:t>
    </dgm:pt>
    <dgm:pt modelId="{B5C37AB6-753C-4062-93EC-4F40FA1B3450}" type="parTrans" cxnId="{37DB2FF1-69D2-4BDE-B150-18F087B8042C}">
      <dgm:prSet/>
      <dgm:spPr/>
      <dgm:t>
        <a:bodyPr/>
        <a:lstStyle/>
        <a:p>
          <a:endParaRPr lang="en-US"/>
        </a:p>
      </dgm:t>
    </dgm:pt>
    <dgm:pt modelId="{F6E14CA5-5661-40D4-B04C-80DA675B8283}" type="sibTrans" cxnId="{37DB2FF1-69D2-4BDE-B150-18F087B8042C}">
      <dgm:prSet/>
      <dgm:spPr/>
      <dgm:t>
        <a:bodyPr/>
        <a:lstStyle/>
        <a:p>
          <a:endParaRPr lang="en-US"/>
        </a:p>
      </dgm:t>
    </dgm:pt>
    <dgm:pt modelId="{C5D37E2C-74F5-0149-B326-B97E6DBF3D6F}" type="pres">
      <dgm:prSet presAssocID="{C9CA345A-0943-4BD3-9061-BFF6593FE1CB}" presName="linear" presStyleCnt="0">
        <dgm:presLayoutVars>
          <dgm:animLvl val="lvl"/>
          <dgm:resizeHandles val="exact"/>
        </dgm:presLayoutVars>
      </dgm:prSet>
      <dgm:spPr/>
    </dgm:pt>
    <dgm:pt modelId="{59BC5EEA-CF63-1442-892F-22B0A111820F}" type="pres">
      <dgm:prSet presAssocID="{6FD14010-331B-4199-958C-6ED8932BAF07}" presName="parentText" presStyleLbl="node1" presStyleIdx="0" presStyleCnt="4">
        <dgm:presLayoutVars>
          <dgm:chMax val="0"/>
          <dgm:bulletEnabled val="1"/>
        </dgm:presLayoutVars>
      </dgm:prSet>
      <dgm:spPr/>
    </dgm:pt>
    <dgm:pt modelId="{5BE56A23-0F86-A145-8A9C-3A04D1E5E664}" type="pres">
      <dgm:prSet presAssocID="{4A04E063-1E19-4C00-8B04-E05764644E64}" presName="spacer" presStyleCnt="0"/>
      <dgm:spPr/>
    </dgm:pt>
    <dgm:pt modelId="{C857A66F-E895-2E48-81D1-C480E11718A2}" type="pres">
      <dgm:prSet presAssocID="{391A8BAF-E418-4396-B747-8299215B354E}" presName="parentText" presStyleLbl="node1" presStyleIdx="1" presStyleCnt="4">
        <dgm:presLayoutVars>
          <dgm:chMax val="0"/>
          <dgm:bulletEnabled val="1"/>
        </dgm:presLayoutVars>
      </dgm:prSet>
      <dgm:spPr/>
    </dgm:pt>
    <dgm:pt modelId="{7E4F98EA-9DE0-FD47-A5FF-EC2A0BB0AB1E}" type="pres">
      <dgm:prSet presAssocID="{BD327291-83AC-4A7F-9913-41F27D51087D}" presName="spacer" presStyleCnt="0"/>
      <dgm:spPr/>
    </dgm:pt>
    <dgm:pt modelId="{50634477-A3B3-5C47-8069-4BC6A24723D4}" type="pres">
      <dgm:prSet presAssocID="{4FE6C25A-7EF3-41BB-90E9-7F786D02672C}" presName="parentText" presStyleLbl="node1" presStyleIdx="2" presStyleCnt="4">
        <dgm:presLayoutVars>
          <dgm:chMax val="0"/>
          <dgm:bulletEnabled val="1"/>
        </dgm:presLayoutVars>
      </dgm:prSet>
      <dgm:spPr/>
    </dgm:pt>
    <dgm:pt modelId="{1CE3D728-7A95-F946-AFE0-B03C23946DB6}" type="pres">
      <dgm:prSet presAssocID="{61AF3772-14B7-4309-985F-C852BF7EA9A0}" presName="spacer" presStyleCnt="0"/>
      <dgm:spPr/>
    </dgm:pt>
    <dgm:pt modelId="{8FE27815-247D-5748-9695-C0050612A497}" type="pres">
      <dgm:prSet presAssocID="{219B69B3-3442-4953-8F80-D7A744B55AB0}" presName="parentText" presStyleLbl="node1" presStyleIdx="3" presStyleCnt="4">
        <dgm:presLayoutVars>
          <dgm:chMax val="0"/>
          <dgm:bulletEnabled val="1"/>
        </dgm:presLayoutVars>
      </dgm:prSet>
      <dgm:spPr/>
    </dgm:pt>
  </dgm:ptLst>
  <dgm:cxnLst>
    <dgm:cxn modelId="{53A4E507-9572-374E-AF69-0FB544E7A9EC}" type="presOf" srcId="{4FE6C25A-7EF3-41BB-90E9-7F786D02672C}" destId="{50634477-A3B3-5C47-8069-4BC6A24723D4}" srcOrd="0" destOrd="0" presId="urn:microsoft.com/office/officeart/2005/8/layout/vList2"/>
    <dgm:cxn modelId="{2146D31C-7690-478D-AE0A-A76A4A71EAA6}" srcId="{C9CA345A-0943-4BD3-9061-BFF6593FE1CB}" destId="{391A8BAF-E418-4396-B747-8299215B354E}" srcOrd="1" destOrd="0" parTransId="{C7459E1A-CD39-44A9-A839-90B7D100A5F8}" sibTransId="{BD327291-83AC-4A7F-9913-41F27D51087D}"/>
    <dgm:cxn modelId="{4DFE1928-CC3A-494B-8A78-3E26EC438822}" srcId="{C9CA345A-0943-4BD3-9061-BFF6593FE1CB}" destId="{4FE6C25A-7EF3-41BB-90E9-7F786D02672C}" srcOrd="2" destOrd="0" parTransId="{882E41A3-2E5C-4332-A1D5-03A7BCE010F1}" sibTransId="{61AF3772-14B7-4309-985F-C852BF7EA9A0}"/>
    <dgm:cxn modelId="{7E46D164-34F8-AE43-A467-03B912A265C9}" type="presOf" srcId="{6FD14010-331B-4199-958C-6ED8932BAF07}" destId="{59BC5EEA-CF63-1442-892F-22B0A111820F}" srcOrd="0" destOrd="0" presId="urn:microsoft.com/office/officeart/2005/8/layout/vList2"/>
    <dgm:cxn modelId="{67788DA1-0536-2349-9A26-D0177BB90F9E}" type="presOf" srcId="{C9CA345A-0943-4BD3-9061-BFF6593FE1CB}" destId="{C5D37E2C-74F5-0149-B326-B97E6DBF3D6F}" srcOrd="0" destOrd="0" presId="urn:microsoft.com/office/officeart/2005/8/layout/vList2"/>
    <dgm:cxn modelId="{5946B4A6-BACF-AC49-967C-45EEB4336F87}" type="presOf" srcId="{219B69B3-3442-4953-8F80-D7A744B55AB0}" destId="{8FE27815-247D-5748-9695-C0050612A497}" srcOrd="0" destOrd="0" presId="urn:microsoft.com/office/officeart/2005/8/layout/vList2"/>
    <dgm:cxn modelId="{92CB06C0-BBFE-C347-A3BC-F6208CC929C7}" type="presOf" srcId="{391A8BAF-E418-4396-B747-8299215B354E}" destId="{C857A66F-E895-2E48-81D1-C480E11718A2}" srcOrd="0" destOrd="0" presId="urn:microsoft.com/office/officeart/2005/8/layout/vList2"/>
    <dgm:cxn modelId="{37DB2FF1-69D2-4BDE-B150-18F087B8042C}" srcId="{C9CA345A-0943-4BD3-9061-BFF6593FE1CB}" destId="{219B69B3-3442-4953-8F80-D7A744B55AB0}" srcOrd="3" destOrd="0" parTransId="{B5C37AB6-753C-4062-93EC-4F40FA1B3450}" sibTransId="{F6E14CA5-5661-40D4-B04C-80DA675B8283}"/>
    <dgm:cxn modelId="{BF6120F2-9D09-4B9B-8B76-8FB362FBAA8C}" srcId="{C9CA345A-0943-4BD3-9061-BFF6593FE1CB}" destId="{6FD14010-331B-4199-958C-6ED8932BAF07}" srcOrd="0" destOrd="0" parTransId="{79240A92-AA49-4952-8ED0-69467D8BFDBE}" sibTransId="{4A04E063-1E19-4C00-8B04-E05764644E64}"/>
    <dgm:cxn modelId="{13B7F5DC-0CC2-E54A-A4A5-DB4A9F05F84A}" type="presParOf" srcId="{C5D37E2C-74F5-0149-B326-B97E6DBF3D6F}" destId="{59BC5EEA-CF63-1442-892F-22B0A111820F}" srcOrd="0" destOrd="0" presId="urn:microsoft.com/office/officeart/2005/8/layout/vList2"/>
    <dgm:cxn modelId="{D1735AC4-AF3A-8C4F-9E7D-9F68F786F2FD}" type="presParOf" srcId="{C5D37E2C-74F5-0149-B326-B97E6DBF3D6F}" destId="{5BE56A23-0F86-A145-8A9C-3A04D1E5E664}" srcOrd="1" destOrd="0" presId="urn:microsoft.com/office/officeart/2005/8/layout/vList2"/>
    <dgm:cxn modelId="{F881B5F5-BC77-3448-80DD-16B37EAADBB6}" type="presParOf" srcId="{C5D37E2C-74F5-0149-B326-B97E6DBF3D6F}" destId="{C857A66F-E895-2E48-81D1-C480E11718A2}" srcOrd="2" destOrd="0" presId="urn:microsoft.com/office/officeart/2005/8/layout/vList2"/>
    <dgm:cxn modelId="{B5C7FD2C-5964-E34B-BBCC-4AE7BBEE29CD}" type="presParOf" srcId="{C5D37E2C-74F5-0149-B326-B97E6DBF3D6F}" destId="{7E4F98EA-9DE0-FD47-A5FF-EC2A0BB0AB1E}" srcOrd="3" destOrd="0" presId="urn:microsoft.com/office/officeart/2005/8/layout/vList2"/>
    <dgm:cxn modelId="{81488329-F394-754C-B25A-C10A6D67BC26}" type="presParOf" srcId="{C5D37E2C-74F5-0149-B326-B97E6DBF3D6F}" destId="{50634477-A3B3-5C47-8069-4BC6A24723D4}" srcOrd="4" destOrd="0" presId="urn:microsoft.com/office/officeart/2005/8/layout/vList2"/>
    <dgm:cxn modelId="{793B0E06-6EED-E646-9411-0BE2E8A183B6}" type="presParOf" srcId="{C5D37E2C-74F5-0149-B326-B97E6DBF3D6F}" destId="{1CE3D728-7A95-F946-AFE0-B03C23946DB6}" srcOrd="5" destOrd="0" presId="urn:microsoft.com/office/officeart/2005/8/layout/vList2"/>
    <dgm:cxn modelId="{E075FAD8-B630-5646-955E-6BB0E16C08EA}" type="presParOf" srcId="{C5D37E2C-74F5-0149-B326-B97E6DBF3D6F}" destId="{8FE27815-247D-5748-9695-C0050612A4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67444A-AEDF-4A9A-8517-EB5D345C4A7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535086F-F741-4AF6-8FB1-1BA1EBF45E22}">
      <dgm:prSet/>
      <dgm:spPr/>
      <dgm:t>
        <a:bodyPr/>
        <a:lstStyle/>
        <a:p>
          <a:r>
            <a:rPr lang="en-US"/>
            <a:t>Challenging fee levies</a:t>
          </a:r>
        </a:p>
      </dgm:t>
    </dgm:pt>
    <dgm:pt modelId="{E8EA28F6-F7C0-4841-93C0-5BD44259BA9B}" type="parTrans" cxnId="{04CFED59-D18A-4986-A037-3DF3450E3407}">
      <dgm:prSet/>
      <dgm:spPr/>
      <dgm:t>
        <a:bodyPr/>
        <a:lstStyle/>
        <a:p>
          <a:endParaRPr lang="en-US"/>
        </a:p>
      </dgm:t>
    </dgm:pt>
    <dgm:pt modelId="{965CC1D5-37C3-49C1-9CDA-7C62C3B38F93}" type="sibTrans" cxnId="{04CFED59-D18A-4986-A037-3DF3450E3407}">
      <dgm:prSet/>
      <dgm:spPr/>
      <dgm:t>
        <a:bodyPr/>
        <a:lstStyle/>
        <a:p>
          <a:endParaRPr lang="en-US"/>
        </a:p>
      </dgm:t>
    </dgm:pt>
    <dgm:pt modelId="{C4E685F8-4B8E-43D2-8BCD-ADA2881F542F}">
      <dgm:prSet/>
      <dgm:spPr/>
      <dgm:t>
        <a:bodyPr/>
        <a:lstStyle/>
        <a:p>
          <a:r>
            <a:rPr lang="en-US"/>
            <a:t>Processing limitations</a:t>
          </a:r>
        </a:p>
      </dgm:t>
    </dgm:pt>
    <dgm:pt modelId="{3A7CE27B-904B-421D-8E6C-58234EDF3AC9}" type="parTrans" cxnId="{AD3F1959-EE99-49EF-A48E-8DBEC220EA43}">
      <dgm:prSet/>
      <dgm:spPr/>
      <dgm:t>
        <a:bodyPr/>
        <a:lstStyle/>
        <a:p>
          <a:endParaRPr lang="en-US"/>
        </a:p>
      </dgm:t>
    </dgm:pt>
    <dgm:pt modelId="{574B9CE2-113B-4F8C-8471-7636065A6BFD}" type="sibTrans" cxnId="{AD3F1959-EE99-49EF-A48E-8DBEC220EA43}">
      <dgm:prSet/>
      <dgm:spPr/>
      <dgm:t>
        <a:bodyPr/>
        <a:lstStyle/>
        <a:p>
          <a:endParaRPr lang="en-US"/>
        </a:p>
      </dgm:t>
    </dgm:pt>
    <dgm:pt modelId="{FBB39852-8B35-4415-A655-24B3073A424E}">
      <dgm:prSet/>
      <dgm:spPr/>
      <dgm:t>
        <a:bodyPr/>
        <a:lstStyle/>
        <a:p>
          <a:r>
            <a:rPr lang="en-US"/>
            <a:t>Gap between production and processing</a:t>
          </a:r>
        </a:p>
      </dgm:t>
    </dgm:pt>
    <dgm:pt modelId="{17F54F4E-F976-4834-BA8F-C1DF89BC08B5}" type="parTrans" cxnId="{F1C38C88-1486-4CAB-8A82-3EB25B567EDB}">
      <dgm:prSet/>
      <dgm:spPr/>
      <dgm:t>
        <a:bodyPr/>
        <a:lstStyle/>
        <a:p>
          <a:endParaRPr lang="en-US"/>
        </a:p>
      </dgm:t>
    </dgm:pt>
    <dgm:pt modelId="{565D8D79-25D8-48F2-905C-5D4046773E09}" type="sibTrans" cxnId="{F1C38C88-1486-4CAB-8A82-3EB25B567EDB}">
      <dgm:prSet/>
      <dgm:spPr/>
      <dgm:t>
        <a:bodyPr/>
        <a:lstStyle/>
        <a:p>
          <a:endParaRPr lang="en-US"/>
        </a:p>
      </dgm:t>
    </dgm:pt>
    <dgm:pt modelId="{919574F9-989A-47F0-AAC3-FA6EE43A6988}">
      <dgm:prSet/>
      <dgm:spPr/>
      <dgm:t>
        <a:bodyPr/>
        <a:lstStyle/>
        <a:p>
          <a:r>
            <a:rPr lang="en-US"/>
            <a:t>Students graduate and move on</a:t>
          </a:r>
        </a:p>
      </dgm:t>
    </dgm:pt>
    <dgm:pt modelId="{7605B9CC-5FA7-4F87-BFEC-0C9E4E8177BE}" type="parTrans" cxnId="{86E9FE16-BCEB-4A0E-A3D0-EC95A70EFB2F}">
      <dgm:prSet/>
      <dgm:spPr/>
      <dgm:t>
        <a:bodyPr/>
        <a:lstStyle/>
        <a:p>
          <a:endParaRPr lang="en-US"/>
        </a:p>
      </dgm:t>
    </dgm:pt>
    <dgm:pt modelId="{9A942D2E-BB2F-4503-B59E-6DC02CD4478F}" type="sibTrans" cxnId="{86E9FE16-BCEB-4A0E-A3D0-EC95A70EFB2F}">
      <dgm:prSet/>
      <dgm:spPr/>
      <dgm:t>
        <a:bodyPr/>
        <a:lstStyle/>
        <a:p>
          <a:endParaRPr lang="en-US"/>
        </a:p>
      </dgm:t>
    </dgm:pt>
    <dgm:pt modelId="{A8B58D30-66A3-4B33-83A4-5B811DEFE3B9}">
      <dgm:prSet/>
      <dgm:spPr/>
      <dgm:t>
        <a:bodyPr/>
        <a:lstStyle/>
        <a:p>
          <a:r>
            <a:rPr lang="en-US"/>
            <a:t>Some students lacked expertise</a:t>
          </a:r>
        </a:p>
      </dgm:t>
    </dgm:pt>
    <dgm:pt modelId="{2B1A069B-5812-477A-B8B7-9DFDB363CD26}" type="parTrans" cxnId="{F4C9661D-0A0E-4A8D-ADCD-41D909F08A1C}">
      <dgm:prSet/>
      <dgm:spPr/>
      <dgm:t>
        <a:bodyPr/>
        <a:lstStyle/>
        <a:p>
          <a:endParaRPr lang="en-US"/>
        </a:p>
      </dgm:t>
    </dgm:pt>
    <dgm:pt modelId="{579C61FE-C023-4E34-9DEF-5382645025C9}" type="sibTrans" cxnId="{F4C9661D-0A0E-4A8D-ADCD-41D909F08A1C}">
      <dgm:prSet/>
      <dgm:spPr/>
      <dgm:t>
        <a:bodyPr/>
        <a:lstStyle/>
        <a:p>
          <a:endParaRPr lang="en-US"/>
        </a:p>
      </dgm:t>
    </dgm:pt>
    <dgm:pt modelId="{2EE8D954-332A-4DEC-8741-CC029E8BFBED}">
      <dgm:prSet/>
      <dgm:spPr/>
      <dgm:t>
        <a:bodyPr/>
        <a:lstStyle/>
        <a:p>
          <a:r>
            <a:rPr lang="en-US"/>
            <a:t>Relying on volunteers was not always viable</a:t>
          </a:r>
        </a:p>
      </dgm:t>
    </dgm:pt>
    <dgm:pt modelId="{EC1F8B19-F3F5-4BED-B42C-0892F93AE647}" type="parTrans" cxnId="{62E27F78-3BB3-42E4-9CED-9D8E6BF4C54F}">
      <dgm:prSet/>
      <dgm:spPr/>
      <dgm:t>
        <a:bodyPr/>
        <a:lstStyle/>
        <a:p>
          <a:endParaRPr lang="en-US"/>
        </a:p>
      </dgm:t>
    </dgm:pt>
    <dgm:pt modelId="{52B575C0-3032-4CF4-9ADD-6E50D5A5F1AD}" type="sibTrans" cxnId="{62E27F78-3BB3-42E4-9CED-9D8E6BF4C54F}">
      <dgm:prSet/>
      <dgm:spPr/>
      <dgm:t>
        <a:bodyPr/>
        <a:lstStyle/>
        <a:p>
          <a:endParaRPr lang="en-US"/>
        </a:p>
      </dgm:t>
    </dgm:pt>
    <dgm:pt modelId="{660A09C0-E5B7-42BB-946A-1154794BE69A}">
      <dgm:prSet/>
      <dgm:spPr/>
      <dgm:t>
        <a:bodyPr/>
        <a:lstStyle/>
        <a:p>
          <a:r>
            <a:rPr lang="en-US"/>
            <a:t>No agriculture schools or food studies program</a:t>
          </a:r>
        </a:p>
      </dgm:t>
    </dgm:pt>
    <dgm:pt modelId="{8A6FD9AF-AFC1-4F59-A301-B43D219CE1CD}" type="parTrans" cxnId="{C60781AF-FDC6-4E40-9946-B5C2E39C76E0}">
      <dgm:prSet/>
      <dgm:spPr/>
      <dgm:t>
        <a:bodyPr/>
        <a:lstStyle/>
        <a:p>
          <a:endParaRPr lang="en-US"/>
        </a:p>
      </dgm:t>
    </dgm:pt>
    <dgm:pt modelId="{323605CE-7C29-4761-80BE-F30F9A2CAE54}" type="sibTrans" cxnId="{C60781AF-FDC6-4E40-9946-B5C2E39C76E0}">
      <dgm:prSet/>
      <dgm:spPr/>
      <dgm:t>
        <a:bodyPr/>
        <a:lstStyle/>
        <a:p>
          <a:endParaRPr lang="en-US"/>
        </a:p>
      </dgm:t>
    </dgm:pt>
    <dgm:pt modelId="{16BA7135-4105-4D04-A7C1-73063945BD23}">
      <dgm:prSet/>
      <dgm:spPr/>
      <dgm:t>
        <a:bodyPr/>
        <a:lstStyle/>
        <a:p>
          <a:r>
            <a:rPr lang="en-US"/>
            <a:t>Not always easy to negotiate with the Concordia administration</a:t>
          </a:r>
        </a:p>
      </dgm:t>
    </dgm:pt>
    <dgm:pt modelId="{3BD58AA7-262B-4CA1-8FD4-DCA6A84000CC}" type="parTrans" cxnId="{F02B66A6-40A8-44D9-B9AD-2B7E5BEA51F3}">
      <dgm:prSet/>
      <dgm:spPr/>
      <dgm:t>
        <a:bodyPr/>
        <a:lstStyle/>
        <a:p>
          <a:endParaRPr lang="en-US"/>
        </a:p>
      </dgm:t>
    </dgm:pt>
    <dgm:pt modelId="{5DF97D5C-9518-49F7-98B3-578E27133B80}" type="sibTrans" cxnId="{F02B66A6-40A8-44D9-B9AD-2B7E5BEA51F3}">
      <dgm:prSet/>
      <dgm:spPr/>
      <dgm:t>
        <a:bodyPr/>
        <a:lstStyle/>
        <a:p>
          <a:endParaRPr lang="en-US"/>
        </a:p>
      </dgm:t>
    </dgm:pt>
    <dgm:pt modelId="{4A9747EB-74C6-40FE-A108-0284A489E422}">
      <dgm:prSet/>
      <dgm:spPr/>
      <dgm:t>
        <a:bodyPr/>
        <a:lstStyle/>
        <a:p>
          <a:r>
            <a:rPr lang="en-US"/>
            <a:t>Large foodservice providers</a:t>
          </a:r>
        </a:p>
      </dgm:t>
    </dgm:pt>
    <dgm:pt modelId="{BDDDC0C5-A4A0-46B1-938A-C0D4B192C8FD}" type="parTrans" cxnId="{2E823042-76B5-4E83-9C15-3FC4978FBE1F}">
      <dgm:prSet/>
      <dgm:spPr/>
      <dgm:t>
        <a:bodyPr/>
        <a:lstStyle/>
        <a:p>
          <a:endParaRPr lang="en-US"/>
        </a:p>
      </dgm:t>
    </dgm:pt>
    <dgm:pt modelId="{338D6C53-FE1B-4976-821E-9B1C99B9C9AA}" type="sibTrans" cxnId="{2E823042-76B5-4E83-9C15-3FC4978FBE1F}">
      <dgm:prSet/>
      <dgm:spPr/>
      <dgm:t>
        <a:bodyPr/>
        <a:lstStyle/>
        <a:p>
          <a:endParaRPr lang="en-US"/>
        </a:p>
      </dgm:t>
    </dgm:pt>
    <dgm:pt modelId="{836C0E66-F067-4E34-B7F5-88F99C2BC160}">
      <dgm:prSet/>
      <dgm:spPr/>
      <dgm:t>
        <a:bodyPr/>
        <a:lstStyle/>
        <a:p>
          <a:r>
            <a:rPr lang="en-US"/>
            <a:t>Alternatives not always viable </a:t>
          </a:r>
        </a:p>
      </dgm:t>
    </dgm:pt>
    <dgm:pt modelId="{333D9FF1-7998-45F6-9CAF-C08011AE83EE}" type="parTrans" cxnId="{1E5FCFAC-BE97-4EC6-A6D2-B89737CF7740}">
      <dgm:prSet/>
      <dgm:spPr/>
      <dgm:t>
        <a:bodyPr/>
        <a:lstStyle/>
        <a:p>
          <a:endParaRPr lang="en-US"/>
        </a:p>
      </dgm:t>
    </dgm:pt>
    <dgm:pt modelId="{A45F0BBA-79CB-4113-8E0D-94B37D0EB336}" type="sibTrans" cxnId="{1E5FCFAC-BE97-4EC6-A6D2-B89737CF7740}">
      <dgm:prSet/>
      <dgm:spPr/>
      <dgm:t>
        <a:bodyPr/>
        <a:lstStyle/>
        <a:p>
          <a:endParaRPr lang="en-US"/>
        </a:p>
      </dgm:t>
    </dgm:pt>
    <dgm:pt modelId="{3AF42275-5508-644A-B7B2-9DE991136332}" type="pres">
      <dgm:prSet presAssocID="{BB67444A-AEDF-4A9A-8517-EB5D345C4A73}" presName="vert0" presStyleCnt="0">
        <dgm:presLayoutVars>
          <dgm:dir/>
          <dgm:animOne val="branch"/>
          <dgm:animLvl val="lvl"/>
        </dgm:presLayoutVars>
      </dgm:prSet>
      <dgm:spPr/>
    </dgm:pt>
    <dgm:pt modelId="{C00AFBB0-6EFA-4545-8F5F-56369CB17C86}" type="pres">
      <dgm:prSet presAssocID="{C535086F-F741-4AF6-8FB1-1BA1EBF45E22}" presName="thickLine" presStyleLbl="alignNode1" presStyleIdx="0" presStyleCnt="10"/>
      <dgm:spPr/>
    </dgm:pt>
    <dgm:pt modelId="{FFF30FAB-4DDD-404C-8061-42A295B6DE53}" type="pres">
      <dgm:prSet presAssocID="{C535086F-F741-4AF6-8FB1-1BA1EBF45E22}" presName="horz1" presStyleCnt="0"/>
      <dgm:spPr/>
    </dgm:pt>
    <dgm:pt modelId="{EAF9E323-2D6D-8D41-8B5A-8F77E2652E35}" type="pres">
      <dgm:prSet presAssocID="{C535086F-F741-4AF6-8FB1-1BA1EBF45E22}" presName="tx1" presStyleLbl="revTx" presStyleIdx="0" presStyleCnt="10"/>
      <dgm:spPr/>
    </dgm:pt>
    <dgm:pt modelId="{8BC62B36-A0AD-FB46-A0F2-CD016CF59EA5}" type="pres">
      <dgm:prSet presAssocID="{C535086F-F741-4AF6-8FB1-1BA1EBF45E22}" presName="vert1" presStyleCnt="0"/>
      <dgm:spPr/>
    </dgm:pt>
    <dgm:pt modelId="{BFA1A355-1C4A-B441-A1D0-71AEE6D587CE}" type="pres">
      <dgm:prSet presAssocID="{C4E685F8-4B8E-43D2-8BCD-ADA2881F542F}" presName="thickLine" presStyleLbl="alignNode1" presStyleIdx="1" presStyleCnt="10"/>
      <dgm:spPr/>
    </dgm:pt>
    <dgm:pt modelId="{DED5EFD1-2332-2B4C-9B3E-585F65B11809}" type="pres">
      <dgm:prSet presAssocID="{C4E685F8-4B8E-43D2-8BCD-ADA2881F542F}" presName="horz1" presStyleCnt="0"/>
      <dgm:spPr/>
    </dgm:pt>
    <dgm:pt modelId="{C82DD134-5CF9-0D41-B8DC-1A449BDE440F}" type="pres">
      <dgm:prSet presAssocID="{C4E685F8-4B8E-43D2-8BCD-ADA2881F542F}" presName="tx1" presStyleLbl="revTx" presStyleIdx="1" presStyleCnt="10"/>
      <dgm:spPr/>
    </dgm:pt>
    <dgm:pt modelId="{52794304-4ED3-2B4E-920F-6AFE0572639D}" type="pres">
      <dgm:prSet presAssocID="{C4E685F8-4B8E-43D2-8BCD-ADA2881F542F}" presName="vert1" presStyleCnt="0"/>
      <dgm:spPr/>
    </dgm:pt>
    <dgm:pt modelId="{0FEE8973-14FA-D54C-A726-5008F9758EAA}" type="pres">
      <dgm:prSet presAssocID="{FBB39852-8B35-4415-A655-24B3073A424E}" presName="thickLine" presStyleLbl="alignNode1" presStyleIdx="2" presStyleCnt="10"/>
      <dgm:spPr/>
    </dgm:pt>
    <dgm:pt modelId="{C82E3EEE-9A54-1441-BCCF-AF825407AE30}" type="pres">
      <dgm:prSet presAssocID="{FBB39852-8B35-4415-A655-24B3073A424E}" presName="horz1" presStyleCnt="0"/>
      <dgm:spPr/>
    </dgm:pt>
    <dgm:pt modelId="{FE79FA62-609A-9B43-A0BD-BE723F35AFFA}" type="pres">
      <dgm:prSet presAssocID="{FBB39852-8B35-4415-A655-24B3073A424E}" presName="tx1" presStyleLbl="revTx" presStyleIdx="2" presStyleCnt="10"/>
      <dgm:spPr/>
    </dgm:pt>
    <dgm:pt modelId="{B4CDA57A-2D6B-6841-87A7-443EEE09135D}" type="pres">
      <dgm:prSet presAssocID="{FBB39852-8B35-4415-A655-24B3073A424E}" presName="vert1" presStyleCnt="0"/>
      <dgm:spPr/>
    </dgm:pt>
    <dgm:pt modelId="{945D788F-EBE4-5C49-9379-658DD2A4742E}" type="pres">
      <dgm:prSet presAssocID="{919574F9-989A-47F0-AAC3-FA6EE43A6988}" presName="thickLine" presStyleLbl="alignNode1" presStyleIdx="3" presStyleCnt="10"/>
      <dgm:spPr/>
    </dgm:pt>
    <dgm:pt modelId="{11FBC483-2299-1D4B-ADDF-7F34BDDA0134}" type="pres">
      <dgm:prSet presAssocID="{919574F9-989A-47F0-AAC3-FA6EE43A6988}" presName="horz1" presStyleCnt="0"/>
      <dgm:spPr/>
    </dgm:pt>
    <dgm:pt modelId="{253B1E7B-763E-A14D-A631-39CFBD480DBE}" type="pres">
      <dgm:prSet presAssocID="{919574F9-989A-47F0-AAC3-FA6EE43A6988}" presName="tx1" presStyleLbl="revTx" presStyleIdx="3" presStyleCnt="10"/>
      <dgm:spPr/>
    </dgm:pt>
    <dgm:pt modelId="{E86448B2-D31A-EE4A-93B6-CBC34331AF49}" type="pres">
      <dgm:prSet presAssocID="{919574F9-989A-47F0-AAC3-FA6EE43A6988}" presName="vert1" presStyleCnt="0"/>
      <dgm:spPr/>
    </dgm:pt>
    <dgm:pt modelId="{02E7E9B8-2E05-4145-8EFC-FF3FB549CAD2}" type="pres">
      <dgm:prSet presAssocID="{A8B58D30-66A3-4B33-83A4-5B811DEFE3B9}" presName="thickLine" presStyleLbl="alignNode1" presStyleIdx="4" presStyleCnt="10"/>
      <dgm:spPr/>
    </dgm:pt>
    <dgm:pt modelId="{CE3F1314-86E7-1849-A976-122C08021AB0}" type="pres">
      <dgm:prSet presAssocID="{A8B58D30-66A3-4B33-83A4-5B811DEFE3B9}" presName="horz1" presStyleCnt="0"/>
      <dgm:spPr/>
    </dgm:pt>
    <dgm:pt modelId="{BFAE51D1-69E7-074E-9A86-9F383766939F}" type="pres">
      <dgm:prSet presAssocID="{A8B58D30-66A3-4B33-83A4-5B811DEFE3B9}" presName="tx1" presStyleLbl="revTx" presStyleIdx="4" presStyleCnt="10"/>
      <dgm:spPr/>
    </dgm:pt>
    <dgm:pt modelId="{DF2965DD-0972-E94F-BD4D-FCC1B5FD7DE9}" type="pres">
      <dgm:prSet presAssocID="{A8B58D30-66A3-4B33-83A4-5B811DEFE3B9}" presName="vert1" presStyleCnt="0"/>
      <dgm:spPr/>
    </dgm:pt>
    <dgm:pt modelId="{5855D1DB-FFD8-004B-AFBA-8AE9353ADC3B}" type="pres">
      <dgm:prSet presAssocID="{2EE8D954-332A-4DEC-8741-CC029E8BFBED}" presName="thickLine" presStyleLbl="alignNode1" presStyleIdx="5" presStyleCnt="10"/>
      <dgm:spPr/>
    </dgm:pt>
    <dgm:pt modelId="{72F34B04-5D6F-2D43-A4B6-61BD4DF949B6}" type="pres">
      <dgm:prSet presAssocID="{2EE8D954-332A-4DEC-8741-CC029E8BFBED}" presName="horz1" presStyleCnt="0"/>
      <dgm:spPr/>
    </dgm:pt>
    <dgm:pt modelId="{CA80FC93-F693-FC48-A2C9-AB0385C5B12A}" type="pres">
      <dgm:prSet presAssocID="{2EE8D954-332A-4DEC-8741-CC029E8BFBED}" presName="tx1" presStyleLbl="revTx" presStyleIdx="5" presStyleCnt="10"/>
      <dgm:spPr/>
    </dgm:pt>
    <dgm:pt modelId="{AA3617BE-4F84-B945-8C3F-A0C48EB95336}" type="pres">
      <dgm:prSet presAssocID="{2EE8D954-332A-4DEC-8741-CC029E8BFBED}" presName="vert1" presStyleCnt="0"/>
      <dgm:spPr/>
    </dgm:pt>
    <dgm:pt modelId="{BA740944-FC21-7947-9D78-BA4260217BAD}" type="pres">
      <dgm:prSet presAssocID="{660A09C0-E5B7-42BB-946A-1154794BE69A}" presName="thickLine" presStyleLbl="alignNode1" presStyleIdx="6" presStyleCnt="10"/>
      <dgm:spPr/>
    </dgm:pt>
    <dgm:pt modelId="{7813CB81-142E-3342-A818-8088AC567250}" type="pres">
      <dgm:prSet presAssocID="{660A09C0-E5B7-42BB-946A-1154794BE69A}" presName="horz1" presStyleCnt="0"/>
      <dgm:spPr/>
    </dgm:pt>
    <dgm:pt modelId="{C5E3667D-924E-E64F-A143-90AB3907BB06}" type="pres">
      <dgm:prSet presAssocID="{660A09C0-E5B7-42BB-946A-1154794BE69A}" presName="tx1" presStyleLbl="revTx" presStyleIdx="6" presStyleCnt="10"/>
      <dgm:spPr/>
    </dgm:pt>
    <dgm:pt modelId="{4B73F7F4-58F5-1841-A663-6F3EEC070945}" type="pres">
      <dgm:prSet presAssocID="{660A09C0-E5B7-42BB-946A-1154794BE69A}" presName="vert1" presStyleCnt="0"/>
      <dgm:spPr/>
    </dgm:pt>
    <dgm:pt modelId="{7F17041A-C282-2C4A-B61F-9721AD7DA1DD}" type="pres">
      <dgm:prSet presAssocID="{16BA7135-4105-4D04-A7C1-73063945BD23}" presName="thickLine" presStyleLbl="alignNode1" presStyleIdx="7" presStyleCnt="10"/>
      <dgm:spPr/>
    </dgm:pt>
    <dgm:pt modelId="{3428AA14-9398-4C4D-AB49-5F02BC467708}" type="pres">
      <dgm:prSet presAssocID="{16BA7135-4105-4D04-A7C1-73063945BD23}" presName="horz1" presStyleCnt="0"/>
      <dgm:spPr/>
    </dgm:pt>
    <dgm:pt modelId="{B25EECF6-BB6C-CB47-9891-70CB74E7E441}" type="pres">
      <dgm:prSet presAssocID="{16BA7135-4105-4D04-A7C1-73063945BD23}" presName="tx1" presStyleLbl="revTx" presStyleIdx="7" presStyleCnt="10"/>
      <dgm:spPr/>
    </dgm:pt>
    <dgm:pt modelId="{B1FA94D3-BD2B-524C-82E0-07C23222AC8D}" type="pres">
      <dgm:prSet presAssocID="{16BA7135-4105-4D04-A7C1-73063945BD23}" presName="vert1" presStyleCnt="0"/>
      <dgm:spPr/>
    </dgm:pt>
    <dgm:pt modelId="{9050A840-4D1D-2D45-B4E2-FB1FD03A8132}" type="pres">
      <dgm:prSet presAssocID="{4A9747EB-74C6-40FE-A108-0284A489E422}" presName="thickLine" presStyleLbl="alignNode1" presStyleIdx="8" presStyleCnt="10"/>
      <dgm:spPr/>
    </dgm:pt>
    <dgm:pt modelId="{0F13CA45-8A15-FB41-A1AB-EE29D4FF2E33}" type="pres">
      <dgm:prSet presAssocID="{4A9747EB-74C6-40FE-A108-0284A489E422}" presName="horz1" presStyleCnt="0"/>
      <dgm:spPr/>
    </dgm:pt>
    <dgm:pt modelId="{7A2E3858-F4F2-AD4F-9ABF-E0234B2BB08A}" type="pres">
      <dgm:prSet presAssocID="{4A9747EB-74C6-40FE-A108-0284A489E422}" presName="tx1" presStyleLbl="revTx" presStyleIdx="8" presStyleCnt="10"/>
      <dgm:spPr/>
    </dgm:pt>
    <dgm:pt modelId="{3E49DAC2-1C66-1641-8CAC-E98C2436E49E}" type="pres">
      <dgm:prSet presAssocID="{4A9747EB-74C6-40FE-A108-0284A489E422}" presName="vert1" presStyleCnt="0"/>
      <dgm:spPr/>
    </dgm:pt>
    <dgm:pt modelId="{2492E211-D365-F54A-A1FA-528AE2BBE398}" type="pres">
      <dgm:prSet presAssocID="{836C0E66-F067-4E34-B7F5-88F99C2BC160}" presName="thickLine" presStyleLbl="alignNode1" presStyleIdx="9" presStyleCnt="10"/>
      <dgm:spPr/>
    </dgm:pt>
    <dgm:pt modelId="{20BC7AB9-B709-D34C-995C-840F1301E680}" type="pres">
      <dgm:prSet presAssocID="{836C0E66-F067-4E34-B7F5-88F99C2BC160}" presName="horz1" presStyleCnt="0"/>
      <dgm:spPr/>
    </dgm:pt>
    <dgm:pt modelId="{8E965A7A-C3BE-4848-89FD-34DBB7035912}" type="pres">
      <dgm:prSet presAssocID="{836C0E66-F067-4E34-B7F5-88F99C2BC160}" presName="tx1" presStyleLbl="revTx" presStyleIdx="9" presStyleCnt="10"/>
      <dgm:spPr/>
    </dgm:pt>
    <dgm:pt modelId="{4A206785-8F78-C246-B47B-93790D32CF80}" type="pres">
      <dgm:prSet presAssocID="{836C0E66-F067-4E34-B7F5-88F99C2BC160}" presName="vert1" presStyleCnt="0"/>
      <dgm:spPr/>
    </dgm:pt>
  </dgm:ptLst>
  <dgm:cxnLst>
    <dgm:cxn modelId="{1D700515-B16D-9240-B653-D0BD0AE05052}" type="presOf" srcId="{660A09C0-E5B7-42BB-946A-1154794BE69A}" destId="{C5E3667D-924E-E64F-A143-90AB3907BB06}" srcOrd="0" destOrd="0" presId="urn:microsoft.com/office/officeart/2008/layout/LinedList"/>
    <dgm:cxn modelId="{86E9FE16-BCEB-4A0E-A3D0-EC95A70EFB2F}" srcId="{BB67444A-AEDF-4A9A-8517-EB5D345C4A73}" destId="{919574F9-989A-47F0-AAC3-FA6EE43A6988}" srcOrd="3" destOrd="0" parTransId="{7605B9CC-5FA7-4F87-BFEC-0C9E4E8177BE}" sibTransId="{9A942D2E-BB2F-4503-B59E-6DC02CD4478F}"/>
    <dgm:cxn modelId="{F4C9661D-0A0E-4A8D-ADCD-41D909F08A1C}" srcId="{BB67444A-AEDF-4A9A-8517-EB5D345C4A73}" destId="{A8B58D30-66A3-4B33-83A4-5B811DEFE3B9}" srcOrd="4" destOrd="0" parTransId="{2B1A069B-5812-477A-B8B7-9DFDB363CD26}" sibTransId="{579C61FE-C023-4E34-9DEF-5382645025C9}"/>
    <dgm:cxn modelId="{6411072B-842F-6448-869A-2B0497CF592F}" type="presOf" srcId="{C535086F-F741-4AF6-8FB1-1BA1EBF45E22}" destId="{EAF9E323-2D6D-8D41-8B5A-8F77E2652E35}" srcOrd="0" destOrd="0" presId="urn:microsoft.com/office/officeart/2008/layout/LinedList"/>
    <dgm:cxn modelId="{8675122C-AE1C-6C49-89F5-F1105848A654}" type="presOf" srcId="{BB67444A-AEDF-4A9A-8517-EB5D345C4A73}" destId="{3AF42275-5508-644A-B7B2-9DE991136332}" srcOrd="0" destOrd="0" presId="urn:microsoft.com/office/officeart/2008/layout/LinedList"/>
    <dgm:cxn modelId="{2E823042-76B5-4E83-9C15-3FC4978FBE1F}" srcId="{BB67444A-AEDF-4A9A-8517-EB5D345C4A73}" destId="{4A9747EB-74C6-40FE-A108-0284A489E422}" srcOrd="8" destOrd="0" parTransId="{BDDDC0C5-A4A0-46B1-938A-C0D4B192C8FD}" sibTransId="{338D6C53-FE1B-4976-821E-9B1C99B9C9AA}"/>
    <dgm:cxn modelId="{AD3F1959-EE99-49EF-A48E-8DBEC220EA43}" srcId="{BB67444A-AEDF-4A9A-8517-EB5D345C4A73}" destId="{C4E685F8-4B8E-43D2-8BCD-ADA2881F542F}" srcOrd="1" destOrd="0" parTransId="{3A7CE27B-904B-421D-8E6C-58234EDF3AC9}" sibTransId="{574B9CE2-113B-4F8C-8471-7636065A6BFD}"/>
    <dgm:cxn modelId="{04CFED59-D18A-4986-A037-3DF3450E3407}" srcId="{BB67444A-AEDF-4A9A-8517-EB5D345C4A73}" destId="{C535086F-F741-4AF6-8FB1-1BA1EBF45E22}" srcOrd="0" destOrd="0" parTransId="{E8EA28F6-F7C0-4841-93C0-5BD44259BA9B}" sibTransId="{965CC1D5-37C3-49C1-9CDA-7C62C3B38F93}"/>
    <dgm:cxn modelId="{CBF2A95A-56B6-5947-9DAA-C7EED8D25A43}" type="presOf" srcId="{2EE8D954-332A-4DEC-8741-CC029E8BFBED}" destId="{CA80FC93-F693-FC48-A2C9-AB0385C5B12A}" srcOrd="0" destOrd="0" presId="urn:microsoft.com/office/officeart/2008/layout/LinedList"/>
    <dgm:cxn modelId="{15C1B770-1D3B-5943-A61E-F323E40421F9}" type="presOf" srcId="{919574F9-989A-47F0-AAC3-FA6EE43A6988}" destId="{253B1E7B-763E-A14D-A631-39CFBD480DBE}" srcOrd="0" destOrd="0" presId="urn:microsoft.com/office/officeart/2008/layout/LinedList"/>
    <dgm:cxn modelId="{62E27F78-3BB3-42E4-9CED-9D8E6BF4C54F}" srcId="{BB67444A-AEDF-4A9A-8517-EB5D345C4A73}" destId="{2EE8D954-332A-4DEC-8741-CC029E8BFBED}" srcOrd="5" destOrd="0" parTransId="{EC1F8B19-F3F5-4BED-B42C-0892F93AE647}" sibTransId="{52B575C0-3032-4CF4-9ADD-6E50D5A5F1AD}"/>
    <dgm:cxn modelId="{1446BC7B-14DF-9E4E-BC29-A6042040010A}" type="presOf" srcId="{FBB39852-8B35-4415-A655-24B3073A424E}" destId="{FE79FA62-609A-9B43-A0BD-BE723F35AFFA}" srcOrd="0" destOrd="0" presId="urn:microsoft.com/office/officeart/2008/layout/LinedList"/>
    <dgm:cxn modelId="{F1C38C88-1486-4CAB-8A82-3EB25B567EDB}" srcId="{BB67444A-AEDF-4A9A-8517-EB5D345C4A73}" destId="{FBB39852-8B35-4415-A655-24B3073A424E}" srcOrd="2" destOrd="0" parTransId="{17F54F4E-F976-4834-BA8F-C1DF89BC08B5}" sibTransId="{565D8D79-25D8-48F2-905C-5D4046773E09}"/>
    <dgm:cxn modelId="{7EAA3C8D-BC5F-9042-8F32-632E6D5CBEA3}" type="presOf" srcId="{836C0E66-F067-4E34-B7F5-88F99C2BC160}" destId="{8E965A7A-C3BE-4848-89FD-34DBB7035912}" srcOrd="0" destOrd="0" presId="urn:microsoft.com/office/officeart/2008/layout/LinedList"/>
    <dgm:cxn modelId="{F02B66A6-40A8-44D9-B9AD-2B7E5BEA51F3}" srcId="{BB67444A-AEDF-4A9A-8517-EB5D345C4A73}" destId="{16BA7135-4105-4D04-A7C1-73063945BD23}" srcOrd="7" destOrd="0" parTransId="{3BD58AA7-262B-4CA1-8FD4-DCA6A84000CC}" sibTransId="{5DF97D5C-9518-49F7-98B3-578E27133B80}"/>
    <dgm:cxn modelId="{F8ED3EAC-0DD7-894C-AB79-78C878CABEF2}" type="presOf" srcId="{C4E685F8-4B8E-43D2-8BCD-ADA2881F542F}" destId="{C82DD134-5CF9-0D41-B8DC-1A449BDE440F}" srcOrd="0" destOrd="0" presId="urn:microsoft.com/office/officeart/2008/layout/LinedList"/>
    <dgm:cxn modelId="{1E5FCFAC-BE97-4EC6-A6D2-B89737CF7740}" srcId="{BB67444A-AEDF-4A9A-8517-EB5D345C4A73}" destId="{836C0E66-F067-4E34-B7F5-88F99C2BC160}" srcOrd="9" destOrd="0" parTransId="{333D9FF1-7998-45F6-9CAF-C08011AE83EE}" sibTransId="{A45F0BBA-79CB-4113-8E0D-94B37D0EB336}"/>
    <dgm:cxn modelId="{C60781AF-FDC6-4E40-9946-B5C2E39C76E0}" srcId="{BB67444A-AEDF-4A9A-8517-EB5D345C4A73}" destId="{660A09C0-E5B7-42BB-946A-1154794BE69A}" srcOrd="6" destOrd="0" parTransId="{8A6FD9AF-AFC1-4F59-A301-B43D219CE1CD}" sibTransId="{323605CE-7C29-4761-80BE-F30F9A2CAE54}"/>
    <dgm:cxn modelId="{54CCC5AF-FA69-B94A-957C-F2D0BB0776EC}" type="presOf" srcId="{A8B58D30-66A3-4B33-83A4-5B811DEFE3B9}" destId="{BFAE51D1-69E7-074E-9A86-9F383766939F}" srcOrd="0" destOrd="0" presId="urn:microsoft.com/office/officeart/2008/layout/LinedList"/>
    <dgm:cxn modelId="{94B124CE-CCA1-5A47-ACBA-65F251C270AA}" type="presOf" srcId="{4A9747EB-74C6-40FE-A108-0284A489E422}" destId="{7A2E3858-F4F2-AD4F-9ABF-E0234B2BB08A}" srcOrd="0" destOrd="0" presId="urn:microsoft.com/office/officeart/2008/layout/LinedList"/>
    <dgm:cxn modelId="{474FF0EB-17CE-FA49-9A41-0949DD433ADF}" type="presOf" srcId="{16BA7135-4105-4D04-A7C1-73063945BD23}" destId="{B25EECF6-BB6C-CB47-9891-70CB74E7E441}" srcOrd="0" destOrd="0" presId="urn:microsoft.com/office/officeart/2008/layout/LinedList"/>
    <dgm:cxn modelId="{15BE3334-423B-9046-AD59-65923855B51F}" type="presParOf" srcId="{3AF42275-5508-644A-B7B2-9DE991136332}" destId="{C00AFBB0-6EFA-4545-8F5F-56369CB17C86}" srcOrd="0" destOrd="0" presId="urn:microsoft.com/office/officeart/2008/layout/LinedList"/>
    <dgm:cxn modelId="{2AB658B2-22B1-D54A-A413-24EE514D9848}" type="presParOf" srcId="{3AF42275-5508-644A-B7B2-9DE991136332}" destId="{FFF30FAB-4DDD-404C-8061-42A295B6DE53}" srcOrd="1" destOrd="0" presId="urn:microsoft.com/office/officeart/2008/layout/LinedList"/>
    <dgm:cxn modelId="{1187234E-4A62-984A-832A-85A9BE4EF1A0}" type="presParOf" srcId="{FFF30FAB-4DDD-404C-8061-42A295B6DE53}" destId="{EAF9E323-2D6D-8D41-8B5A-8F77E2652E35}" srcOrd="0" destOrd="0" presId="urn:microsoft.com/office/officeart/2008/layout/LinedList"/>
    <dgm:cxn modelId="{C20CACB9-22C4-784D-B973-06CC1C17FAAB}" type="presParOf" srcId="{FFF30FAB-4DDD-404C-8061-42A295B6DE53}" destId="{8BC62B36-A0AD-FB46-A0F2-CD016CF59EA5}" srcOrd="1" destOrd="0" presId="urn:microsoft.com/office/officeart/2008/layout/LinedList"/>
    <dgm:cxn modelId="{66A8AE71-9AFD-5040-983C-913F8DCB06F2}" type="presParOf" srcId="{3AF42275-5508-644A-B7B2-9DE991136332}" destId="{BFA1A355-1C4A-B441-A1D0-71AEE6D587CE}" srcOrd="2" destOrd="0" presId="urn:microsoft.com/office/officeart/2008/layout/LinedList"/>
    <dgm:cxn modelId="{6396AE84-138B-274F-8D2D-6FF6A085575A}" type="presParOf" srcId="{3AF42275-5508-644A-B7B2-9DE991136332}" destId="{DED5EFD1-2332-2B4C-9B3E-585F65B11809}" srcOrd="3" destOrd="0" presId="urn:microsoft.com/office/officeart/2008/layout/LinedList"/>
    <dgm:cxn modelId="{F5858D80-9FAA-C247-A96C-7CBF0327BDBE}" type="presParOf" srcId="{DED5EFD1-2332-2B4C-9B3E-585F65B11809}" destId="{C82DD134-5CF9-0D41-B8DC-1A449BDE440F}" srcOrd="0" destOrd="0" presId="urn:microsoft.com/office/officeart/2008/layout/LinedList"/>
    <dgm:cxn modelId="{1368755F-9FC6-1849-AC1A-F0F9B55D28E8}" type="presParOf" srcId="{DED5EFD1-2332-2B4C-9B3E-585F65B11809}" destId="{52794304-4ED3-2B4E-920F-6AFE0572639D}" srcOrd="1" destOrd="0" presId="urn:microsoft.com/office/officeart/2008/layout/LinedList"/>
    <dgm:cxn modelId="{F701F59A-9877-F740-9B25-F29B02F70756}" type="presParOf" srcId="{3AF42275-5508-644A-B7B2-9DE991136332}" destId="{0FEE8973-14FA-D54C-A726-5008F9758EAA}" srcOrd="4" destOrd="0" presId="urn:microsoft.com/office/officeart/2008/layout/LinedList"/>
    <dgm:cxn modelId="{3B55CFBC-0D86-A74C-B17D-48ADBD4E6AF1}" type="presParOf" srcId="{3AF42275-5508-644A-B7B2-9DE991136332}" destId="{C82E3EEE-9A54-1441-BCCF-AF825407AE30}" srcOrd="5" destOrd="0" presId="urn:microsoft.com/office/officeart/2008/layout/LinedList"/>
    <dgm:cxn modelId="{BB46EDDA-CED2-944E-9CBB-E5BE1FCDFFB2}" type="presParOf" srcId="{C82E3EEE-9A54-1441-BCCF-AF825407AE30}" destId="{FE79FA62-609A-9B43-A0BD-BE723F35AFFA}" srcOrd="0" destOrd="0" presId="urn:microsoft.com/office/officeart/2008/layout/LinedList"/>
    <dgm:cxn modelId="{0D30DD60-874A-C84C-8F0A-5935B96E9095}" type="presParOf" srcId="{C82E3EEE-9A54-1441-BCCF-AF825407AE30}" destId="{B4CDA57A-2D6B-6841-87A7-443EEE09135D}" srcOrd="1" destOrd="0" presId="urn:microsoft.com/office/officeart/2008/layout/LinedList"/>
    <dgm:cxn modelId="{C1878C4B-21DE-9248-9CC4-18EF05EC26B9}" type="presParOf" srcId="{3AF42275-5508-644A-B7B2-9DE991136332}" destId="{945D788F-EBE4-5C49-9379-658DD2A4742E}" srcOrd="6" destOrd="0" presId="urn:microsoft.com/office/officeart/2008/layout/LinedList"/>
    <dgm:cxn modelId="{AC726B23-12E7-D14A-8007-AC2F06007BA3}" type="presParOf" srcId="{3AF42275-5508-644A-B7B2-9DE991136332}" destId="{11FBC483-2299-1D4B-ADDF-7F34BDDA0134}" srcOrd="7" destOrd="0" presId="urn:microsoft.com/office/officeart/2008/layout/LinedList"/>
    <dgm:cxn modelId="{1EF178BF-3EE2-FD4E-91E0-2EDBE5F8D473}" type="presParOf" srcId="{11FBC483-2299-1D4B-ADDF-7F34BDDA0134}" destId="{253B1E7B-763E-A14D-A631-39CFBD480DBE}" srcOrd="0" destOrd="0" presId="urn:microsoft.com/office/officeart/2008/layout/LinedList"/>
    <dgm:cxn modelId="{CBF0C7E3-3B26-2042-86AA-9E2D60E66806}" type="presParOf" srcId="{11FBC483-2299-1D4B-ADDF-7F34BDDA0134}" destId="{E86448B2-D31A-EE4A-93B6-CBC34331AF49}" srcOrd="1" destOrd="0" presId="urn:microsoft.com/office/officeart/2008/layout/LinedList"/>
    <dgm:cxn modelId="{CA3D3C7C-9456-3A4E-87A9-8BB30138F74B}" type="presParOf" srcId="{3AF42275-5508-644A-B7B2-9DE991136332}" destId="{02E7E9B8-2E05-4145-8EFC-FF3FB549CAD2}" srcOrd="8" destOrd="0" presId="urn:microsoft.com/office/officeart/2008/layout/LinedList"/>
    <dgm:cxn modelId="{DDE5A95A-9B2D-2742-AE86-3AB65E3A2411}" type="presParOf" srcId="{3AF42275-5508-644A-B7B2-9DE991136332}" destId="{CE3F1314-86E7-1849-A976-122C08021AB0}" srcOrd="9" destOrd="0" presId="urn:microsoft.com/office/officeart/2008/layout/LinedList"/>
    <dgm:cxn modelId="{916FF5CE-49C5-B246-8662-C74B44F78AA5}" type="presParOf" srcId="{CE3F1314-86E7-1849-A976-122C08021AB0}" destId="{BFAE51D1-69E7-074E-9A86-9F383766939F}" srcOrd="0" destOrd="0" presId="urn:microsoft.com/office/officeart/2008/layout/LinedList"/>
    <dgm:cxn modelId="{152886B0-FF3E-DF46-B0DB-2DE66ADCF3C9}" type="presParOf" srcId="{CE3F1314-86E7-1849-A976-122C08021AB0}" destId="{DF2965DD-0972-E94F-BD4D-FCC1B5FD7DE9}" srcOrd="1" destOrd="0" presId="urn:microsoft.com/office/officeart/2008/layout/LinedList"/>
    <dgm:cxn modelId="{8F66C5D5-66D1-F244-8795-16F893EAA0A8}" type="presParOf" srcId="{3AF42275-5508-644A-B7B2-9DE991136332}" destId="{5855D1DB-FFD8-004B-AFBA-8AE9353ADC3B}" srcOrd="10" destOrd="0" presId="urn:microsoft.com/office/officeart/2008/layout/LinedList"/>
    <dgm:cxn modelId="{9B6224BF-B9F7-DA40-862B-7906279EE301}" type="presParOf" srcId="{3AF42275-5508-644A-B7B2-9DE991136332}" destId="{72F34B04-5D6F-2D43-A4B6-61BD4DF949B6}" srcOrd="11" destOrd="0" presId="urn:microsoft.com/office/officeart/2008/layout/LinedList"/>
    <dgm:cxn modelId="{FBF89C5A-CE89-5848-89CF-2E52DCB7FA2F}" type="presParOf" srcId="{72F34B04-5D6F-2D43-A4B6-61BD4DF949B6}" destId="{CA80FC93-F693-FC48-A2C9-AB0385C5B12A}" srcOrd="0" destOrd="0" presId="urn:microsoft.com/office/officeart/2008/layout/LinedList"/>
    <dgm:cxn modelId="{6EA90164-1841-C149-B798-AD36DBABBBE4}" type="presParOf" srcId="{72F34B04-5D6F-2D43-A4B6-61BD4DF949B6}" destId="{AA3617BE-4F84-B945-8C3F-A0C48EB95336}" srcOrd="1" destOrd="0" presId="urn:microsoft.com/office/officeart/2008/layout/LinedList"/>
    <dgm:cxn modelId="{4BC38A0E-54EC-0E41-9417-A21AA81C6A6D}" type="presParOf" srcId="{3AF42275-5508-644A-B7B2-9DE991136332}" destId="{BA740944-FC21-7947-9D78-BA4260217BAD}" srcOrd="12" destOrd="0" presId="urn:microsoft.com/office/officeart/2008/layout/LinedList"/>
    <dgm:cxn modelId="{2789D579-409A-BF4B-AB22-C3443E0C1881}" type="presParOf" srcId="{3AF42275-5508-644A-B7B2-9DE991136332}" destId="{7813CB81-142E-3342-A818-8088AC567250}" srcOrd="13" destOrd="0" presId="urn:microsoft.com/office/officeart/2008/layout/LinedList"/>
    <dgm:cxn modelId="{3AEDC6F4-487D-5D4C-8957-157F8465EDCF}" type="presParOf" srcId="{7813CB81-142E-3342-A818-8088AC567250}" destId="{C5E3667D-924E-E64F-A143-90AB3907BB06}" srcOrd="0" destOrd="0" presId="urn:microsoft.com/office/officeart/2008/layout/LinedList"/>
    <dgm:cxn modelId="{85DF2E46-D20F-9545-A880-D26BDBF4CBBF}" type="presParOf" srcId="{7813CB81-142E-3342-A818-8088AC567250}" destId="{4B73F7F4-58F5-1841-A663-6F3EEC070945}" srcOrd="1" destOrd="0" presId="urn:microsoft.com/office/officeart/2008/layout/LinedList"/>
    <dgm:cxn modelId="{F0A8A6E9-9FC9-BB42-B8EC-E3C9503B4CF0}" type="presParOf" srcId="{3AF42275-5508-644A-B7B2-9DE991136332}" destId="{7F17041A-C282-2C4A-B61F-9721AD7DA1DD}" srcOrd="14" destOrd="0" presId="urn:microsoft.com/office/officeart/2008/layout/LinedList"/>
    <dgm:cxn modelId="{7D1706E3-9383-0746-B4DB-B9CE657197B3}" type="presParOf" srcId="{3AF42275-5508-644A-B7B2-9DE991136332}" destId="{3428AA14-9398-4C4D-AB49-5F02BC467708}" srcOrd="15" destOrd="0" presId="urn:microsoft.com/office/officeart/2008/layout/LinedList"/>
    <dgm:cxn modelId="{F6FBC818-BA12-0E48-B869-2556CE92DE01}" type="presParOf" srcId="{3428AA14-9398-4C4D-AB49-5F02BC467708}" destId="{B25EECF6-BB6C-CB47-9891-70CB74E7E441}" srcOrd="0" destOrd="0" presId="urn:microsoft.com/office/officeart/2008/layout/LinedList"/>
    <dgm:cxn modelId="{97CEF62E-019C-5E4A-A6B3-F14B0E67015B}" type="presParOf" srcId="{3428AA14-9398-4C4D-AB49-5F02BC467708}" destId="{B1FA94D3-BD2B-524C-82E0-07C23222AC8D}" srcOrd="1" destOrd="0" presId="urn:microsoft.com/office/officeart/2008/layout/LinedList"/>
    <dgm:cxn modelId="{26781C31-BF1D-C540-9679-11C5084B9AA5}" type="presParOf" srcId="{3AF42275-5508-644A-B7B2-9DE991136332}" destId="{9050A840-4D1D-2D45-B4E2-FB1FD03A8132}" srcOrd="16" destOrd="0" presId="urn:microsoft.com/office/officeart/2008/layout/LinedList"/>
    <dgm:cxn modelId="{51412B4E-150B-7A45-BCDD-7440D078F1E8}" type="presParOf" srcId="{3AF42275-5508-644A-B7B2-9DE991136332}" destId="{0F13CA45-8A15-FB41-A1AB-EE29D4FF2E33}" srcOrd="17" destOrd="0" presId="urn:microsoft.com/office/officeart/2008/layout/LinedList"/>
    <dgm:cxn modelId="{0B2EE745-BCCA-7245-8131-603EBB1231E1}" type="presParOf" srcId="{0F13CA45-8A15-FB41-A1AB-EE29D4FF2E33}" destId="{7A2E3858-F4F2-AD4F-9ABF-E0234B2BB08A}" srcOrd="0" destOrd="0" presId="urn:microsoft.com/office/officeart/2008/layout/LinedList"/>
    <dgm:cxn modelId="{610BE4B0-B76D-BB42-8914-193ED1FC5589}" type="presParOf" srcId="{0F13CA45-8A15-FB41-A1AB-EE29D4FF2E33}" destId="{3E49DAC2-1C66-1641-8CAC-E98C2436E49E}" srcOrd="1" destOrd="0" presId="urn:microsoft.com/office/officeart/2008/layout/LinedList"/>
    <dgm:cxn modelId="{EC029578-3912-7641-8175-799A0B1F547C}" type="presParOf" srcId="{3AF42275-5508-644A-B7B2-9DE991136332}" destId="{2492E211-D365-F54A-A1FA-528AE2BBE398}" srcOrd="18" destOrd="0" presId="urn:microsoft.com/office/officeart/2008/layout/LinedList"/>
    <dgm:cxn modelId="{26B837B6-8A82-D545-AA00-BA1026E8F825}" type="presParOf" srcId="{3AF42275-5508-644A-B7B2-9DE991136332}" destId="{20BC7AB9-B709-D34C-995C-840F1301E680}" srcOrd="19" destOrd="0" presId="urn:microsoft.com/office/officeart/2008/layout/LinedList"/>
    <dgm:cxn modelId="{98E6A32D-005E-8F4C-A763-0A20E5B19E09}" type="presParOf" srcId="{20BC7AB9-B709-D34C-995C-840F1301E680}" destId="{8E965A7A-C3BE-4848-89FD-34DBB7035912}" srcOrd="0" destOrd="0" presId="urn:microsoft.com/office/officeart/2008/layout/LinedList"/>
    <dgm:cxn modelId="{C53336E9-F297-E04C-A21C-4635F2805863}" type="presParOf" srcId="{20BC7AB9-B709-D34C-995C-840F1301E680}" destId="{4A206785-8F78-C246-B47B-93790D32CF8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77776B-43A0-4FE8-A0EB-DF523771DFE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EA900B5-0715-4927-BCBA-89500C947B6C}">
      <dgm:prSet/>
      <dgm:spPr/>
      <dgm:t>
        <a:bodyPr/>
        <a:lstStyle/>
        <a:p>
          <a:r>
            <a:rPr lang="en-US" b="1" dirty="0"/>
            <a:t>Administration</a:t>
          </a:r>
          <a:endParaRPr lang="en-US" dirty="0"/>
        </a:p>
      </dgm:t>
    </dgm:pt>
    <dgm:pt modelId="{17FBBFB5-4050-42F9-914B-5669467B55F9}" type="parTrans" cxnId="{F603F467-8A92-4959-980A-D2EE3BC05563}">
      <dgm:prSet/>
      <dgm:spPr/>
      <dgm:t>
        <a:bodyPr/>
        <a:lstStyle/>
        <a:p>
          <a:endParaRPr lang="en-US"/>
        </a:p>
      </dgm:t>
    </dgm:pt>
    <dgm:pt modelId="{845D1CFA-AA08-40AB-A2DF-D4CF238DB9E2}" type="sibTrans" cxnId="{F603F467-8A92-4959-980A-D2EE3BC05563}">
      <dgm:prSet/>
      <dgm:spPr/>
      <dgm:t>
        <a:bodyPr/>
        <a:lstStyle/>
        <a:p>
          <a:endParaRPr lang="en-US"/>
        </a:p>
      </dgm:t>
    </dgm:pt>
    <dgm:pt modelId="{E57C05DF-D7A8-4AF4-9AE3-F7D21234F125}">
      <dgm:prSet/>
      <dgm:spPr/>
      <dgm:t>
        <a:bodyPr/>
        <a:lstStyle/>
        <a:p>
          <a:pPr>
            <a:buClr>
              <a:srgbClr val="9CAFB6"/>
            </a:buClr>
            <a:buFont typeface="Arial" panose="020B0604020202020204" pitchFamily="34" charset="0"/>
            <a:buChar char="•"/>
          </a:pPr>
          <a:r>
            <a:rPr lang="en-US"/>
            <a:t>Risk aversion</a:t>
          </a:r>
        </a:p>
      </dgm:t>
    </dgm:pt>
    <dgm:pt modelId="{F13B4952-7B2F-4A20-8EAD-38D75F58CB91}" type="parTrans" cxnId="{88F6918E-1E59-40FA-AD19-D49308635345}">
      <dgm:prSet/>
      <dgm:spPr/>
      <dgm:t>
        <a:bodyPr/>
        <a:lstStyle/>
        <a:p>
          <a:endParaRPr lang="en-US"/>
        </a:p>
      </dgm:t>
    </dgm:pt>
    <dgm:pt modelId="{0F5F94CD-CE02-4956-B0AE-924F47B982FB}" type="sibTrans" cxnId="{88F6918E-1E59-40FA-AD19-D49308635345}">
      <dgm:prSet/>
      <dgm:spPr/>
      <dgm:t>
        <a:bodyPr/>
        <a:lstStyle/>
        <a:p>
          <a:endParaRPr lang="en-US"/>
        </a:p>
      </dgm:t>
    </dgm:pt>
    <dgm:pt modelId="{6F1A153B-28AB-4D89-B862-01E1D2C32287}">
      <dgm:prSet/>
      <dgm:spPr/>
      <dgm:t>
        <a:bodyPr/>
        <a:lstStyle/>
        <a:p>
          <a:pPr>
            <a:buClr>
              <a:srgbClr val="9CAFB6"/>
            </a:buClr>
            <a:buFont typeface="Arial" panose="020B0604020202020204" pitchFamily="34" charset="0"/>
            <a:buChar char="•"/>
          </a:pPr>
          <a:r>
            <a:rPr lang="en-US"/>
            <a:t>Viability of foodservice operations</a:t>
          </a:r>
        </a:p>
      </dgm:t>
    </dgm:pt>
    <dgm:pt modelId="{59337C5A-7585-4938-AE38-D924CB426B01}" type="parTrans" cxnId="{F4092AC5-4467-4631-82A1-915A4E37414F}">
      <dgm:prSet/>
      <dgm:spPr/>
      <dgm:t>
        <a:bodyPr/>
        <a:lstStyle/>
        <a:p>
          <a:endParaRPr lang="en-US"/>
        </a:p>
      </dgm:t>
    </dgm:pt>
    <dgm:pt modelId="{07334CC7-D4AB-4EAD-83E3-07F73AD057D8}" type="sibTrans" cxnId="{F4092AC5-4467-4631-82A1-915A4E37414F}">
      <dgm:prSet/>
      <dgm:spPr/>
      <dgm:t>
        <a:bodyPr/>
        <a:lstStyle/>
        <a:p>
          <a:endParaRPr lang="en-US"/>
        </a:p>
      </dgm:t>
    </dgm:pt>
    <dgm:pt modelId="{5F56D505-5B8B-4EF5-B305-1DF7C4361D2B}">
      <dgm:prSet/>
      <dgm:spPr/>
      <dgm:t>
        <a:bodyPr/>
        <a:lstStyle/>
        <a:p>
          <a:pPr>
            <a:buClr>
              <a:srgbClr val="9CAFB6"/>
            </a:buClr>
            <a:buFont typeface="Arial" panose="020B0604020202020204" pitchFamily="34" charset="0"/>
            <a:buChar char="•"/>
          </a:pPr>
          <a:r>
            <a:rPr lang="en-US"/>
            <a:t>Corporate model of university foodservices</a:t>
          </a:r>
        </a:p>
      </dgm:t>
    </dgm:pt>
    <dgm:pt modelId="{9EBD5FCB-D37A-4186-8691-8B474A48B460}" type="parTrans" cxnId="{140EF490-1ECC-4334-B209-D26EEA2F1AA9}">
      <dgm:prSet/>
      <dgm:spPr/>
      <dgm:t>
        <a:bodyPr/>
        <a:lstStyle/>
        <a:p>
          <a:endParaRPr lang="en-US"/>
        </a:p>
      </dgm:t>
    </dgm:pt>
    <dgm:pt modelId="{2A71929F-DA3A-4366-825D-FFF1228BADED}" type="sibTrans" cxnId="{140EF490-1ECC-4334-B209-D26EEA2F1AA9}">
      <dgm:prSet/>
      <dgm:spPr/>
      <dgm:t>
        <a:bodyPr/>
        <a:lstStyle/>
        <a:p>
          <a:endParaRPr lang="en-US"/>
        </a:p>
      </dgm:t>
    </dgm:pt>
    <dgm:pt modelId="{85E94530-0D2F-406C-8F0B-1F02D7AE4B73}">
      <dgm:prSet/>
      <dgm:spPr/>
      <dgm:t>
        <a:bodyPr/>
        <a:lstStyle/>
        <a:p>
          <a:pPr>
            <a:buClr>
              <a:srgbClr val="9CAFB6"/>
            </a:buClr>
            <a:buFont typeface="Arial" panose="020B0604020202020204" pitchFamily="34" charset="0"/>
            <a:buChar char="•"/>
          </a:pPr>
          <a:r>
            <a:rPr lang="en-US"/>
            <a:t>View of sustainability</a:t>
          </a:r>
        </a:p>
      </dgm:t>
    </dgm:pt>
    <dgm:pt modelId="{5EF61307-0733-41B2-BD09-5F666F71BE24}" type="parTrans" cxnId="{4E120F34-5E38-4A85-941F-B2E12DE247D3}">
      <dgm:prSet/>
      <dgm:spPr/>
      <dgm:t>
        <a:bodyPr/>
        <a:lstStyle/>
        <a:p>
          <a:endParaRPr lang="en-US"/>
        </a:p>
      </dgm:t>
    </dgm:pt>
    <dgm:pt modelId="{D5958E8D-CA68-4608-9B04-9389D367049D}" type="sibTrans" cxnId="{4E120F34-5E38-4A85-941F-B2E12DE247D3}">
      <dgm:prSet/>
      <dgm:spPr/>
      <dgm:t>
        <a:bodyPr/>
        <a:lstStyle/>
        <a:p>
          <a:endParaRPr lang="en-US"/>
        </a:p>
      </dgm:t>
    </dgm:pt>
    <dgm:pt modelId="{16D404FF-DC27-4917-99A4-9885AA09FD0D}">
      <dgm:prSet/>
      <dgm:spPr/>
      <dgm:t>
        <a:bodyPr/>
        <a:lstStyle/>
        <a:p>
          <a:pPr>
            <a:buClr>
              <a:srgbClr val="9CAFB6"/>
            </a:buClr>
            <a:buFont typeface="Arial" panose="020B0604020202020204" pitchFamily="34" charset="0"/>
            <a:buChar char="•"/>
          </a:pPr>
          <a:r>
            <a:rPr lang="en-US"/>
            <a:t>Request for proposal process</a:t>
          </a:r>
        </a:p>
      </dgm:t>
    </dgm:pt>
    <dgm:pt modelId="{CA433BE7-B01D-4B09-BD4E-BBAFBBF99710}" type="parTrans" cxnId="{60644404-A236-4801-963C-73F6332A8DD9}">
      <dgm:prSet/>
      <dgm:spPr/>
      <dgm:t>
        <a:bodyPr/>
        <a:lstStyle/>
        <a:p>
          <a:endParaRPr lang="en-US"/>
        </a:p>
      </dgm:t>
    </dgm:pt>
    <dgm:pt modelId="{0EB00F10-68A7-4400-8C82-2B779E6A56FC}" type="sibTrans" cxnId="{60644404-A236-4801-963C-73F6332A8DD9}">
      <dgm:prSet/>
      <dgm:spPr/>
      <dgm:t>
        <a:bodyPr/>
        <a:lstStyle/>
        <a:p>
          <a:endParaRPr lang="en-US"/>
        </a:p>
      </dgm:t>
    </dgm:pt>
    <dgm:pt modelId="{B3624852-98AB-40B7-9C05-2B170A0C2BBB}">
      <dgm:prSet/>
      <dgm:spPr/>
      <dgm:t>
        <a:bodyPr/>
        <a:lstStyle/>
        <a:p>
          <a:r>
            <a:rPr lang="en-US" b="1"/>
            <a:t>Students</a:t>
          </a:r>
          <a:endParaRPr lang="en-US"/>
        </a:p>
      </dgm:t>
    </dgm:pt>
    <dgm:pt modelId="{9F3DC903-D1BD-4967-9715-073BC2E118E3}" type="parTrans" cxnId="{E8F93BF3-045E-4A9B-9A56-8C6BFE46334D}">
      <dgm:prSet/>
      <dgm:spPr/>
      <dgm:t>
        <a:bodyPr/>
        <a:lstStyle/>
        <a:p>
          <a:endParaRPr lang="en-US"/>
        </a:p>
      </dgm:t>
    </dgm:pt>
    <dgm:pt modelId="{944AD5AC-4875-4D70-98AE-B0F47F45FE8F}" type="sibTrans" cxnId="{E8F93BF3-045E-4A9B-9A56-8C6BFE46334D}">
      <dgm:prSet/>
      <dgm:spPr/>
      <dgm:t>
        <a:bodyPr/>
        <a:lstStyle/>
        <a:p>
          <a:endParaRPr lang="en-US"/>
        </a:p>
      </dgm:t>
    </dgm:pt>
    <dgm:pt modelId="{F3431CE5-B5AE-4604-A2A7-DB2629CC9B3C}">
      <dgm:prSet/>
      <dgm:spPr/>
      <dgm:t>
        <a:bodyPr/>
        <a:lstStyle/>
        <a:p>
          <a:pPr>
            <a:buClr>
              <a:srgbClr val="9CAFB6"/>
            </a:buClr>
          </a:pPr>
          <a:r>
            <a:rPr lang="en-US"/>
            <a:t>Anti-activists</a:t>
          </a:r>
        </a:p>
      </dgm:t>
    </dgm:pt>
    <dgm:pt modelId="{44F85D9D-F148-4D89-911F-79AB79A7F970}" type="parTrans" cxnId="{1FEA3658-0B3C-491B-8B37-FF71F2404321}">
      <dgm:prSet/>
      <dgm:spPr/>
      <dgm:t>
        <a:bodyPr/>
        <a:lstStyle/>
        <a:p>
          <a:endParaRPr lang="en-US"/>
        </a:p>
      </dgm:t>
    </dgm:pt>
    <dgm:pt modelId="{AFF26D7B-19F7-41A7-A12C-57DFFEF60DE0}" type="sibTrans" cxnId="{1FEA3658-0B3C-491B-8B37-FF71F2404321}">
      <dgm:prSet/>
      <dgm:spPr/>
      <dgm:t>
        <a:bodyPr/>
        <a:lstStyle/>
        <a:p>
          <a:endParaRPr lang="en-US"/>
        </a:p>
      </dgm:t>
    </dgm:pt>
    <dgm:pt modelId="{FC1A326E-BA1B-4B42-9E42-D474C0F9C569}">
      <dgm:prSet/>
      <dgm:spPr/>
      <dgm:t>
        <a:bodyPr/>
        <a:lstStyle/>
        <a:p>
          <a:pPr>
            <a:buClr>
              <a:srgbClr val="9CAFB6"/>
            </a:buClr>
          </a:pPr>
          <a:r>
            <a:rPr lang="en-US"/>
            <a:t>Conflict amongst activists</a:t>
          </a:r>
        </a:p>
      </dgm:t>
    </dgm:pt>
    <dgm:pt modelId="{AFC3396E-E1ED-4D65-8BFD-5CB57E1507DB}" type="parTrans" cxnId="{C7BD89A4-0867-4703-AC69-197A3447EABB}">
      <dgm:prSet/>
      <dgm:spPr/>
      <dgm:t>
        <a:bodyPr/>
        <a:lstStyle/>
        <a:p>
          <a:endParaRPr lang="en-US"/>
        </a:p>
      </dgm:t>
    </dgm:pt>
    <dgm:pt modelId="{A2FF6ACA-48EA-4F12-AACC-77822249EBD7}" type="sibTrans" cxnId="{C7BD89A4-0867-4703-AC69-197A3447EABB}">
      <dgm:prSet/>
      <dgm:spPr/>
      <dgm:t>
        <a:bodyPr/>
        <a:lstStyle/>
        <a:p>
          <a:endParaRPr lang="en-US"/>
        </a:p>
      </dgm:t>
    </dgm:pt>
    <dgm:pt modelId="{114068C1-1AFC-444C-8653-329F429FCF0C}">
      <dgm:prSet/>
      <dgm:spPr/>
      <dgm:t>
        <a:bodyPr/>
        <a:lstStyle/>
        <a:p>
          <a:pPr>
            <a:buClr>
              <a:srgbClr val="9CAFB6"/>
            </a:buClr>
          </a:pPr>
          <a:r>
            <a:rPr lang="en-US"/>
            <a:t>Student turnover &amp; lack of experience</a:t>
          </a:r>
        </a:p>
      </dgm:t>
    </dgm:pt>
    <dgm:pt modelId="{517A430C-446F-45C4-99C1-F7D3875542B2}" type="parTrans" cxnId="{E046383A-1980-497B-9402-4CB9675F99EA}">
      <dgm:prSet/>
      <dgm:spPr/>
      <dgm:t>
        <a:bodyPr/>
        <a:lstStyle/>
        <a:p>
          <a:endParaRPr lang="en-US"/>
        </a:p>
      </dgm:t>
    </dgm:pt>
    <dgm:pt modelId="{7FD101CC-511B-4446-A09B-D41C6D388E39}" type="sibTrans" cxnId="{E046383A-1980-497B-9402-4CB9675F99EA}">
      <dgm:prSet/>
      <dgm:spPr/>
      <dgm:t>
        <a:bodyPr/>
        <a:lstStyle/>
        <a:p>
          <a:endParaRPr lang="en-US"/>
        </a:p>
      </dgm:t>
    </dgm:pt>
    <dgm:pt modelId="{7D30AC56-A243-4132-B945-AA2BCB605FC0}">
      <dgm:prSet/>
      <dgm:spPr/>
      <dgm:t>
        <a:bodyPr/>
        <a:lstStyle/>
        <a:p>
          <a:r>
            <a:rPr lang="en-US" b="1"/>
            <a:t>Faculty</a:t>
          </a:r>
          <a:endParaRPr lang="en-US"/>
        </a:p>
      </dgm:t>
    </dgm:pt>
    <dgm:pt modelId="{A4E4D7BC-15FA-45AE-8B23-BCA00100D953}" type="parTrans" cxnId="{403E68AD-B25B-4FA8-BB92-99C5F89D64C7}">
      <dgm:prSet/>
      <dgm:spPr/>
      <dgm:t>
        <a:bodyPr/>
        <a:lstStyle/>
        <a:p>
          <a:endParaRPr lang="en-US"/>
        </a:p>
      </dgm:t>
    </dgm:pt>
    <dgm:pt modelId="{0A67356D-739F-4B36-AD35-39C9EFDAB30C}" type="sibTrans" cxnId="{403E68AD-B25B-4FA8-BB92-99C5F89D64C7}">
      <dgm:prSet/>
      <dgm:spPr/>
      <dgm:t>
        <a:bodyPr/>
        <a:lstStyle/>
        <a:p>
          <a:endParaRPr lang="en-US"/>
        </a:p>
      </dgm:t>
    </dgm:pt>
    <dgm:pt modelId="{8FF2C83B-CA30-4A16-933C-F06586885942}">
      <dgm:prSet/>
      <dgm:spPr/>
      <dgm:t>
        <a:bodyPr/>
        <a:lstStyle/>
        <a:p>
          <a:pPr>
            <a:buClr>
              <a:srgbClr val="9CAFB6"/>
            </a:buClr>
            <a:buFont typeface="Arial" panose="020B0604020202020204" pitchFamily="34" charset="0"/>
            <a:buChar char="•"/>
          </a:pPr>
          <a:r>
            <a:rPr lang="en-US"/>
            <a:t>Lack of engagement</a:t>
          </a:r>
        </a:p>
      </dgm:t>
    </dgm:pt>
    <dgm:pt modelId="{58839AAC-1E0E-4989-BA44-1C2A519E8BF6}" type="parTrans" cxnId="{4B029885-1B44-470D-BD54-A52034126700}">
      <dgm:prSet/>
      <dgm:spPr/>
      <dgm:t>
        <a:bodyPr/>
        <a:lstStyle/>
        <a:p>
          <a:endParaRPr lang="en-US"/>
        </a:p>
      </dgm:t>
    </dgm:pt>
    <dgm:pt modelId="{47FA6DEA-D689-4AC1-8277-C8546B705D64}" type="sibTrans" cxnId="{4B029885-1B44-470D-BD54-A52034126700}">
      <dgm:prSet/>
      <dgm:spPr/>
      <dgm:t>
        <a:bodyPr/>
        <a:lstStyle/>
        <a:p>
          <a:endParaRPr lang="en-US"/>
        </a:p>
      </dgm:t>
    </dgm:pt>
    <dgm:pt modelId="{D6724920-A505-4D2E-B140-CE7728F22B9A}">
      <dgm:prSet/>
      <dgm:spPr/>
      <dgm:t>
        <a:bodyPr/>
        <a:lstStyle/>
        <a:p>
          <a:r>
            <a:rPr lang="en-US" b="1"/>
            <a:t>Multinational Corporations</a:t>
          </a:r>
          <a:endParaRPr lang="en-US"/>
        </a:p>
      </dgm:t>
    </dgm:pt>
    <dgm:pt modelId="{24232878-B64E-49B0-8739-379F5D780B67}" type="parTrans" cxnId="{9A967295-C204-4C8C-946D-BFDDF9E21AB2}">
      <dgm:prSet/>
      <dgm:spPr/>
      <dgm:t>
        <a:bodyPr/>
        <a:lstStyle/>
        <a:p>
          <a:endParaRPr lang="en-US"/>
        </a:p>
      </dgm:t>
    </dgm:pt>
    <dgm:pt modelId="{6A43CD1D-DEDD-49E7-B43E-30C2A0A5B2A5}" type="sibTrans" cxnId="{9A967295-C204-4C8C-946D-BFDDF9E21AB2}">
      <dgm:prSet/>
      <dgm:spPr/>
      <dgm:t>
        <a:bodyPr/>
        <a:lstStyle/>
        <a:p>
          <a:endParaRPr lang="en-US"/>
        </a:p>
      </dgm:t>
    </dgm:pt>
    <dgm:pt modelId="{03F048D2-2C43-4511-B4D4-A2968643D783}">
      <dgm:prSet/>
      <dgm:spPr/>
      <dgm:t>
        <a:bodyPr/>
        <a:lstStyle/>
        <a:p>
          <a:pPr>
            <a:buClr>
              <a:srgbClr val="9CAFB6"/>
            </a:buClr>
          </a:pPr>
          <a:r>
            <a:rPr lang="en-US"/>
            <a:t>Skewed competition</a:t>
          </a:r>
        </a:p>
      </dgm:t>
    </dgm:pt>
    <dgm:pt modelId="{EB12D7BA-5605-4134-B2E3-F3EF70CDF0CB}" type="parTrans" cxnId="{A5753054-16AA-4CC5-9C2E-D75A49E792D1}">
      <dgm:prSet/>
      <dgm:spPr/>
      <dgm:t>
        <a:bodyPr/>
        <a:lstStyle/>
        <a:p>
          <a:endParaRPr lang="en-US"/>
        </a:p>
      </dgm:t>
    </dgm:pt>
    <dgm:pt modelId="{2A6B91D1-C83A-454D-BFAB-DD5FB7D2D842}" type="sibTrans" cxnId="{A5753054-16AA-4CC5-9C2E-D75A49E792D1}">
      <dgm:prSet/>
      <dgm:spPr/>
      <dgm:t>
        <a:bodyPr/>
        <a:lstStyle/>
        <a:p>
          <a:endParaRPr lang="en-US"/>
        </a:p>
      </dgm:t>
    </dgm:pt>
    <dgm:pt modelId="{0FEAD026-96DE-8C4E-9EF2-C8421C97EBC0}" type="pres">
      <dgm:prSet presAssocID="{1F77776B-43A0-4FE8-A0EB-DF523771DFE2}" presName="linear" presStyleCnt="0">
        <dgm:presLayoutVars>
          <dgm:dir/>
          <dgm:animLvl val="lvl"/>
          <dgm:resizeHandles val="exact"/>
        </dgm:presLayoutVars>
      </dgm:prSet>
      <dgm:spPr/>
    </dgm:pt>
    <dgm:pt modelId="{4F7C77E7-4FA1-964C-8828-A1823644741A}" type="pres">
      <dgm:prSet presAssocID="{AEA900B5-0715-4927-BCBA-89500C947B6C}" presName="parentLin" presStyleCnt="0"/>
      <dgm:spPr/>
    </dgm:pt>
    <dgm:pt modelId="{3008086C-6CBE-8C4E-A107-EC089325B31B}" type="pres">
      <dgm:prSet presAssocID="{AEA900B5-0715-4927-BCBA-89500C947B6C}" presName="parentLeftMargin" presStyleLbl="node1" presStyleIdx="0" presStyleCnt="4"/>
      <dgm:spPr/>
    </dgm:pt>
    <dgm:pt modelId="{A89A1B12-78F5-9A44-96EA-09733BD2C50B}" type="pres">
      <dgm:prSet presAssocID="{AEA900B5-0715-4927-BCBA-89500C947B6C}" presName="parentText" presStyleLbl="node1" presStyleIdx="0" presStyleCnt="4">
        <dgm:presLayoutVars>
          <dgm:chMax val="0"/>
          <dgm:bulletEnabled val="1"/>
        </dgm:presLayoutVars>
      </dgm:prSet>
      <dgm:spPr/>
    </dgm:pt>
    <dgm:pt modelId="{D7CADA26-F945-2041-8D69-5C5B3A20E599}" type="pres">
      <dgm:prSet presAssocID="{AEA900B5-0715-4927-BCBA-89500C947B6C}" presName="negativeSpace" presStyleCnt="0"/>
      <dgm:spPr/>
    </dgm:pt>
    <dgm:pt modelId="{51D488D4-5E4F-9D4E-BE71-75A41ACBC46E}" type="pres">
      <dgm:prSet presAssocID="{AEA900B5-0715-4927-BCBA-89500C947B6C}" presName="childText" presStyleLbl="conFgAcc1" presStyleIdx="0" presStyleCnt="4">
        <dgm:presLayoutVars>
          <dgm:bulletEnabled val="1"/>
        </dgm:presLayoutVars>
      </dgm:prSet>
      <dgm:spPr/>
    </dgm:pt>
    <dgm:pt modelId="{B0F9E604-5744-C644-9228-1D0DB83D4E01}" type="pres">
      <dgm:prSet presAssocID="{845D1CFA-AA08-40AB-A2DF-D4CF238DB9E2}" presName="spaceBetweenRectangles" presStyleCnt="0"/>
      <dgm:spPr/>
    </dgm:pt>
    <dgm:pt modelId="{04320BDD-3675-A748-9367-7A54529EC944}" type="pres">
      <dgm:prSet presAssocID="{B3624852-98AB-40B7-9C05-2B170A0C2BBB}" presName="parentLin" presStyleCnt="0"/>
      <dgm:spPr/>
    </dgm:pt>
    <dgm:pt modelId="{4180A9A1-C4A7-4E49-B189-86BE0487A749}" type="pres">
      <dgm:prSet presAssocID="{B3624852-98AB-40B7-9C05-2B170A0C2BBB}" presName="parentLeftMargin" presStyleLbl="node1" presStyleIdx="0" presStyleCnt="4"/>
      <dgm:spPr/>
    </dgm:pt>
    <dgm:pt modelId="{BEEACB5B-2448-1248-B90C-906297F4F53C}" type="pres">
      <dgm:prSet presAssocID="{B3624852-98AB-40B7-9C05-2B170A0C2BBB}" presName="parentText" presStyleLbl="node1" presStyleIdx="1" presStyleCnt="4">
        <dgm:presLayoutVars>
          <dgm:chMax val="0"/>
          <dgm:bulletEnabled val="1"/>
        </dgm:presLayoutVars>
      </dgm:prSet>
      <dgm:spPr/>
    </dgm:pt>
    <dgm:pt modelId="{ED9CF507-C022-4142-ADBB-0A3BB4C4E9B5}" type="pres">
      <dgm:prSet presAssocID="{B3624852-98AB-40B7-9C05-2B170A0C2BBB}" presName="negativeSpace" presStyleCnt="0"/>
      <dgm:spPr/>
    </dgm:pt>
    <dgm:pt modelId="{DE932103-0327-BE4D-8159-2FD5CF4399A0}" type="pres">
      <dgm:prSet presAssocID="{B3624852-98AB-40B7-9C05-2B170A0C2BBB}" presName="childText" presStyleLbl="conFgAcc1" presStyleIdx="1" presStyleCnt="4">
        <dgm:presLayoutVars>
          <dgm:bulletEnabled val="1"/>
        </dgm:presLayoutVars>
      </dgm:prSet>
      <dgm:spPr/>
    </dgm:pt>
    <dgm:pt modelId="{CD28E461-1AAD-9C43-BC96-E1974F73A0CA}" type="pres">
      <dgm:prSet presAssocID="{944AD5AC-4875-4D70-98AE-B0F47F45FE8F}" presName="spaceBetweenRectangles" presStyleCnt="0"/>
      <dgm:spPr/>
    </dgm:pt>
    <dgm:pt modelId="{DC52AB85-B636-344A-BC2D-9026AEAE32E5}" type="pres">
      <dgm:prSet presAssocID="{7D30AC56-A243-4132-B945-AA2BCB605FC0}" presName="parentLin" presStyleCnt="0"/>
      <dgm:spPr/>
    </dgm:pt>
    <dgm:pt modelId="{320A70B5-0EC1-E648-8726-7DC0E749D35E}" type="pres">
      <dgm:prSet presAssocID="{7D30AC56-A243-4132-B945-AA2BCB605FC0}" presName="parentLeftMargin" presStyleLbl="node1" presStyleIdx="1" presStyleCnt="4"/>
      <dgm:spPr/>
    </dgm:pt>
    <dgm:pt modelId="{64F5FE63-36D2-D147-A9C2-16620C1A7E4A}" type="pres">
      <dgm:prSet presAssocID="{7D30AC56-A243-4132-B945-AA2BCB605FC0}" presName="parentText" presStyleLbl="node1" presStyleIdx="2" presStyleCnt="4">
        <dgm:presLayoutVars>
          <dgm:chMax val="0"/>
          <dgm:bulletEnabled val="1"/>
        </dgm:presLayoutVars>
      </dgm:prSet>
      <dgm:spPr/>
    </dgm:pt>
    <dgm:pt modelId="{CC5EDDDA-E7E9-7E43-B864-41396017D8DB}" type="pres">
      <dgm:prSet presAssocID="{7D30AC56-A243-4132-B945-AA2BCB605FC0}" presName="negativeSpace" presStyleCnt="0"/>
      <dgm:spPr/>
    </dgm:pt>
    <dgm:pt modelId="{393327E8-6521-0943-9268-C58E67FA8A99}" type="pres">
      <dgm:prSet presAssocID="{7D30AC56-A243-4132-B945-AA2BCB605FC0}" presName="childText" presStyleLbl="conFgAcc1" presStyleIdx="2" presStyleCnt="4">
        <dgm:presLayoutVars>
          <dgm:bulletEnabled val="1"/>
        </dgm:presLayoutVars>
      </dgm:prSet>
      <dgm:spPr/>
    </dgm:pt>
    <dgm:pt modelId="{0711C506-CE91-FB45-926C-BE624B271C9A}" type="pres">
      <dgm:prSet presAssocID="{0A67356D-739F-4B36-AD35-39C9EFDAB30C}" presName="spaceBetweenRectangles" presStyleCnt="0"/>
      <dgm:spPr/>
    </dgm:pt>
    <dgm:pt modelId="{CE82F850-5257-1541-943D-7B058C16C149}" type="pres">
      <dgm:prSet presAssocID="{D6724920-A505-4D2E-B140-CE7728F22B9A}" presName="parentLin" presStyleCnt="0"/>
      <dgm:spPr/>
    </dgm:pt>
    <dgm:pt modelId="{75C31299-4CB6-6044-A949-053B8B16CDC5}" type="pres">
      <dgm:prSet presAssocID="{D6724920-A505-4D2E-B140-CE7728F22B9A}" presName="parentLeftMargin" presStyleLbl="node1" presStyleIdx="2" presStyleCnt="4"/>
      <dgm:spPr/>
    </dgm:pt>
    <dgm:pt modelId="{18DE456E-A163-B746-9F49-6FE84DC3F0B8}" type="pres">
      <dgm:prSet presAssocID="{D6724920-A505-4D2E-B140-CE7728F22B9A}" presName="parentText" presStyleLbl="node1" presStyleIdx="3" presStyleCnt="4">
        <dgm:presLayoutVars>
          <dgm:chMax val="0"/>
          <dgm:bulletEnabled val="1"/>
        </dgm:presLayoutVars>
      </dgm:prSet>
      <dgm:spPr/>
    </dgm:pt>
    <dgm:pt modelId="{E5724D4F-B1A7-2C41-9C4D-C844CA4852E5}" type="pres">
      <dgm:prSet presAssocID="{D6724920-A505-4D2E-B140-CE7728F22B9A}" presName="negativeSpace" presStyleCnt="0"/>
      <dgm:spPr/>
    </dgm:pt>
    <dgm:pt modelId="{F12B85DB-0C66-4A41-B90D-ACD8796AF7C9}" type="pres">
      <dgm:prSet presAssocID="{D6724920-A505-4D2E-B140-CE7728F22B9A}" presName="childText" presStyleLbl="conFgAcc1" presStyleIdx="3" presStyleCnt="4">
        <dgm:presLayoutVars>
          <dgm:bulletEnabled val="1"/>
        </dgm:presLayoutVars>
      </dgm:prSet>
      <dgm:spPr/>
    </dgm:pt>
  </dgm:ptLst>
  <dgm:cxnLst>
    <dgm:cxn modelId="{60644404-A236-4801-963C-73F6332A8DD9}" srcId="{AEA900B5-0715-4927-BCBA-89500C947B6C}" destId="{16D404FF-DC27-4917-99A4-9885AA09FD0D}" srcOrd="4" destOrd="0" parTransId="{CA433BE7-B01D-4B09-BD4E-BBAFBBF99710}" sibTransId="{0EB00F10-68A7-4400-8C82-2B779E6A56FC}"/>
    <dgm:cxn modelId="{49C49006-DC7C-F242-9C23-0B40CD60E319}" type="presOf" srcId="{AEA900B5-0715-4927-BCBA-89500C947B6C}" destId="{3008086C-6CBE-8C4E-A107-EC089325B31B}" srcOrd="0" destOrd="0" presId="urn:microsoft.com/office/officeart/2005/8/layout/list1"/>
    <dgm:cxn modelId="{A9FD2E0D-5042-2140-B978-2580B4DED7A1}" type="presOf" srcId="{1F77776B-43A0-4FE8-A0EB-DF523771DFE2}" destId="{0FEAD026-96DE-8C4E-9EF2-C8421C97EBC0}" srcOrd="0" destOrd="0" presId="urn:microsoft.com/office/officeart/2005/8/layout/list1"/>
    <dgm:cxn modelId="{BE538F22-04FD-E442-B245-7B76F570D4FF}" type="presOf" srcId="{AEA900B5-0715-4927-BCBA-89500C947B6C}" destId="{A89A1B12-78F5-9A44-96EA-09733BD2C50B}" srcOrd="1" destOrd="0" presId="urn:microsoft.com/office/officeart/2005/8/layout/list1"/>
    <dgm:cxn modelId="{4E120F34-5E38-4A85-941F-B2E12DE247D3}" srcId="{AEA900B5-0715-4927-BCBA-89500C947B6C}" destId="{85E94530-0D2F-406C-8F0B-1F02D7AE4B73}" srcOrd="3" destOrd="0" parTransId="{5EF61307-0733-41B2-BD09-5F666F71BE24}" sibTransId="{D5958E8D-CA68-4608-9B04-9389D367049D}"/>
    <dgm:cxn modelId="{E046383A-1980-497B-9402-4CB9675F99EA}" srcId="{B3624852-98AB-40B7-9C05-2B170A0C2BBB}" destId="{114068C1-1AFC-444C-8653-329F429FCF0C}" srcOrd="2" destOrd="0" parTransId="{517A430C-446F-45C4-99C1-F7D3875542B2}" sibTransId="{7FD101CC-511B-4446-A09B-D41C6D388E39}"/>
    <dgm:cxn modelId="{EE10BF3E-A240-564D-A2CD-976E985100FE}" type="presOf" srcId="{FC1A326E-BA1B-4B42-9E42-D474C0F9C569}" destId="{DE932103-0327-BE4D-8159-2FD5CF4399A0}" srcOrd="0" destOrd="1" presId="urn:microsoft.com/office/officeart/2005/8/layout/list1"/>
    <dgm:cxn modelId="{D583CF43-3156-5F4F-9E1D-C9E88ED7ACBA}" type="presOf" srcId="{B3624852-98AB-40B7-9C05-2B170A0C2BBB}" destId="{4180A9A1-C4A7-4E49-B189-86BE0487A749}" srcOrd="0" destOrd="0" presId="urn:microsoft.com/office/officeart/2005/8/layout/list1"/>
    <dgm:cxn modelId="{341A454B-6EFB-274F-92EB-BFE032BE807C}" type="presOf" srcId="{D6724920-A505-4D2E-B140-CE7728F22B9A}" destId="{75C31299-4CB6-6044-A949-053B8B16CDC5}" srcOrd="0" destOrd="0" presId="urn:microsoft.com/office/officeart/2005/8/layout/list1"/>
    <dgm:cxn modelId="{FACC8653-F0C5-0C4D-9D73-183357E473FF}" type="presOf" srcId="{6F1A153B-28AB-4D89-B862-01E1D2C32287}" destId="{51D488D4-5E4F-9D4E-BE71-75A41ACBC46E}" srcOrd="0" destOrd="1" presId="urn:microsoft.com/office/officeart/2005/8/layout/list1"/>
    <dgm:cxn modelId="{A5753054-16AA-4CC5-9C2E-D75A49E792D1}" srcId="{D6724920-A505-4D2E-B140-CE7728F22B9A}" destId="{03F048D2-2C43-4511-B4D4-A2968643D783}" srcOrd="0" destOrd="0" parTransId="{EB12D7BA-5605-4134-B2E3-F3EF70CDF0CB}" sibTransId="{2A6B91D1-C83A-454D-BFAB-DD5FB7D2D842}"/>
    <dgm:cxn modelId="{1FEA3658-0B3C-491B-8B37-FF71F2404321}" srcId="{B3624852-98AB-40B7-9C05-2B170A0C2BBB}" destId="{F3431CE5-B5AE-4604-A2A7-DB2629CC9B3C}" srcOrd="0" destOrd="0" parTransId="{44F85D9D-F148-4D89-911F-79AB79A7F970}" sibTransId="{AFF26D7B-19F7-41A7-A12C-57DFFEF60DE0}"/>
    <dgm:cxn modelId="{6C886D61-6989-5442-9EAA-744659E26915}" type="presOf" srcId="{03F048D2-2C43-4511-B4D4-A2968643D783}" destId="{F12B85DB-0C66-4A41-B90D-ACD8796AF7C9}" srcOrd="0" destOrd="0" presId="urn:microsoft.com/office/officeart/2005/8/layout/list1"/>
    <dgm:cxn modelId="{F603F467-8A92-4959-980A-D2EE3BC05563}" srcId="{1F77776B-43A0-4FE8-A0EB-DF523771DFE2}" destId="{AEA900B5-0715-4927-BCBA-89500C947B6C}" srcOrd="0" destOrd="0" parTransId="{17FBBFB5-4050-42F9-914B-5669467B55F9}" sibTransId="{845D1CFA-AA08-40AB-A2DF-D4CF238DB9E2}"/>
    <dgm:cxn modelId="{66C42C80-DCD3-844C-8125-1AB97613333A}" type="presOf" srcId="{8FF2C83B-CA30-4A16-933C-F06586885942}" destId="{393327E8-6521-0943-9268-C58E67FA8A99}" srcOrd="0" destOrd="0" presId="urn:microsoft.com/office/officeart/2005/8/layout/list1"/>
    <dgm:cxn modelId="{4B029885-1B44-470D-BD54-A52034126700}" srcId="{7D30AC56-A243-4132-B945-AA2BCB605FC0}" destId="{8FF2C83B-CA30-4A16-933C-F06586885942}" srcOrd="0" destOrd="0" parTransId="{58839AAC-1E0E-4989-BA44-1C2A519E8BF6}" sibTransId="{47FA6DEA-D689-4AC1-8277-C8546B705D64}"/>
    <dgm:cxn modelId="{965B708D-C85F-A145-A26F-C7588DC4305D}" type="presOf" srcId="{B3624852-98AB-40B7-9C05-2B170A0C2BBB}" destId="{BEEACB5B-2448-1248-B90C-906297F4F53C}" srcOrd="1" destOrd="0" presId="urn:microsoft.com/office/officeart/2005/8/layout/list1"/>
    <dgm:cxn modelId="{88F6918E-1E59-40FA-AD19-D49308635345}" srcId="{AEA900B5-0715-4927-BCBA-89500C947B6C}" destId="{E57C05DF-D7A8-4AF4-9AE3-F7D21234F125}" srcOrd="0" destOrd="0" parTransId="{F13B4952-7B2F-4A20-8EAD-38D75F58CB91}" sibTransId="{0F5F94CD-CE02-4956-B0AE-924F47B982FB}"/>
    <dgm:cxn modelId="{140EF490-1ECC-4334-B209-D26EEA2F1AA9}" srcId="{AEA900B5-0715-4927-BCBA-89500C947B6C}" destId="{5F56D505-5B8B-4EF5-B305-1DF7C4361D2B}" srcOrd="2" destOrd="0" parTransId="{9EBD5FCB-D37A-4186-8691-8B474A48B460}" sibTransId="{2A71929F-DA3A-4366-825D-FFF1228BADED}"/>
    <dgm:cxn modelId="{9A967295-C204-4C8C-946D-BFDDF9E21AB2}" srcId="{1F77776B-43A0-4FE8-A0EB-DF523771DFE2}" destId="{D6724920-A505-4D2E-B140-CE7728F22B9A}" srcOrd="3" destOrd="0" parTransId="{24232878-B64E-49B0-8739-379F5D780B67}" sibTransId="{6A43CD1D-DEDD-49E7-B43E-30C2A0A5B2A5}"/>
    <dgm:cxn modelId="{1ECE8996-7BFB-CB43-A06C-C12278AA3843}" type="presOf" srcId="{7D30AC56-A243-4132-B945-AA2BCB605FC0}" destId="{320A70B5-0EC1-E648-8726-7DC0E749D35E}" srcOrd="0" destOrd="0" presId="urn:microsoft.com/office/officeart/2005/8/layout/list1"/>
    <dgm:cxn modelId="{C7BD89A4-0867-4703-AC69-197A3447EABB}" srcId="{B3624852-98AB-40B7-9C05-2B170A0C2BBB}" destId="{FC1A326E-BA1B-4B42-9E42-D474C0F9C569}" srcOrd="1" destOrd="0" parTransId="{AFC3396E-E1ED-4D65-8BFD-5CB57E1507DB}" sibTransId="{A2FF6ACA-48EA-4F12-AACC-77822249EBD7}"/>
    <dgm:cxn modelId="{403E68AD-B25B-4FA8-BB92-99C5F89D64C7}" srcId="{1F77776B-43A0-4FE8-A0EB-DF523771DFE2}" destId="{7D30AC56-A243-4132-B945-AA2BCB605FC0}" srcOrd="2" destOrd="0" parTransId="{A4E4D7BC-15FA-45AE-8B23-BCA00100D953}" sibTransId="{0A67356D-739F-4B36-AD35-39C9EFDAB30C}"/>
    <dgm:cxn modelId="{4B1973B1-EF7C-054E-BEC9-19E5D7B96EDC}" type="presOf" srcId="{16D404FF-DC27-4917-99A4-9885AA09FD0D}" destId="{51D488D4-5E4F-9D4E-BE71-75A41ACBC46E}" srcOrd="0" destOrd="4" presId="urn:microsoft.com/office/officeart/2005/8/layout/list1"/>
    <dgm:cxn modelId="{C55AEAC4-D21E-D04E-8EB2-DD8345DCFFFD}" type="presOf" srcId="{D6724920-A505-4D2E-B140-CE7728F22B9A}" destId="{18DE456E-A163-B746-9F49-6FE84DC3F0B8}" srcOrd="1" destOrd="0" presId="urn:microsoft.com/office/officeart/2005/8/layout/list1"/>
    <dgm:cxn modelId="{F4092AC5-4467-4631-82A1-915A4E37414F}" srcId="{AEA900B5-0715-4927-BCBA-89500C947B6C}" destId="{6F1A153B-28AB-4D89-B862-01E1D2C32287}" srcOrd="1" destOrd="0" parTransId="{59337C5A-7585-4938-AE38-D924CB426B01}" sibTransId="{07334CC7-D4AB-4EAD-83E3-07F73AD057D8}"/>
    <dgm:cxn modelId="{700258C5-7322-104C-AFB3-5C4A54099C19}" type="presOf" srcId="{7D30AC56-A243-4132-B945-AA2BCB605FC0}" destId="{64F5FE63-36D2-D147-A9C2-16620C1A7E4A}" srcOrd="1" destOrd="0" presId="urn:microsoft.com/office/officeart/2005/8/layout/list1"/>
    <dgm:cxn modelId="{BE1944C9-9BFD-6B47-B4E2-F3EEF7E30163}" type="presOf" srcId="{5F56D505-5B8B-4EF5-B305-1DF7C4361D2B}" destId="{51D488D4-5E4F-9D4E-BE71-75A41ACBC46E}" srcOrd="0" destOrd="2" presId="urn:microsoft.com/office/officeart/2005/8/layout/list1"/>
    <dgm:cxn modelId="{CE1081D2-D543-A74E-B84A-F2B54F694868}" type="presOf" srcId="{85E94530-0D2F-406C-8F0B-1F02D7AE4B73}" destId="{51D488D4-5E4F-9D4E-BE71-75A41ACBC46E}" srcOrd="0" destOrd="3" presId="urn:microsoft.com/office/officeart/2005/8/layout/list1"/>
    <dgm:cxn modelId="{64AB09D4-A5FD-3641-B619-E6A8D02D130D}" type="presOf" srcId="{114068C1-1AFC-444C-8653-329F429FCF0C}" destId="{DE932103-0327-BE4D-8159-2FD5CF4399A0}" srcOrd="0" destOrd="2" presId="urn:microsoft.com/office/officeart/2005/8/layout/list1"/>
    <dgm:cxn modelId="{793CADE3-64EB-B942-88BA-B9E221743F47}" type="presOf" srcId="{E57C05DF-D7A8-4AF4-9AE3-F7D21234F125}" destId="{51D488D4-5E4F-9D4E-BE71-75A41ACBC46E}" srcOrd="0" destOrd="0" presId="urn:microsoft.com/office/officeart/2005/8/layout/list1"/>
    <dgm:cxn modelId="{414421ED-69F5-1544-9E2D-E3B24858623A}" type="presOf" srcId="{F3431CE5-B5AE-4604-A2A7-DB2629CC9B3C}" destId="{DE932103-0327-BE4D-8159-2FD5CF4399A0}" srcOrd="0" destOrd="0" presId="urn:microsoft.com/office/officeart/2005/8/layout/list1"/>
    <dgm:cxn modelId="{E8F93BF3-045E-4A9B-9A56-8C6BFE46334D}" srcId="{1F77776B-43A0-4FE8-A0EB-DF523771DFE2}" destId="{B3624852-98AB-40B7-9C05-2B170A0C2BBB}" srcOrd="1" destOrd="0" parTransId="{9F3DC903-D1BD-4967-9715-073BC2E118E3}" sibTransId="{944AD5AC-4875-4D70-98AE-B0F47F45FE8F}"/>
    <dgm:cxn modelId="{9D88DD37-95ED-BE49-9B3D-22EEBE33B6EC}" type="presParOf" srcId="{0FEAD026-96DE-8C4E-9EF2-C8421C97EBC0}" destId="{4F7C77E7-4FA1-964C-8828-A1823644741A}" srcOrd="0" destOrd="0" presId="urn:microsoft.com/office/officeart/2005/8/layout/list1"/>
    <dgm:cxn modelId="{2699A579-10DD-1E48-9018-0CFC9458B015}" type="presParOf" srcId="{4F7C77E7-4FA1-964C-8828-A1823644741A}" destId="{3008086C-6CBE-8C4E-A107-EC089325B31B}" srcOrd="0" destOrd="0" presId="urn:microsoft.com/office/officeart/2005/8/layout/list1"/>
    <dgm:cxn modelId="{656A5B3A-75F7-D54C-866E-F9FC77D95E44}" type="presParOf" srcId="{4F7C77E7-4FA1-964C-8828-A1823644741A}" destId="{A89A1B12-78F5-9A44-96EA-09733BD2C50B}" srcOrd="1" destOrd="0" presId="urn:microsoft.com/office/officeart/2005/8/layout/list1"/>
    <dgm:cxn modelId="{1666C808-5075-D44F-B761-94718AD34CF3}" type="presParOf" srcId="{0FEAD026-96DE-8C4E-9EF2-C8421C97EBC0}" destId="{D7CADA26-F945-2041-8D69-5C5B3A20E599}" srcOrd="1" destOrd="0" presId="urn:microsoft.com/office/officeart/2005/8/layout/list1"/>
    <dgm:cxn modelId="{22EF290F-094B-4E41-BE5D-9D853CA56393}" type="presParOf" srcId="{0FEAD026-96DE-8C4E-9EF2-C8421C97EBC0}" destId="{51D488D4-5E4F-9D4E-BE71-75A41ACBC46E}" srcOrd="2" destOrd="0" presId="urn:microsoft.com/office/officeart/2005/8/layout/list1"/>
    <dgm:cxn modelId="{C17A699F-B333-9841-AF7F-DA561D0CB5A5}" type="presParOf" srcId="{0FEAD026-96DE-8C4E-9EF2-C8421C97EBC0}" destId="{B0F9E604-5744-C644-9228-1D0DB83D4E01}" srcOrd="3" destOrd="0" presId="urn:microsoft.com/office/officeart/2005/8/layout/list1"/>
    <dgm:cxn modelId="{93EA54C8-586D-A241-9CEB-21EB721879EB}" type="presParOf" srcId="{0FEAD026-96DE-8C4E-9EF2-C8421C97EBC0}" destId="{04320BDD-3675-A748-9367-7A54529EC944}" srcOrd="4" destOrd="0" presId="urn:microsoft.com/office/officeart/2005/8/layout/list1"/>
    <dgm:cxn modelId="{46257793-C2C3-1945-8BA3-FD5027295866}" type="presParOf" srcId="{04320BDD-3675-A748-9367-7A54529EC944}" destId="{4180A9A1-C4A7-4E49-B189-86BE0487A749}" srcOrd="0" destOrd="0" presId="urn:microsoft.com/office/officeart/2005/8/layout/list1"/>
    <dgm:cxn modelId="{30BEB447-84B4-9A40-AD0B-448A0D40E742}" type="presParOf" srcId="{04320BDD-3675-A748-9367-7A54529EC944}" destId="{BEEACB5B-2448-1248-B90C-906297F4F53C}" srcOrd="1" destOrd="0" presId="urn:microsoft.com/office/officeart/2005/8/layout/list1"/>
    <dgm:cxn modelId="{49DCE281-46A2-4047-B9C1-3930F80F75D9}" type="presParOf" srcId="{0FEAD026-96DE-8C4E-9EF2-C8421C97EBC0}" destId="{ED9CF507-C022-4142-ADBB-0A3BB4C4E9B5}" srcOrd="5" destOrd="0" presId="urn:microsoft.com/office/officeart/2005/8/layout/list1"/>
    <dgm:cxn modelId="{A5EAF4DC-2C0D-A245-84B6-D647B35BC0A3}" type="presParOf" srcId="{0FEAD026-96DE-8C4E-9EF2-C8421C97EBC0}" destId="{DE932103-0327-BE4D-8159-2FD5CF4399A0}" srcOrd="6" destOrd="0" presId="urn:microsoft.com/office/officeart/2005/8/layout/list1"/>
    <dgm:cxn modelId="{CC1A3AB3-126F-9D45-9B51-E2A1264F6529}" type="presParOf" srcId="{0FEAD026-96DE-8C4E-9EF2-C8421C97EBC0}" destId="{CD28E461-1AAD-9C43-BC96-E1974F73A0CA}" srcOrd="7" destOrd="0" presId="urn:microsoft.com/office/officeart/2005/8/layout/list1"/>
    <dgm:cxn modelId="{818A0EF1-F8B5-1646-A57D-175BB8B1E728}" type="presParOf" srcId="{0FEAD026-96DE-8C4E-9EF2-C8421C97EBC0}" destId="{DC52AB85-B636-344A-BC2D-9026AEAE32E5}" srcOrd="8" destOrd="0" presId="urn:microsoft.com/office/officeart/2005/8/layout/list1"/>
    <dgm:cxn modelId="{A2159B66-79CC-7142-8929-10E24169FAB2}" type="presParOf" srcId="{DC52AB85-B636-344A-BC2D-9026AEAE32E5}" destId="{320A70B5-0EC1-E648-8726-7DC0E749D35E}" srcOrd="0" destOrd="0" presId="urn:microsoft.com/office/officeart/2005/8/layout/list1"/>
    <dgm:cxn modelId="{B3877208-ED25-3443-8597-1A465A520611}" type="presParOf" srcId="{DC52AB85-B636-344A-BC2D-9026AEAE32E5}" destId="{64F5FE63-36D2-D147-A9C2-16620C1A7E4A}" srcOrd="1" destOrd="0" presId="urn:microsoft.com/office/officeart/2005/8/layout/list1"/>
    <dgm:cxn modelId="{C1C4BFBF-CFFC-7743-8560-E9DAF61919EC}" type="presParOf" srcId="{0FEAD026-96DE-8C4E-9EF2-C8421C97EBC0}" destId="{CC5EDDDA-E7E9-7E43-B864-41396017D8DB}" srcOrd="9" destOrd="0" presId="urn:microsoft.com/office/officeart/2005/8/layout/list1"/>
    <dgm:cxn modelId="{059DF58F-89D5-AA40-A72F-F339F8619DC2}" type="presParOf" srcId="{0FEAD026-96DE-8C4E-9EF2-C8421C97EBC0}" destId="{393327E8-6521-0943-9268-C58E67FA8A99}" srcOrd="10" destOrd="0" presId="urn:microsoft.com/office/officeart/2005/8/layout/list1"/>
    <dgm:cxn modelId="{F77085FF-60CD-404C-98C0-639F12BAFDF8}" type="presParOf" srcId="{0FEAD026-96DE-8C4E-9EF2-C8421C97EBC0}" destId="{0711C506-CE91-FB45-926C-BE624B271C9A}" srcOrd="11" destOrd="0" presId="urn:microsoft.com/office/officeart/2005/8/layout/list1"/>
    <dgm:cxn modelId="{970CC47C-5BB7-9B41-AADA-ECE80878E306}" type="presParOf" srcId="{0FEAD026-96DE-8C4E-9EF2-C8421C97EBC0}" destId="{CE82F850-5257-1541-943D-7B058C16C149}" srcOrd="12" destOrd="0" presId="urn:microsoft.com/office/officeart/2005/8/layout/list1"/>
    <dgm:cxn modelId="{9F22F95D-2515-2444-8625-A416BEDD82E1}" type="presParOf" srcId="{CE82F850-5257-1541-943D-7B058C16C149}" destId="{75C31299-4CB6-6044-A949-053B8B16CDC5}" srcOrd="0" destOrd="0" presId="urn:microsoft.com/office/officeart/2005/8/layout/list1"/>
    <dgm:cxn modelId="{0C95CE59-F2FF-6642-9442-503B4920E18F}" type="presParOf" srcId="{CE82F850-5257-1541-943D-7B058C16C149}" destId="{18DE456E-A163-B746-9F49-6FE84DC3F0B8}" srcOrd="1" destOrd="0" presId="urn:microsoft.com/office/officeart/2005/8/layout/list1"/>
    <dgm:cxn modelId="{584B57E9-D0D8-DF47-B0C4-7787E3738114}" type="presParOf" srcId="{0FEAD026-96DE-8C4E-9EF2-C8421C97EBC0}" destId="{E5724D4F-B1A7-2C41-9C4D-C844CA4852E5}" srcOrd="13" destOrd="0" presId="urn:microsoft.com/office/officeart/2005/8/layout/list1"/>
    <dgm:cxn modelId="{697D356B-D38C-9C4B-AD26-FD4D9BEF3572}" type="presParOf" srcId="{0FEAD026-96DE-8C4E-9EF2-C8421C97EBC0}" destId="{F12B85DB-0C66-4A41-B90D-ACD8796AF7C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C5EEA-CF63-1442-892F-22B0A111820F}">
      <dsp:nvSpPr>
        <dsp:cNvPr id="0" name=""/>
        <dsp:cNvSpPr/>
      </dsp:nvSpPr>
      <dsp:spPr>
        <a:xfrm>
          <a:off x="0" y="3650"/>
          <a:ext cx="6900512" cy="13109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Student activism</a:t>
          </a:r>
        </a:p>
      </dsp:txBody>
      <dsp:txXfrm>
        <a:off x="63994" y="67644"/>
        <a:ext cx="6772524" cy="1182942"/>
      </dsp:txXfrm>
    </dsp:sp>
    <dsp:sp modelId="{C857A66F-E895-2E48-81D1-C480E11718A2}">
      <dsp:nvSpPr>
        <dsp:cNvPr id="0" name=""/>
        <dsp:cNvSpPr/>
      </dsp:nvSpPr>
      <dsp:spPr>
        <a:xfrm>
          <a:off x="0" y="1409620"/>
          <a:ext cx="6900512" cy="13109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Community service learning and community-campus engagement</a:t>
          </a:r>
        </a:p>
      </dsp:txBody>
      <dsp:txXfrm>
        <a:off x="63994" y="1473614"/>
        <a:ext cx="6772524" cy="1182942"/>
      </dsp:txXfrm>
    </dsp:sp>
    <dsp:sp modelId="{50634477-A3B3-5C47-8069-4BC6A24723D4}">
      <dsp:nvSpPr>
        <dsp:cNvPr id="0" name=""/>
        <dsp:cNvSpPr/>
      </dsp:nvSpPr>
      <dsp:spPr>
        <a:xfrm>
          <a:off x="0" y="2815590"/>
          <a:ext cx="6900512" cy="13109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Fee levies </a:t>
          </a:r>
        </a:p>
      </dsp:txBody>
      <dsp:txXfrm>
        <a:off x="63994" y="2879584"/>
        <a:ext cx="6772524" cy="1182942"/>
      </dsp:txXfrm>
    </dsp:sp>
    <dsp:sp modelId="{8FE27815-247D-5748-9695-C0050612A497}">
      <dsp:nvSpPr>
        <dsp:cNvPr id="0" name=""/>
        <dsp:cNvSpPr/>
      </dsp:nvSpPr>
      <dsp:spPr>
        <a:xfrm>
          <a:off x="0" y="4221560"/>
          <a:ext cx="6900512" cy="13109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Robust support system</a:t>
          </a:r>
        </a:p>
      </dsp:txBody>
      <dsp:txXfrm>
        <a:off x="63994" y="4285554"/>
        <a:ext cx="6772524" cy="1182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AFBB0-6EFA-4545-8F5F-56369CB17C86}">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F9E323-2D6D-8D41-8B5A-8F77E2652E35}">
      <dsp:nvSpPr>
        <dsp:cNvPr id="0" name=""/>
        <dsp:cNvSpPr/>
      </dsp:nvSpPr>
      <dsp:spPr>
        <a:xfrm>
          <a:off x="0" y="675"/>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Challenging fee levies</a:t>
          </a:r>
        </a:p>
      </dsp:txBody>
      <dsp:txXfrm>
        <a:off x="0" y="675"/>
        <a:ext cx="6900512" cy="553478"/>
      </dsp:txXfrm>
    </dsp:sp>
    <dsp:sp modelId="{BFA1A355-1C4A-B441-A1D0-71AEE6D587CE}">
      <dsp:nvSpPr>
        <dsp:cNvPr id="0" name=""/>
        <dsp:cNvSpPr/>
      </dsp:nvSpPr>
      <dsp:spPr>
        <a:xfrm>
          <a:off x="0" y="554154"/>
          <a:ext cx="6900512" cy="0"/>
        </a:xfrm>
        <a:prstGeom prst="line">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DD134-5CF9-0D41-B8DC-1A449BDE440F}">
      <dsp:nvSpPr>
        <dsp:cNvPr id="0" name=""/>
        <dsp:cNvSpPr/>
      </dsp:nvSpPr>
      <dsp:spPr>
        <a:xfrm>
          <a:off x="0" y="554154"/>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Processing limitations</a:t>
          </a:r>
        </a:p>
      </dsp:txBody>
      <dsp:txXfrm>
        <a:off x="0" y="554154"/>
        <a:ext cx="6900512" cy="553478"/>
      </dsp:txXfrm>
    </dsp:sp>
    <dsp:sp modelId="{0FEE8973-14FA-D54C-A726-5008F9758EAA}">
      <dsp:nvSpPr>
        <dsp:cNvPr id="0" name=""/>
        <dsp:cNvSpPr/>
      </dsp:nvSpPr>
      <dsp:spPr>
        <a:xfrm>
          <a:off x="0" y="1107633"/>
          <a:ext cx="6900512" cy="0"/>
        </a:xfrm>
        <a:prstGeom prst="lin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79FA62-609A-9B43-A0BD-BE723F35AFFA}">
      <dsp:nvSpPr>
        <dsp:cNvPr id="0" name=""/>
        <dsp:cNvSpPr/>
      </dsp:nvSpPr>
      <dsp:spPr>
        <a:xfrm>
          <a:off x="0" y="1107633"/>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Gap between production and processing</a:t>
          </a:r>
        </a:p>
      </dsp:txBody>
      <dsp:txXfrm>
        <a:off x="0" y="1107633"/>
        <a:ext cx="6900512" cy="553478"/>
      </dsp:txXfrm>
    </dsp:sp>
    <dsp:sp modelId="{945D788F-EBE4-5C49-9379-658DD2A4742E}">
      <dsp:nvSpPr>
        <dsp:cNvPr id="0" name=""/>
        <dsp:cNvSpPr/>
      </dsp:nvSpPr>
      <dsp:spPr>
        <a:xfrm>
          <a:off x="0" y="1661112"/>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B1E7B-763E-A14D-A631-39CFBD480DBE}">
      <dsp:nvSpPr>
        <dsp:cNvPr id="0" name=""/>
        <dsp:cNvSpPr/>
      </dsp:nvSpPr>
      <dsp:spPr>
        <a:xfrm>
          <a:off x="0" y="1661112"/>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Students graduate and move on</a:t>
          </a:r>
        </a:p>
      </dsp:txBody>
      <dsp:txXfrm>
        <a:off x="0" y="1661112"/>
        <a:ext cx="6900512" cy="553478"/>
      </dsp:txXfrm>
    </dsp:sp>
    <dsp:sp modelId="{02E7E9B8-2E05-4145-8EFC-FF3FB549CAD2}">
      <dsp:nvSpPr>
        <dsp:cNvPr id="0" name=""/>
        <dsp:cNvSpPr/>
      </dsp:nvSpPr>
      <dsp:spPr>
        <a:xfrm>
          <a:off x="0" y="2214591"/>
          <a:ext cx="6900512" cy="0"/>
        </a:xfrm>
        <a:prstGeom prst="lin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E51D1-69E7-074E-9A86-9F383766939F}">
      <dsp:nvSpPr>
        <dsp:cNvPr id="0" name=""/>
        <dsp:cNvSpPr/>
      </dsp:nvSpPr>
      <dsp:spPr>
        <a:xfrm>
          <a:off x="0" y="2214591"/>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Some students lacked expertise</a:t>
          </a:r>
        </a:p>
      </dsp:txBody>
      <dsp:txXfrm>
        <a:off x="0" y="2214591"/>
        <a:ext cx="6900512" cy="553478"/>
      </dsp:txXfrm>
    </dsp:sp>
    <dsp:sp modelId="{5855D1DB-FFD8-004B-AFBA-8AE9353ADC3B}">
      <dsp:nvSpPr>
        <dsp:cNvPr id="0" name=""/>
        <dsp:cNvSpPr/>
      </dsp:nvSpPr>
      <dsp:spPr>
        <a:xfrm>
          <a:off x="0" y="2768070"/>
          <a:ext cx="6900512" cy="0"/>
        </a:xfrm>
        <a:prstGeom prst="line">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80FC93-F693-FC48-A2C9-AB0385C5B12A}">
      <dsp:nvSpPr>
        <dsp:cNvPr id="0" name=""/>
        <dsp:cNvSpPr/>
      </dsp:nvSpPr>
      <dsp:spPr>
        <a:xfrm>
          <a:off x="0" y="2768070"/>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Relying on volunteers was not always viable</a:t>
          </a:r>
        </a:p>
      </dsp:txBody>
      <dsp:txXfrm>
        <a:off x="0" y="2768070"/>
        <a:ext cx="6900512" cy="553478"/>
      </dsp:txXfrm>
    </dsp:sp>
    <dsp:sp modelId="{BA740944-FC21-7947-9D78-BA4260217BAD}">
      <dsp:nvSpPr>
        <dsp:cNvPr id="0" name=""/>
        <dsp:cNvSpPr/>
      </dsp:nvSpPr>
      <dsp:spPr>
        <a:xfrm>
          <a:off x="0" y="3321549"/>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3667D-924E-E64F-A143-90AB3907BB06}">
      <dsp:nvSpPr>
        <dsp:cNvPr id="0" name=""/>
        <dsp:cNvSpPr/>
      </dsp:nvSpPr>
      <dsp:spPr>
        <a:xfrm>
          <a:off x="0" y="3321549"/>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No agriculture schools or food studies program</a:t>
          </a:r>
        </a:p>
      </dsp:txBody>
      <dsp:txXfrm>
        <a:off x="0" y="3321549"/>
        <a:ext cx="6900512" cy="553478"/>
      </dsp:txXfrm>
    </dsp:sp>
    <dsp:sp modelId="{7F17041A-C282-2C4A-B61F-9721AD7DA1DD}">
      <dsp:nvSpPr>
        <dsp:cNvPr id="0" name=""/>
        <dsp:cNvSpPr/>
      </dsp:nvSpPr>
      <dsp:spPr>
        <a:xfrm>
          <a:off x="0" y="3875028"/>
          <a:ext cx="6900512" cy="0"/>
        </a:xfrm>
        <a:prstGeom prst="line">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EECF6-BB6C-CB47-9891-70CB74E7E441}">
      <dsp:nvSpPr>
        <dsp:cNvPr id="0" name=""/>
        <dsp:cNvSpPr/>
      </dsp:nvSpPr>
      <dsp:spPr>
        <a:xfrm>
          <a:off x="0" y="3875028"/>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Not always easy to negotiate with the Concordia administration</a:t>
          </a:r>
        </a:p>
      </dsp:txBody>
      <dsp:txXfrm>
        <a:off x="0" y="3875028"/>
        <a:ext cx="6900512" cy="553478"/>
      </dsp:txXfrm>
    </dsp:sp>
    <dsp:sp modelId="{9050A840-4D1D-2D45-B4E2-FB1FD03A8132}">
      <dsp:nvSpPr>
        <dsp:cNvPr id="0" name=""/>
        <dsp:cNvSpPr/>
      </dsp:nvSpPr>
      <dsp:spPr>
        <a:xfrm>
          <a:off x="0" y="4428507"/>
          <a:ext cx="6900512" cy="0"/>
        </a:xfrm>
        <a:prstGeom prst="lin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E3858-F4F2-AD4F-9ABF-E0234B2BB08A}">
      <dsp:nvSpPr>
        <dsp:cNvPr id="0" name=""/>
        <dsp:cNvSpPr/>
      </dsp:nvSpPr>
      <dsp:spPr>
        <a:xfrm>
          <a:off x="0" y="4428507"/>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Large foodservice providers</a:t>
          </a:r>
        </a:p>
      </dsp:txBody>
      <dsp:txXfrm>
        <a:off x="0" y="4428507"/>
        <a:ext cx="6900512" cy="553478"/>
      </dsp:txXfrm>
    </dsp:sp>
    <dsp:sp modelId="{2492E211-D365-F54A-A1FA-528AE2BBE398}">
      <dsp:nvSpPr>
        <dsp:cNvPr id="0" name=""/>
        <dsp:cNvSpPr/>
      </dsp:nvSpPr>
      <dsp:spPr>
        <a:xfrm>
          <a:off x="0" y="4981986"/>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65A7A-C3BE-4848-89FD-34DBB7035912}">
      <dsp:nvSpPr>
        <dsp:cNvPr id="0" name=""/>
        <dsp:cNvSpPr/>
      </dsp:nvSpPr>
      <dsp:spPr>
        <a:xfrm>
          <a:off x="0" y="4981986"/>
          <a:ext cx="6900512" cy="553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Alternatives not always viable </a:t>
          </a:r>
        </a:p>
      </dsp:txBody>
      <dsp:txXfrm>
        <a:off x="0" y="4981986"/>
        <a:ext cx="6900512" cy="553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488D4-5E4F-9D4E-BE71-75A41ACBC46E}">
      <dsp:nvSpPr>
        <dsp:cNvPr id="0" name=""/>
        <dsp:cNvSpPr/>
      </dsp:nvSpPr>
      <dsp:spPr>
        <a:xfrm>
          <a:off x="0" y="244583"/>
          <a:ext cx="6263640" cy="1713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33248" rIns="486128" bIns="113792" numCol="1" spcCol="1270" anchor="t" anchorCtr="0">
          <a:noAutofit/>
        </a:bodyPr>
        <a:lstStyle/>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Risk aversion</a:t>
          </a:r>
        </a:p>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Viability of foodservice operations</a:t>
          </a:r>
        </a:p>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Corporate model of university foodservices</a:t>
          </a:r>
        </a:p>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View of sustainability</a:t>
          </a:r>
        </a:p>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Request for proposal process</a:t>
          </a:r>
        </a:p>
      </dsp:txBody>
      <dsp:txXfrm>
        <a:off x="0" y="244583"/>
        <a:ext cx="6263640" cy="1713600"/>
      </dsp:txXfrm>
    </dsp:sp>
    <dsp:sp modelId="{A89A1B12-78F5-9A44-96EA-09733BD2C50B}">
      <dsp:nvSpPr>
        <dsp:cNvPr id="0" name=""/>
        <dsp:cNvSpPr/>
      </dsp:nvSpPr>
      <dsp:spPr>
        <a:xfrm>
          <a:off x="313182" y="8423"/>
          <a:ext cx="438454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11200">
            <a:lnSpc>
              <a:spcPct val="90000"/>
            </a:lnSpc>
            <a:spcBef>
              <a:spcPct val="0"/>
            </a:spcBef>
            <a:spcAft>
              <a:spcPct val="35000"/>
            </a:spcAft>
            <a:buNone/>
          </a:pPr>
          <a:r>
            <a:rPr lang="en-US" sz="1600" b="1" kern="1200" dirty="0"/>
            <a:t>Administration</a:t>
          </a:r>
          <a:endParaRPr lang="en-US" sz="1600" kern="1200" dirty="0"/>
        </a:p>
      </dsp:txBody>
      <dsp:txXfrm>
        <a:off x="336239" y="31480"/>
        <a:ext cx="4338434" cy="426206"/>
      </dsp:txXfrm>
    </dsp:sp>
    <dsp:sp modelId="{DE932103-0327-BE4D-8159-2FD5CF4399A0}">
      <dsp:nvSpPr>
        <dsp:cNvPr id="0" name=""/>
        <dsp:cNvSpPr/>
      </dsp:nvSpPr>
      <dsp:spPr>
        <a:xfrm>
          <a:off x="0" y="2280743"/>
          <a:ext cx="6263640" cy="12096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33248" rIns="486128" bIns="113792" numCol="1" spcCol="1270" anchor="t" anchorCtr="0">
          <a:noAutofit/>
        </a:bodyPr>
        <a:lstStyle/>
        <a:p>
          <a:pPr marL="171450" lvl="1" indent="-171450" algn="l" defTabSz="711200">
            <a:lnSpc>
              <a:spcPct val="90000"/>
            </a:lnSpc>
            <a:spcBef>
              <a:spcPct val="0"/>
            </a:spcBef>
            <a:spcAft>
              <a:spcPct val="15000"/>
            </a:spcAft>
            <a:buClr>
              <a:srgbClr val="9CAFB6"/>
            </a:buClr>
            <a:buChar char="•"/>
          </a:pPr>
          <a:r>
            <a:rPr lang="en-US" sz="1600" kern="1200"/>
            <a:t>Anti-activists</a:t>
          </a:r>
        </a:p>
        <a:p>
          <a:pPr marL="171450" lvl="1" indent="-171450" algn="l" defTabSz="711200">
            <a:lnSpc>
              <a:spcPct val="90000"/>
            </a:lnSpc>
            <a:spcBef>
              <a:spcPct val="0"/>
            </a:spcBef>
            <a:spcAft>
              <a:spcPct val="15000"/>
            </a:spcAft>
            <a:buClr>
              <a:srgbClr val="9CAFB6"/>
            </a:buClr>
            <a:buChar char="•"/>
          </a:pPr>
          <a:r>
            <a:rPr lang="en-US" sz="1600" kern="1200"/>
            <a:t>Conflict amongst activists</a:t>
          </a:r>
        </a:p>
        <a:p>
          <a:pPr marL="171450" lvl="1" indent="-171450" algn="l" defTabSz="711200">
            <a:lnSpc>
              <a:spcPct val="90000"/>
            </a:lnSpc>
            <a:spcBef>
              <a:spcPct val="0"/>
            </a:spcBef>
            <a:spcAft>
              <a:spcPct val="15000"/>
            </a:spcAft>
            <a:buClr>
              <a:srgbClr val="9CAFB6"/>
            </a:buClr>
            <a:buChar char="•"/>
          </a:pPr>
          <a:r>
            <a:rPr lang="en-US" sz="1600" kern="1200"/>
            <a:t>Student turnover &amp; lack of experience</a:t>
          </a:r>
        </a:p>
      </dsp:txBody>
      <dsp:txXfrm>
        <a:off x="0" y="2280743"/>
        <a:ext cx="6263640" cy="1209600"/>
      </dsp:txXfrm>
    </dsp:sp>
    <dsp:sp modelId="{BEEACB5B-2448-1248-B90C-906297F4F53C}">
      <dsp:nvSpPr>
        <dsp:cNvPr id="0" name=""/>
        <dsp:cNvSpPr/>
      </dsp:nvSpPr>
      <dsp:spPr>
        <a:xfrm>
          <a:off x="313182" y="2044583"/>
          <a:ext cx="438454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11200">
            <a:lnSpc>
              <a:spcPct val="90000"/>
            </a:lnSpc>
            <a:spcBef>
              <a:spcPct val="0"/>
            </a:spcBef>
            <a:spcAft>
              <a:spcPct val="35000"/>
            </a:spcAft>
            <a:buNone/>
          </a:pPr>
          <a:r>
            <a:rPr lang="en-US" sz="1600" b="1" kern="1200"/>
            <a:t>Students</a:t>
          </a:r>
          <a:endParaRPr lang="en-US" sz="1600" kern="1200"/>
        </a:p>
      </dsp:txBody>
      <dsp:txXfrm>
        <a:off x="336239" y="2067640"/>
        <a:ext cx="4338434" cy="426206"/>
      </dsp:txXfrm>
    </dsp:sp>
    <dsp:sp modelId="{393327E8-6521-0943-9268-C58E67FA8A99}">
      <dsp:nvSpPr>
        <dsp:cNvPr id="0" name=""/>
        <dsp:cNvSpPr/>
      </dsp:nvSpPr>
      <dsp:spPr>
        <a:xfrm>
          <a:off x="0" y="3812903"/>
          <a:ext cx="626364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33248" rIns="486128" bIns="113792" numCol="1" spcCol="1270" anchor="t" anchorCtr="0">
          <a:noAutofit/>
        </a:bodyPr>
        <a:lstStyle/>
        <a:p>
          <a:pPr marL="171450" lvl="1" indent="-171450" algn="l" defTabSz="711200">
            <a:lnSpc>
              <a:spcPct val="90000"/>
            </a:lnSpc>
            <a:spcBef>
              <a:spcPct val="0"/>
            </a:spcBef>
            <a:spcAft>
              <a:spcPct val="15000"/>
            </a:spcAft>
            <a:buClr>
              <a:srgbClr val="9CAFB6"/>
            </a:buClr>
            <a:buFont typeface="Arial" panose="020B0604020202020204" pitchFamily="34" charset="0"/>
            <a:buChar char="•"/>
          </a:pPr>
          <a:r>
            <a:rPr lang="en-US" sz="1600" kern="1200"/>
            <a:t>Lack of engagement</a:t>
          </a:r>
        </a:p>
      </dsp:txBody>
      <dsp:txXfrm>
        <a:off x="0" y="3812903"/>
        <a:ext cx="6263640" cy="680400"/>
      </dsp:txXfrm>
    </dsp:sp>
    <dsp:sp modelId="{64F5FE63-36D2-D147-A9C2-16620C1A7E4A}">
      <dsp:nvSpPr>
        <dsp:cNvPr id="0" name=""/>
        <dsp:cNvSpPr/>
      </dsp:nvSpPr>
      <dsp:spPr>
        <a:xfrm>
          <a:off x="313182" y="3576743"/>
          <a:ext cx="438454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11200">
            <a:lnSpc>
              <a:spcPct val="90000"/>
            </a:lnSpc>
            <a:spcBef>
              <a:spcPct val="0"/>
            </a:spcBef>
            <a:spcAft>
              <a:spcPct val="35000"/>
            </a:spcAft>
            <a:buNone/>
          </a:pPr>
          <a:r>
            <a:rPr lang="en-US" sz="1600" b="1" kern="1200"/>
            <a:t>Faculty</a:t>
          </a:r>
          <a:endParaRPr lang="en-US" sz="1600" kern="1200"/>
        </a:p>
      </dsp:txBody>
      <dsp:txXfrm>
        <a:off x="336239" y="3599800"/>
        <a:ext cx="4338434" cy="426206"/>
      </dsp:txXfrm>
    </dsp:sp>
    <dsp:sp modelId="{F12B85DB-0C66-4A41-B90D-ACD8796AF7C9}">
      <dsp:nvSpPr>
        <dsp:cNvPr id="0" name=""/>
        <dsp:cNvSpPr/>
      </dsp:nvSpPr>
      <dsp:spPr>
        <a:xfrm>
          <a:off x="0" y="4815864"/>
          <a:ext cx="6263640" cy="680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33248" rIns="486128" bIns="113792" numCol="1" spcCol="1270" anchor="t" anchorCtr="0">
          <a:noAutofit/>
        </a:bodyPr>
        <a:lstStyle/>
        <a:p>
          <a:pPr marL="171450" lvl="1" indent="-171450" algn="l" defTabSz="711200">
            <a:lnSpc>
              <a:spcPct val="90000"/>
            </a:lnSpc>
            <a:spcBef>
              <a:spcPct val="0"/>
            </a:spcBef>
            <a:spcAft>
              <a:spcPct val="15000"/>
            </a:spcAft>
            <a:buClr>
              <a:srgbClr val="9CAFB6"/>
            </a:buClr>
            <a:buChar char="•"/>
          </a:pPr>
          <a:r>
            <a:rPr lang="en-US" sz="1600" kern="1200"/>
            <a:t>Skewed competition</a:t>
          </a:r>
        </a:p>
      </dsp:txBody>
      <dsp:txXfrm>
        <a:off x="0" y="4815864"/>
        <a:ext cx="6263640" cy="680400"/>
      </dsp:txXfrm>
    </dsp:sp>
    <dsp:sp modelId="{18DE456E-A163-B746-9F49-6FE84DC3F0B8}">
      <dsp:nvSpPr>
        <dsp:cNvPr id="0" name=""/>
        <dsp:cNvSpPr/>
      </dsp:nvSpPr>
      <dsp:spPr>
        <a:xfrm>
          <a:off x="313182" y="4579704"/>
          <a:ext cx="4384548"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11200">
            <a:lnSpc>
              <a:spcPct val="90000"/>
            </a:lnSpc>
            <a:spcBef>
              <a:spcPct val="0"/>
            </a:spcBef>
            <a:spcAft>
              <a:spcPct val="35000"/>
            </a:spcAft>
            <a:buNone/>
          </a:pPr>
          <a:r>
            <a:rPr lang="en-US" sz="1600" b="1" kern="1200"/>
            <a:t>Multinational Corporations</a:t>
          </a:r>
          <a:endParaRPr lang="en-US" sz="1600" kern="1200"/>
        </a:p>
      </dsp:txBody>
      <dsp:txXfrm>
        <a:off x="336239" y="4602761"/>
        <a:ext cx="4338434"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D870-E343-4A5A-A307-E73514C0E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E52988-026C-B806-0734-15B495AB6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8D28B-6F80-095F-9796-BD27606F0957}"/>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EF91E9C4-F97A-33E2-F476-FB259A51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1AE817-5C49-7FBE-01BC-E449DB5B120A}"/>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225102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A85C-BDAA-2C61-C3B5-F51831BA5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38D0E0-42BC-DDA5-76B5-C4969EE4D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FA4C1-15EE-CD53-2E65-78A7302BD21A}"/>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076EDCCA-B740-689A-A026-B6C665D09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ED5A-A294-99FD-1CB9-B947834ABE93}"/>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341231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7C6BEC-6371-99EB-871C-053946AD4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7DD1FD-3F1D-677A-0F7D-3808A90956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EA4C1-39D7-4AC1-6DAD-74A383CA520E}"/>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0932831D-FA0B-7FE4-AC9D-91F1F5760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0C691-9935-5512-6C2F-B347FB0F6288}"/>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396120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EB41-5B2D-4EF7-0366-3A47FB119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CF130-BA6A-E34C-4280-1F81EC05E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37D20-21F7-3F24-E133-30E3D9EED05B}"/>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BF24FD14-F718-A749-31D1-B72044695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97336-F0B2-4798-DC95-0854BE7AD7EB}"/>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151364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20AF-23A3-D07F-E3E4-745CFD2B90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42991B-2B84-1150-ED81-040EE488A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CDEA1B-33A1-8F39-F71A-19EA1DD3A88B}"/>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F0F58260-1D8A-85F9-6CDC-6085EE8D3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985EF-6ED4-6A77-FD0F-F3C90A9B235B}"/>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11192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066F-6E88-1F37-5BA5-BED1D1D86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69706-EF94-032E-CF06-9CA89BF2A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C5D1C-B0A6-A37F-E438-A7CE57402D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678DD-7143-AF9F-31FE-B365AAC9CF3B}"/>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6" name="Footer Placeholder 5">
            <a:extLst>
              <a:ext uri="{FF2B5EF4-FFF2-40B4-BE49-F238E27FC236}">
                <a16:creationId xmlns:a16="http://schemas.microsoft.com/office/drawing/2014/main" id="{A67DE5A8-E91A-4707-6F70-C2DEC313C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296E7-A72D-C4E3-1A67-1ADB6512E01D}"/>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335403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94F2-4E90-14C7-2514-74FBFCCC0F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466B47-3FC0-743A-1918-0A10AE77C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C9D7CB-6457-D812-D56A-117CFD4A4A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D2378D-3BA3-3DA3-8799-CBBB30464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B627-7A78-F962-05E6-CE3702EE1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34445A-9E3F-FF68-8CD7-84584A6B8158}"/>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8" name="Footer Placeholder 7">
            <a:extLst>
              <a:ext uri="{FF2B5EF4-FFF2-40B4-BE49-F238E27FC236}">
                <a16:creationId xmlns:a16="http://schemas.microsoft.com/office/drawing/2014/main" id="{10A48AD1-C0E9-8BDC-70DE-BE5FE4FCDF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EC5686-263A-5790-BA5B-06898BC2F254}"/>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148246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A1FB-C9BE-4990-43E0-BF7777E817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EC09E4-819F-4FCF-B777-3D695BBEC5C1}"/>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4" name="Footer Placeholder 3">
            <a:extLst>
              <a:ext uri="{FF2B5EF4-FFF2-40B4-BE49-F238E27FC236}">
                <a16:creationId xmlns:a16="http://schemas.microsoft.com/office/drawing/2014/main" id="{613850D7-42CB-FDE3-F755-C4FF6D450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D04D3D-D570-4567-D6C1-7561499361E2}"/>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59868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719CF-4429-1E7B-3B8C-CD4C62342763}"/>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3" name="Footer Placeholder 2">
            <a:extLst>
              <a:ext uri="{FF2B5EF4-FFF2-40B4-BE49-F238E27FC236}">
                <a16:creationId xmlns:a16="http://schemas.microsoft.com/office/drawing/2014/main" id="{25325C4C-8F29-1811-6062-BF2A52F10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C8AE06-B017-641B-EFA6-D5D3643D6736}"/>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87112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7738-C8A9-8E53-BEBC-D81F77405D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311889-4FA5-C542-5635-1CAF075C9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5DBF9-9C26-6486-E0BE-9F6F5554D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CC658-7E2E-E7CF-D786-6EA6E72266DF}"/>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6" name="Footer Placeholder 5">
            <a:extLst>
              <a:ext uri="{FF2B5EF4-FFF2-40B4-BE49-F238E27FC236}">
                <a16:creationId xmlns:a16="http://schemas.microsoft.com/office/drawing/2014/main" id="{775439C6-E804-6609-3418-4C23AC6F1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7BFD1-0E7F-98BA-99A0-C1FA649CD0F7}"/>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220298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1303-930D-F6BF-A414-8EDD66CB0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40C57-D54F-8FF0-B4EA-4C0409C5F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8B2D4-7A5C-52E3-E1FD-CDA3559D3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00293-8FB7-C041-88E1-506D558B3B88}"/>
              </a:ext>
            </a:extLst>
          </p:cNvPr>
          <p:cNvSpPr>
            <a:spLocks noGrp="1"/>
          </p:cNvSpPr>
          <p:nvPr>
            <p:ph type="dt" sz="half" idx="10"/>
          </p:nvPr>
        </p:nvSpPr>
        <p:spPr/>
        <p:txBody>
          <a:bodyPr/>
          <a:lstStyle/>
          <a:p>
            <a:fld id="{3FC18A71-05C3-2A4C-97F0-D720BB7ED359}" type="datetimeFigureOut">
              <a:rPr lang="en-US" smtClean="0"/>
              <a:t>3/31/23</a:t>
            </a:fld>
            <a:endParaRPr lang="en-US"/>
          </a:p>
        </p:txBody>
      </p:sp>
      <p:sp>
        <p:nvSpPr>
          <p:cNvPr id="6" name="Footer Placeholder 5">
            <a:extLst>
              <a:ext uri="{FF2B5EF4-FFF2-40B4-BE49-F238E27FC236}">
                <a16:creationId xmlns:a16="http://schemas.microsoft.com/office/drawing/2014/main" id="{EADA343C-9FF0-A57F-978C-8D196956E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515BD-9E0A-7A6D-F353-D80BCFD7C5EC}"/>
              </a:ext>
            </a:extLst>
          </p:cNvPr>
          <p:cNvSpPr>
            <a:spLocks noGrp="1"/>
          </p:cNvSpPr>
          <p:nvPr>
            <p:ph type="sldNum" sz="quarter" idx="12"/>
          </p:nvPr>
        </p:nvSpPr>
        <p:spPr/>
        <p:txBody>
          <a:bodyPr/>
          <a:lstStyle/>
          <a:p>
            <a:fld id="{F4EC9890-7214-5D42-81EB-029F399B2430}" type="slidenum">
              <a:rPr lang="en-US" smtClean="0"/>
              <a:t>‹#›</a:t>
            </a:fld>
            <a:endParaRPr lang="en-US"/>
          </a:p>
        </p:txBody>
      </p:sp>
    </p:spTree>
    <p:extLst>
      <p:ext uri="{BB962C8B-B14F-4D97-AF65-F5344CB8AC3E}">
        <p14:creationId xmlns:p14="http://schemas.microsoft.com/office/powerpoint/2010/main" val="56106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4B471-D43E-0334-E8D8-8B99E44F7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36E36-029D-4629-4ED1-4A1EC7B4A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83BF6-862E-CC8F-B0F9-3C4D40AB2A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18A71-05C3-2A4C-97F0-D720BB7ED359}" type="datetimeFigureOut">
              <a:rPr lang="en-US" smtClean="0"/>
              <a:t>3/31/23</a:t>
            </a:fld>
            <a:endParaRPr lang="en-US"/>
          </a:p>
        </p:txBody>
      </p:sp>
      <p:sp>
        <p:nvSpPr>
          <p:cNvPr id="5" name="Footer Placeholder 4">
            <a:extLst>
              <a:ext uri="{FF2B5EF4-FFF2-40B4-BE49-F238E27FC236}">
                <a16:creationId xmlns:a16="http://schemas.microsoft.com/office/drawing/2014/main" id="{442D0F95-5A85-BABB-0F4C-3BB68C4E1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C03029-A4C5-80AC-6B91-CA6AD61E6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C9890-7214-5D42-81EB-029F399B2430}" type="slidenum">
              <a:rPr lang="en-US" smtClean="0"/>
              <a:t>‹#›</a:t>
            </a:fld>
            <a:endParaRPr lang="en-US"/>
          </a:p>
        </p:txBody>
      </p:sp>
    </p:spTree>
    <p:extLst>
      <p:ext uri="{BB962C8B-B14F-4D97-AF65-F5344CB8AC3E}">
        <p14:creationId xmlns:p14="http://schemas.microsoft.com/office/powerpoint/2010/main" val="2041291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rikchevrier.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hyperlink" Target="https://www.nyeleni.org/spip.php?article29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ban.ca/gmos/issues/corporate-contro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IwPSDMUtNmk" TargetMode="External"/><Relationship Id="rId3" Type="http://schemas.openxmlformats.org/officeDocument/2006/relationships/hyperlink" Target="https://yrea.org/wp-content/uploads/Suborning-science-for-profitMonsanto-glyphosate.pdf" TargetMode="External"/><Relationship Id="rId7" Type="http://schemas.openxmlformats.org/officeDocument/2006/relationships/hyperlink" Target="https://www.dow.com/en-us/about-dow/issues-and-challenges/agent-orange"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encyclopedia.ushmm.org/content/en/article/bayer" TargetMode="External"/><Relationship Id="rId11" Type="http://schemas.openxmlformats.org/officeDocument/2006/relationships/image" Target="../media/image1.png"/><Relationship Id="rId5" Type="http://schemas.openxmlformats.org/officeDocument/2006/relationships/hyperlink" Target="https://www.youtube.com/watch?v=ho0BWyZHQ5Y" TargetMode="External"/><Relationship Id="rId10" Type="http://schemas.openxmlformats.org/officeDocument/2006/relationships/hyperlink" Target="https://www.youtube.com/watch?v=HsuUQzhP2Ds" TargetMode="External"/><Relationship Id="rId4" Type="http://schemas.openxmlformats.org/officeDocument/2006/relationships/hyperlink" Target="https://www.usatoday.com/story/news/2018/08/10/jury-orders-monsanto-pay-289-million-cancer-patient-roundup-lawsuit/962297002/" TargetMode="External"/><Relationship Id="rId9" Type="http://schemas.openxmlformats.org/officeDocument/2006/relationships/hyperlink" Target="https://www.youtube.com/watch?v=rJg19W8x_L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CF2BBB-FDC8-D589-DE0F-4198702327E3}"/>
              </a:ext>
            </a:extLst>
          </p:cNvPr>
          <p:cNvSpPr>
            <a:spLocks noGrp="1"/>
          </p:cNvSpPr>
          <p:nvPr>
            <p:ph type="ctrTitle"/>
          </p:nvPr>
        </p:nvSpPr>
        <p:spPr>
          <a:xfrm>
            <a:off x="5297762" y="640080"/>
            <a:ext cx="6251110" cy="3566160"/>
          </a:xfrm>
        </p:spPr>
        <p:txBody>
          <a:bodyPr anchor="b">
            <a:normAutofit/>
          </a:bodyPr>
          <a:lstStyle/>
          <a:p>
            <a:pPr algn="l"/>
            <a:r>
              <a:rPr lang="en-US" sz="5400" b="1"/>
              <a:t>Building Food Sovereign Campuses</a:t>
            </a:r>
          </a:p>
        </p:txBody>
      </p:sp>
      <p:sp>
        <p:nvSpPr>
          <p:cNvPr id="3" name="Subtitle 2">
            <a:extLst>
              <a:ext uri="{FF2B5EF4-FFF2-40B4-BE49-F238E27FC236}">
                <a16:creationId xmlns:a16="http://schemas.microsoft.com/office/drawing/2014/main" id="{D2477449-7C60-B5BC-FF3B-668858CDE11B}"/>
              </a:ext>
            </a:extLst>
          </p:cNvPr>
          <p:cNvSpPr>
            <a:spLocks noGrp="1"/>
          </p:cNvSpPr>
          <p:nvPr>
            <p:ph type="subTitle" idx="1"/>
          </p:nvPr>
        </p:nvSpPr>
        <p:spPr>
          <a:xfrm>
            <a:off x="5297760" y="4636008"/>
            <a:ext cx="6251111" cy="1572768"/>
          </a:xfrm>
        </p:spPr>
        <p:txBody>
          <a:bodyPr>
            <a:normAutofit/>
          </a:bodyPr>
          <a:lstStyle/>
          <a:p>
            <a:pPr algn="l"/>
            <a:r>
              <a:rPr lang="en-US"/>
              <a:t>Erik Chevrier, Ph.D.</a:t>
            </a:r>
          </a:p>
          <a:p>
            <a:pPr algn="l"/>
            <a:r>
              <a:rPr lang="en-US">
                <a:hlinkClick r:id="rId2"/>
              </a:rPr>
              <a:t>www.erikchevrier.ca</a:t>
            </a:r>
            <a:endParaRPr lang="en-US"/>
          </a:p>
          <a:p>
            <a:pPr algn="l"/>
            <a:r>
              <a:rPr lang="en-US"/>
              <a:t>www.concordiafoodcoalition.com</a:t>
            </a:r>
          </a:p>
        </p:txBody>
      </p:sp>
      <p:pic>
        <p:nvPicPr>
          <p:cNvPr id="16" name="Picture 15" descr="A picture containing text&#10;&#10;Description automatically generated">
            <a:extLst>
              <a:ext uri="{FF2B5EF4-FFF2-40B4-BE49-F238E27FC236}">
                <a16:creationId xmlns:a16="http://schemas.microsoft.com/office/drawing/2014/main" id="{315CD5E6-39CC-E3D2-8A7B-CF224F1C0C1D}"/>
              </a:ext>
            </a:extLst>
          </p:cNvPr>
          <p:cNvPicPr>
            <a:picLocks noChangeAspect="1"/>
          </p:cNvPicPr>
          <p:nvPr/>
        </p:nvPicPr>
        <p:blipFill rotWithShape="1">
          <a:blip r:embed="rId3"/>
          <a:srcRect l="22709" r="2482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799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E2FC-090C-1257-C931-B8683C6DB967}"/>
              </a:ext>
            </a:extLst>
          </p:cNvPr>
          <p:cNvSpPr>
            <a:spLocks noGrp="1"/>
          </p:cNvSpPr>
          <p:nvPr>
            <p:ph type="title"/>
          </p:nvPr>
        </p:nvSpPr>
        <p:spPr/>
        <p:txBody>
          <a:bodyPr>
            <a:normAutofit/>
          </a:bodyPr>
          <a:lstStyle/>
          <a:p>
            <a:r>
              <a:rPr lang="en-US" dirty="0"/>
              <a:t>Universities Can Act as Transition Sites to Transform Community Foodscapes</a:t>
            </a:r>
          </a:p>
        </p:txBody>
      </p:sp>
      <p:sp>
        <p:nvSpPr>
          <p:cNvPr id="3" name="Content Placeholder 2">
            <a:extLst>
              <a:ext uri="{FF2B5EF4-FFF2-40B4-BE49-F238E27FC236}">
                <a16:creationId xmlns:a16="http://schemas.microsoft.com/office/drawing/2014/main" id="{0949EA32-1870-DCCB-DBC6-D8F1F429819D}"/>
              </a:ext>
            </a:extLst>
          </p:cNvPr>
          <p:cNvSpPr>
            <a:spLocks noGrp="1"/>
          </p:cNvSpPr>
          <p:nvPr>
            <p:ph idx="1"/>
          </p:nvPr>
        </p:nvSpPr>
        <p:spPr/>
        <p:txBody>
          <a:bodyPr/>
          <a:lstStyle/>
          <a:p>
            <a:pPr marL="0" indent="0">
              <a:buNone/>
            </a:pPr>
            <a:r>
              <a:rPr lang="en-US" dirty="0"/>
              <a:t>Teaching and Research</a:t>
            </a:r>
          </a:p>
          <a:p>
            <a:pPr lvl="1">
              <a:buFontTx/>
              <a:buChar char="-"/>
            </a:pPr>
            <a:r>
              <a:rPr lang="en-US" sz="2000" dirty="0"/>
              <a:t>Universities create opportunities for experiential learning and participatory-action research, which in return, can be useful in developing better food practices on campus and in the community </a:t>
            </a:r>
            <a:r>
              <a:rPr lang="en-US" sz="600" dirty="0"/>
              <a:t>(</a:t>
            </a:r>
            <a:r>
              <a:rPr lang="en-US" sz="1000" dirty="0"/>
              <a:t>Andree, </a:t>
            </a:r>
            <a:r>
              <a:rPr lang="en-US" sz="1000" dirty="0" err="1"/>
              <a:t>Kepkiewicz</a:t>
            </a:r>
            <a:r>
              <a:rPr lang="en-US" sz="1000" dirty="0"/>
              <a:t>, </a:t>
            </a:r>
            <a:r>
              <a:rPr lang="en-US" sz="1000" dirty="0" err="1"/>
              <a:t>Levkoe</a:t>
            </a:r>
            <a:r>
              <a:rPr lang="en-US" sz="1000" dirty="0"/>
              <a:t>, </a:t>
            </a:r>
            <a:r>
              <a:rPr lang="en-US" sz="1000" dirty="0" err="1"/>
              <a:t>Brynne</a:t>
            </a:r>
            <a:r>
              <a:rPr lang="en-US" sz="1000" dirty="0"/>
              <a:t>, &amp; </a:t>
            </a:r>
            <a:r>
              <a:rPr lang="en-US" sz="1000" dirty="0" err="1"/>
              <a:t>Kneen</a:t>
            </a:r>
            <a:r>
              <a:rPr lang="en-US" sz="1000" dirty="0"/>
              <a:t>, 2016; </a:t>
            </a:r>
            <a:r>
              <a:rPr lang="en-US" sz="1000" dirty="0" err="1"/>
              <a:t>Levkoe</a:t>
            </a:r>
            <a:r>
              <a:rPr lang="en-US" sz="1000" dirty="0"/>
              <a:t>, et al., 2016). </a:t>
            </a:r>
          </a:p>
          <a:p>
            <a:pPr lvl="1">
              <a:buFontTx/>
              <a:buChar char="-"/>
            </a:pPr>
            <a:r>
              <a:rPr lang="en-CA" sz="2000" dirty="0">
                <a:effectLst/>
                <a:ea typeface="Times New Roman" panose="02020603050405020304" pitchFamily="18" charset="0"/>
              </a:rPr>
              <a:t>Universities bring together professors, researchers, resources, funding, space, and other assets, making them ideal places to ‘experiment’ with food practices </a:t>
            </a:r>
            <a:r>
              <a:rPr lang="en-CA" sz="1000" dirty="0">
                <a:effectLst/>
                <a:ea typeface="Times New Roman" panose="02020603050405020304" pitchFamily="18" charset="0"/>
              </a:rPr>
              <a:t>(</a:t>
            </a:r>
            <a:r>
              <a:rPr lang="en-CA" sz="1000" dirty="0" err="1">
                <a:effectLst/>
                <a:ea typeface="Times New Roman" panose="02020603050405020304" pitchFamily="18" charset="0"/>
              </a:rPr>
              <a:t>Barlett</a:t>
            </a:r>
            <a:r>
              <a:rPr lang="en-CA" sz="1000" dirty="0">
                <a:effectLst/>
                <a:ea typeface="Times New Roman" panose="02020603050405020304" pitchFamily="18" charset="0"/>
              </a:rPr>
              <a:t>, 2011)</a:t>
            </a:r>
            <a:r>
              <a:rPr lang="en-CA" sz="1000" dirty="0">
                <a:effectLst/>
              </a:rPr>
              <a:t> </a:t>
            </a:r>
            <a:endParaRPr lang="en-US" sz="1000" dirty="0"/>
          </a:p>
          <a:p>
            <a:pPr marL="0" indent="0">
              <a:buNone/>
            </a:pPr>
            <a:r>
              <a:rPr lang="en-US" dirty="0"/>
              <a:t>Duty to Enhance Communities</a:t>
            </a:r>
          </a:p>
          <a:p>
            <a:pPr lvl="1">
              <a:buFontTx/>
              <a:buChar char="-"/>
            </a:pPr>
            <a:r>
              <a:rPr lang="en-CA" sz="2000" dirty="0" err="1">
                <a:effectLst/>
                <a:ea typeface="Times New Roman" panose="02020603050405020304" pitchFamily="18" charset="0"/>
              </a:rPr>
              <a:t>Pothukuchi</a:t>
            </a:r>
            <a:r>
              <a:rPr lang="en-CA" sz="2000" dirty="0">
                <a:effectLst/>
                <a:ea typeface="Times New Roman" panose="02020603050405020304" pitchFamily="18" charset="0"/>
              </a:rPr>
              <a:t> and Molnar (2015) and </a:t>
            </a:r>
            <a:r>
              <a:rPr lang="en-CA" sz="2000" dirty="0" err="1">
                <a:effectLst/>
                <a:ea typeface="Times New Roman" panose="02020603050405020304" pitchFamily="18" charset="0"/>
              </a:rPr>
              <a:t>Pothukuchi</a:t>
            </a:r>
            <a:r>
              <a:rPr lang="en-CA" sz="2000" dirty="0">
                <a:effectLst/>
                <a:ea typeface="Times New Roman" panose="02020603050405020304" pitchFamily="18" charset="0"/>
              </a:rPr>
              <a:t> (2012) argue that universities have a responsibility to foster democratic and social justice, especially in enhancing inner-city food projects. </a:t>
            </a:r>
          </a:p>
          <a:p>
            <a:pPr marL="0" indent="0">
              <a:buNone/>
            </a:pPr>
            <a:endParaRPr lang="en-US" dirty="0"/>
          </a:p>
          <a:p>
            <a:pPr lvl="1">
              <a:buFontTx/>
              <a:buChar char="-"/>
            </a:pPr>
            <a:endParaRPr lang="en-US" dirty="0"/>
          </a:p>
          <a:p>
            <a:pPr marL="457200" lvl="1" indent="0">
              <a:buNone/>
            </a:pPr>
            <a:endParaRPr lang="en-US" dirty="0"/>
          </a:p>
        </p:txBody>
      </p:sp>
      <p:pic>
        <p:nvPicPr>
          <p:cNvPr id="13" name="Picture 12" descr="A picture containing text&#10;&#10;Description automatically generated">
            <a:extLst>
              <a:ext uri="{FF2B5EF4-FFF2-40B4-BE49-F238E27FC236}">
                <a16:creationId xmlns:a16="http://schemas.microsoft.com/office/drawing/2014/main" id="{0BFC5FD4-1494-8C62-4471-9810AAA2746E}"/>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75003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01F4-6609-C325-7B54-D1E130B8988C}"/>
              </a:ext>
            </a:extLst>
          </p:cNvPr>
          <p:cNvSpPr>
            <a:spLocks noGrp="1"/>
          </p:cNvSpPr>
          <p:nvPr>
            <p:ph type="title"/>
          </p:nvPr>
        </p:nvSpPr>
        <p:spPr/>
        <p:txBody>
          <a:bodyPr/>
          <a:lstStyle/>
          <a:p>
            <a:r>
              <a:rPr lang="en-US" dirty="0"/>
              <a:t>Why Food Sovereignty Frameworks for University Food Services?</a:t>
            </a:r>
          </a:p>
        </p:txBody>
      </p:sp>
      <p:sp>
        <p:nvSpPr>
          <p:cNvPr id="3" name="Content Placeholder 2">
            <a:extLst>
              <a:ext uri="{FF2B5EF4-FFF2-40B4-BE49-F238E27FC236}">
                <a16:creationId xmlns:a16="http://schemas.microsoft.com/office/drawing/2014/main" id="{2C4B7ABA-BD6C-1770-5766-0365AB9030F1}"/>
              </a:ext>
            </a:extLst>
          </p:cNvPr>
          <p:cNvSpPr>
            <a:spLocks noGrp="1"/>
          </p:cNvSpPr>
          <p:nvPr>
            <p:ph idx="1"/>
          </p:nvPr>
        </p:nvSpPr>
        <p:spPr/>
        <p:txBody>
          <a:bodyPr>
            <a:normAutofit/>
          </a:bodyPr>
          <a:lstStyle/>
          <a:p>
            <a:r>
              <a:rPr lang="en-CA" sz="2000" dirty="0">
                <a:effectLst/>
                <a:ea typeface="Times New Roman" panose="02020603050405020304" pitchFamily="18" charset="0"/>
              </a:rPr>
              <a:t>At the World Food Summit in 1996, La Via </a:t>
            </a:r>
            <a:r>
              <a:rPr lang="en-CA" sz="2000" dirty="0" err="1">
                <a:effectLst/>
                <a:ea typeface="Times New Roman" panose="02020603050405020304" pitchFamily="18" charset="0"/>
              </a:rPr>
              <a:t>Campesina</a:t>
            </a:r>
            <a:r>
              <a:rPr lang="en-CA" sz="2000" dirty="0">
                <a:effectLst/>
                <a:ea typeface="Times New Roman" panose="02020603050405020304" pitchFamily="18" charset="0"/>
              </a:rPr>
              <a:t> declared that "Food sovereignty is a precondition for food security". </a:t>
            </a:r>
            <a:r>
              <a:rPr lang="en-CA" sz="1000" dirty="0">
                <a:effectLst/>
                <a:ea typeface="Times New Roman" panose="02020603050405020304" pitchFamily="18" charset="0"/>
              </a:rPr>
              <a:t>(Via </a:t>
            </a:r>
            <a:r>
              <a:rPr lang="en-CA" sz="1000" dirty="0" err="1">
                <a:effectLst/>
                <a:ea typeface="Times New Roman" panose="02020603050405020304" pitchFamily="18" charset="0"/>
              </a:rPr>
              <a:t>Campesina</a:t>
            </a:r>
            <a:r>
              <a:rPr lang="en-CA" sz="1000" dirty="0">
                <a:effectLst/>
                <a:ea typeface="Times New Roman" panose="02020603050405020304" pitchFamily="18" charset="0"/>
              </a:rPr>
              <a:t> 1996 cited in Patel, 2009) </a:t>
            </a:r>
          </a:p>
          <a:p>
            <a:r>
              <a:rPr lang="en-CA" sz="2000" dirty="0">
                <a:effectLst/>
                <a:ea typeface="Times New Roman" panose="02020603050405020304" pitchFamily="18" charset="0"/>
              </a:rPr>
              <a:t>I argue that developing a food sovereign campus is a precondition for offering 'truly' sustainable university food services. </a:t>
            </a:r>
          </a:p>
          <a:p>
            <a:r>
              <a:rPr lang="en-CA" sz="2000" dirty="0">
                <a:effectLst/>
                <a:ea typeface="Times New Roman" panose="02020603050405020304" pitchFamily="18" charset="0"/>
              </a:rPr>
              <a:t>Food sovereignty is a transformative movement, while sustainability refers to a vast spectrum of corporate, reformist, transitional and transformative approaches. Sustainability is also frequently used to purposefully disguise harmful business practices – this is known as greenwashing. </a:t>
            </a:r>
          </a:p>
          <a:p>
            <a:r>
              <a:rPr lang="en-CA" sz="2000" dirty="0"/>
              <a:t>Despite Canadian Universities committing to be sustainable, none have achieved transformative, holistic, in-depth sustainability </a:t>
            </a:r>
            <a:r>
              <a:rPr lang="en-CA" sz="1000" dirty="0"/>
              <a:t>(Bieler and McKenzie, 2017) </a:t>
            </a:r>
          </a:p>
          <a:p>
            <a:r>
              <a:rPr lang="en-CA" sz="2000" dirty="0"/>
              <a:t>Although most research about university foodservices focuses on reforming multinational foodservice corporations, new researchers are focusing on transformative approaches </a:t>
            </a:r>
            <a:r>
              <a:rPr lang="en-CA" sz="1000" dirty="0">
                <a:effectLst/>
                <a:ea typeface="Times New Roman" panose="02020603050405020304" pitchFamily="18" charset="0"/>
              </a:rPr>
              <a:t>(</a:t>
            </a:r>
            <a:r>
              <a:rPr lang="en-CA" sz="1000" dirty="0" err="1">
                <a:effectLst/>
                <a:ea typeface="Times New Roman" panose="02020603050405020304" pitchFamily="18" charset="0"/>
              </a:rPr>
              <a:t>Bohunicky</a:t>
            </a:r>
            <a:r>
              <a:rPr lang="en-CA" sz="1000" dirty="0">
                <a:effectLst/>
                <a:ea typeface="Times New Roman" panose="02020603050405020304" pitchFamily="18" charset="0"/>
              </a:rPr>
              <a:t>, Desmarais and </a:t>
            </a:r>
            <a:r>
              <a:rPr lang="en-CA" sz="1000" dirty="0" err="1">
                <a:effectLst/>
                <a:ea typeface="Times New Roman" panose="02020603050405020304" pitchFamily="18" charset="0"/>
              </a:rPr>
              <a:t>Entz</a:t>
            </a:r>
            <a:r>
              <a:rPr lang="en-CA" sz="1000" dirty="0">
                <a:effectLst/>
                <a:ea typeface="Times New Roman" panose="02020603050405020304" pitchFamily="18" charset="0"/>
              </a:rPr>
              <a:t>, 2019)</a:t>
            </a:r>
            <a:r>
              <a:rPr lang="en-CA" sz="1000" dirty="0">
                <a:effectLst/>
              </a:rPr>
              <a:t> </a:t>
            </a:r>
            <a:r>
              <a:rPr lang="en-CA" sz="1000" dirty="0"/>
              <a:t> </a:t>
            </a:r>
          </a:p>
          <a:p>
            <a:pPr marL="0" indent="0">
              <a:buNone/>
            </a:pPr>
            <a:endParaRPr lang="en-US" sz="1000" dirty="0"/>
          </a:p>
        </p:txBody>
      </p:sp>
      <p:pic>
        <p:nvPicPr>
          <p:cNvPr id="4" name="Picture 3" descr="A picture containing text&#10;&#10;Description automatically generated">
            <a:extLst>
              <a:ext uri="{FF2B5EF4-FFF2-40B4-BE49-F238E27FC236}">
                <a16:creationId xmlns:a16="http://schemas.microsoft.com/office/drawing/2014/main" id="{F5002C76-00F1-9DA2-3B1A-9771E470EF52}"/>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83018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37E9-9A54-44B5-8824-F5971F96B448}"/>
              </a:ext>
            </a:extLst>
          </p:cNvPr>
          <p:cNvSpPr>
            <a:spLocks noGrp="1"/>
          </p:cNvSpPr>
          <p:nvPr>
            <p:ph type="title"/>
          </p:nvPr>
        </p:nvSpPr>
        <p:spPr/>
        <p:txBody>
          <a:bodyPr vert="horz" lIns="68580" tIns="34290" rIns="68580" bIns="34290" rtlCol="0" anchor="b">
            <a:noAutofit/>
          </a:bodyPr>
          <a:lstStyle/>
          <a:p>
            <a:r>
              <a:rPr lang="en-US" dirty="0"/>
              <a:t>From Sustainability to Food Sovereignty</a:t>
            </a:r>
            <a:endParaRPr lang="en-US"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id="{4AB6CA63-8EB2-4454-BC76-66E26A31017B}"/>
              </a:ext>
            </a:extLst>
          </p:cNvPr>
          <p:cNvSpPr>
            <a:spLocks noGrp="1"/>
          </p:cNvSpPr>
          <p:nvPr>
            <p:ph type="body" idx="1"/>
          </p:nvPr>
        </p:nvSpPr>
        <p:spPr>
          <a:xfrm>
            <a:off x="1274790" y="1759975"/>
            <a:ext cx="3703320" cy="736282"/>
          </a:xfrm>
        </p:spPr>
        <p:txBody>
          <a:bodyPr/>
          <a:lstStyle/>
          <a:p>
            <a:r>
              <a:rPr lang="en-US" dirty="0">
                <a:solidFill>
                  <a:schemeClr val="tx1"/>
                </a:solidFill>
              </a:rPr>
              <a:t>Triple Bottom Line</a:t>
            </a:r>
            <a:endParaRPr lang="en-CA" dirty="0">
              <a:solidFill>
                <a:schemeClr val="tx1"/>
              </a:solidFill>
            </a:endParaRPr>
          </a:p>
        </p:txBody>
      </p:sp>
      <p:sp>
        <p:nvSpPr>
          <p:cNvPr id="9" name="Text Placeholder 8">
            <a:extLst>
              <a:ext uri="{FF2B5EF4-FFF2-40B4-BE49-F238E27FC236}">
                <a16:creationId xmlns:a16="http://schemas.microsoft.com/office/drawing/2014/main" id="{3A993A81-540F-45FC-9784-70C1658180E2}"/>
              </a:ext>
            </a:extLst>
          </p:cNvPr>
          <p:cNvSpPr>
            <a:spLocks noGrp="1"/>
          </p:cNvSpPr>
          <p:nvPr>
            <p:ph type="body" sz="quarter" idx="3"/>
          </p:nvPr>
        </p:nvSpPr>
        <p:spPr>
          <a:xfrm>
            <a:off x="5362232" y="1759975"/>
            <a:ext cx="3703320" cy="736282"/>
          </a:xfrm>
        </p:spPr>
        <p:txBody>
          <a:bodyPr/>
          <a:lstStyle/>
          <a:p>
            <a:r>
              <a:rPr lang="en-US" dirty="0">
                <a:solidFill>
                  <a:schemeClr val="tx1"/>
                </a:solidFill>
              </a:rPr>
              <a:t>Nested Model</a:t>
            </a:r>
            <a:endParaRPr lang="en-CA" dirty="0">
              <a:solidFill>
                <a:schemeClr val="tx1"/>
              </a:solidFill>
            </a:endParaRPr>
          </a:p>
        </p:txBody>
      </p:sp>
      <p:pic>
        <p:nvPicPr>
          <p:cNvPr id="39" name="Picture 38">
            <a:extLst>
              <a:ext uri="{FF2B5EF4-FFF2-40B4-BE49-F238E27FC236}">
                <a16:creationId xmlns:a16="http://schemas.microsoft.com/office/drawing/2014/main" id="{0EFBDA24-89E0-44EF-A006-A084E34A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208" y="2772103"/>
            <a:ext cx="3371988" cy="3114192"/>
          </a:xfrm>
          <a:prstGeom prst="rect">
            <a:avLst/>
          </a:prstGeom>
        </p:spPr>
      </p:pic>
      <p:pic>
        <p:nvPicPr>
          <p:cNvPr id="4" name="Picture 3" descr="Chart&#10;&#10;Description automatically generated">
            <a:extLst>
              <a:ext uri="{FF2B5EF4-FFF2-40B4-BE49-F238E27FC236}">
                <a16:creationId xmlns:a16="http://schemas.microsoft.com/office/drawing/2014/main" id="{5B02CC1D-AE03-8233-6A81-879211D8B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660" y="2463193"/>
            <a:ext cx="3834961" cy="3764653"/>
          </a:xfrm>
          <a:prstGeom prst="rect">
            <a:avLst/>
          </a:prstGeom>
        </p:spPr>
      </p:pic>
      <p:sp>
        <p:nvSpPr>
          <p:cNvPr id="5" name="TextBox 4">
            <a:extLst>
              <a:ext uri="{FF2B5EF4-FFF2-40B4-BE49-F238E27FC236}">
                <a16:creationId xmlns:a16="http://schemas.microsoft.com/office/drawing/2014/main" id="{5E958486-4833-2A31-E6A9-08C4FFBC1BEE}"/>
              </a:ext>
            </a:extLst>
          </p:cNvPr>
          <p:cNvSpPr txBox="1"/>
          <p:nvPr/>
        </p:nvSpPr>
        <p:spPr>
          <a:xfrm>
            <a:off x="8857894" y="2001528"/>
            <a:ext cx="2356735" cy="461665"/>
          </a:xfrm>
          <a:prstGeom prst="rect">
            <a:avLst/>
          </a:prstGeom>
          <a:noFill/>
        </p:spPr>
        <p:txBody>
          <a:bodyPr wrap="none" rtlCol="0">
            <a:spAutoFit/>
          </a:bodyPr>
          <a:lstStyle/>
          <a:p>
            <a:r>
              <a:rPr lang="en-US" sz="2400" b="1" dirty="0"/>
              <a:t>Doughnut Model</a:t>
            </a:r>
          </a:p>
        </p:txBody>
      </p:sp>
      <p:pic>
        <p:nvPicPr>
          <p:cNvPr id="3" name="Content Placeholder 4" descr="A picture containing text, map&#10;&#10;Description automatically generated">
            <a:extLst>
              <a:ext uri="{FF2B5EF4-FFF2-40B4-BE49-F238E27FC236}">
                <a16:creationId xmlns:a16="http://schemas.microsoft.com/office/drawing/2014/main" id="{440CA56A-FBB3-E670-71C9-8755B7B31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6" y="2788424"/>
            <a:ext cx="3990438" cy="3257030"/>
          </a:xfrm>
          <a:prstGeom prst="rect">
            <a:avLst/>
          </a:prstGeom>
        </p:spPr>
      </p:pic>
    </p:spTree>
    <p:extLst>
      <p:ext uri="{BB962C8B-B14F-4D97-AF65-F5344CB8AC3E}">
        <p14:creationId xmlns:p14="http://schemas.microsoft.com/office/powerpoint/2010/main" val="125923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E2FC-090C-1257-C931-B8683C6DB967}"/>
              </a:ext>
            </a:extLst>
          </p:cNvPr>
          <p:cNvSpPr>
            <a:spLocks noGrp="1"/>
          </p:cNvSpPr>
          <p:nvPr>
            <p:ph type="title"/>
          </p:nvPr>
        </p:nvSpPr>
        <p:spPr/>
        <p:txBody>
          <a:bodyPr>
            <a:normAutofit/>
          </a:bodyPr>
          <a:lstStyle/>
          <a:p>
            <a:r>
              <a:rPr lang="en-US" dirty="0"/>
              <a:t>What is Food Sovereignty?</a:t>
            </a:r>
          </a:p>
        </p:txBody>
      </p:sp>
      <p:sp>
        <p:nvSpPr>
          <p:cNvPr id="3" name="Content Placeholder 2">
            <a:extLst>
              <a:ext uri="{FF2B5EF4-FFF2-40B4-BE49-F238E27FC236}">
                <a16:creationId xmlns:a16="http://schemas.microsoft.com/office/drawing/2014/main" id="{0949EA32-1870-DCCB-DBC6-D8F1F429819D}"/>
              </a:ext>
            </a:extLst>
          </p:cNvPr>
          <p:cNvSpPr>
            <a:spLocks noGrp="1"/>
          </p:cNvSpPr>
          <p:nvPr>
            <p:ph idx="1"/>
          </p:nvPr>
        </p:nvSpPr>
        <p:spPr>
          <a:xfrm>
            <a:off x="838200" y="1825624"/>
            <a:ext cx="10515600" cy="5032376"/>
          </a:xfrm>
        </p:spPr>
        <p:txBody>
          <a:bodyPr>
            <a:normAutofit fontScale="62500" lnSpcReduction="20000"/>
          </a:bodyPr>
          <a:lstStyle/>
          <a:p>
            <a:pPr marL="0" indent="0">
              <a:buNone/>
            </a:pPr>
            <a:r>
              <a:rPr lang="en-US" sz="4000" dirty="0"/>
              <a:t>Food sovereignty is a multidimensional concept that refers to a process, an outcome and comparative framework</a:t>
            </a:r>
          </a:p>
          <a:p>
            <a:pPr lvl="1"/>
            <a:r>
              <a:rPr lang="en-US" sz="2600" b="1" dirty="0"/>
              <a:t>Process</a:t>
            </a:r>
            <a:r>
              <a:rPr lang="en-US" sz="2600" dirty="0"/>
              <a:t> – it describes a movement, a struggle, a democratic process perpetually in negotiation and always in motion. </a:t>
            </a:r>
          </a:p>
          <a:p>
            <a:pPr lvl="1"/>
            <a:r>
              <a:rPr lang="en-US" sz="2600" b="1" dirty="0"/>
              <a:t>Outcomes</a:t>
            </a:r>
            <a:r>
              <a:rPr lang="en-US" sz="2600" dirty="0"/>
              <a:t> – agreed upon declarations of rights, codes of ethics and guiding principles. These declarations are debated at conferences, meetings, and public forums and carried out by the parties (who agree with the declarations) in local communities, i.e. </a:t>
            </a:r>
            <a:r>
              <a:rPr lang="en-US" sz="2600" dirty="0">
                <a:hlinkClick r:id="rId2"/>
              </a:rPr>
              <a:t>Nyéléni</a:t>
            </a:r>
            <a:r>
              <a:rPr lang="en-US" sz="2600" dirty="0"/>
              <a:t> Declaration 2007</a:t>
            </a:r>
          </a:p>
          <a:p>
            <a:pPr lvl="1"/>
            <a:r>
              <a:rPr lang="en-US" sz="2600" b="1" dirty="0"/>
              <a:t>Comparative frameworks</a:t>
            </a:r>
            <a:r>
              <a:rPr lang="en-US" sz="2600" dirty="0"/>
              <a:t> –  food regimes scholars have created frameworks to compare corporate, reformist, food justice and food sovereignty regimes.</a:t>
            </a:r>
          </a:p>
          <a:p>
            <a:pPr marL="0" indent="0">
              <a:buNone/>
            </a:pPr>
            <a:r>
              <a:rPr lang="en-US" sz="4000" dirty="0"/>
              <a:t>Food sovereignty refers to: </a:t>
            </a:r>
          </a:p>
          <a:p>
            <a:pPr lvl="1"/>
            <a:r>
              <a:rPr lang="en-US" sz="2600" dirty="0"/>
              <a:t>the rights of nations and people to control their own food economy – to decide how food is produced, consumed, processed, and distributed. </a:t>
            </a:r>
          </a:p>
          <a:p>
            <a:pPr lvl="1"/>
            <a:r>
              <a:rPr lang="en-US" sz="2600" dirty="0"/>
              <a:t>a paradigm, trend, framework, discourse, regime and model. It is the most radical food movement discourse and rivals the corporate neoliberal food system. </a:t>
            </a:r>
          </a:p>
          <a:p>
            <a:pPr lvl="1"/>
            <a:r>
              <a:rPr lang="en-US" sz="2600" dirty="0"/>
              <a:t>a right to food that is of quality, healthy, and culturally appropriate</a:t>
            </a:r>
          </a:p>
          <a:p>
            <a:pPr lvl="1"/>
            <a:r>
              <a:rPr lang="en-US" sz="2600" dirty="0"/>
              <a:t>recognition and respect of women’s role in food production</a:t>
            </a:r>
          </a:p>
          <a:p>
            <a:pPr lvl="1"/>
            <a:r>
              <a:rPr lang="en-US" sz="2600" dirty="0"/>
              <a:t>social justice </a:t>
            </a:r>
          </a:p>
          <a:p>
            <a:pPr lvl="1"/>
            <a:r>
              <a:rPr lang="en-US" sz="2600" dirty="0"/>
              <a:t>environmental sustainability</a:t>
            </a:r>
          </a:p>
          <a:p>
            <a:pPr lvl="1"/>
            <a:r>
              <a:rPr lang="en-CA" sz="2600" dirty="0"/>
              <a:t>recognition and respect for traditional knowledge and Indigenous Peoples</a:t>
            </a:r>
          </a:p>
          <a:p>
            <a:pPr lvl="1"/>
            <a:r>
              <a:rPr lang="en-CA" sz="2600" dirty="0"/>
              <a:t>agrarian reform including collective land rights and protection of Indigenous Peoples’ Lands</a:t>
            </a:r>
          </a:p>
          <a:p>
            <a:pPr lvl="1"/>
            <a:r>
              <a:rPr lang="en-US" sz="2600" dirty="0"/>
              <a:t>‘re-</a:t>
            </a:r>
            <a:r>
              <a:rPr lang="en-US" sz="2600" dirty="0" err="1"/>
              <a:t>commoning</a:t>
            </a:r>
            <a:r>
              <a:rPr lang="en-US" sz="2600" dirty="0"/>
              <a:t>’ land and right to defend land from transnational corporations</a:t>
            </a:r>
          </a:p>
          <a:p>
            <a:pPr lvl="1"/>
            <a:r>
              <a:rPr lang="en-US" sz="2600" dirty="0"/>
              <a:t>against trade liberation</a:t>
            </a:r>
          </a:p>
          <a:p>
            <a:pPr lvl="1">
              <a:buFontTx/>
              <a:buChar char="-"/>
            </a:pPr>
            <a:endParaRPr lang="en-US" dirty="0"/>
          </a:p>
          <a:p>
            <a:pPr marL="457200" lvl="1" indent="0">
              <a:buNone/>
            </a:pPr>
            <a:endParaRPr lang="en-US" dirty="0"/>
          </a:p>
        </p:txBody>
      </p:sp>
    </p:spTree>
    <p:extLst>
      <p:ext uri="{BB962C8B-B14F-4D97-AF65-F5344CB8AC3E}">
        <p14:creationId xmlns:p14="http://schemas.microsoft.com/office/powerpoint/2010/main" val="914964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75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555BD-1320-C62C-1F61-086541FBC8B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mj-lt"/>
                <a:ea typeface="+mj-ea"/>
                <a:cs typeface="+mj-cs"/>
              </a:rPr>
              <a:t>Food Regimes (Wittman, 2011)</a:t>
            </a:r>
          </a:p>
        </p:txBody>
      </p:sp>
      <p:pic>
        <p:nvPicPr>
          <p:cNvPr id="7" name="Content Placeholder 3">
            <a:extLst>
              <a:ext uri="{FF2B5EF4-FFF2-40B4-BE49-F238E27FC236}">
                <a16:creationId xmlns:a16="http://schemas.microsoft.com/office/drawing/2014/main" id="{6C61A600-A5F6-FA64-61FE-57880D7582D2}"/>
              </a:ext>
            </a:extLst>
          </p:cNvPr>
          <p:cNvPicPr>
            <a:picLocks noGrp="1" noChangeAspect="1"/>
          </p:cNvPicPr>
          <p:nvPr>
            <p:ph idx="1"/>
          </p:nvPr>
        </p:nvPicPr>
        <p:blipFill>
          <a:blip r:embed="rId2"/>
          <a:stretch>
            <a:fillRect/>
          </a:stretch>
        </p:blipFill>
        <p:spPr>
          <a:xfrm>
            <a:off x="4207933" y="729269"/>
            <a:ext cx="7347537" cy="5400438"/>
          </a:xfrm>
          <a:prstGeom prst="rect">
            <a:avLst/>
          </a:prstGeom>
        </p:spPr>
      </p:pic>
    </p:spTree>
    <p:extLst>
      <p:ext uri="{BB962C8B-B14F-4D97-AF65-F5344CB8AC3E}">
        <p14:creationId xmlns:p14="http://schemas.microsoft.com/office/powerpoint/2010/main" val="352681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555BD-1320-C62C-1F61-086541FBC8B2}"/>
              </a:ext>
            </a:extLst>
          </p:cNvPr>
          <p:cNvSpPr>
            <a:spLocks noGrp="1"/>
          </p:cNvSpPr>
          <p:nvPr>
            <p:ph type="title"/>
          </p:nvPr>
        </p:nvSpPr>
        <p:spPr>
          <a:xfrm>
            <a:off x="838200" y="347664"/>
            <a:ext cx="10015956" cy="1306475"/>
          </a:xfrm>
        </p:spPr>
        <p:txBody>
          <a:bodyPr vert="horz" lIns="91440" tIns="45720" rIns="91440" bIns="45720" rtlCol="0" anchor="ctr">
            <a:normAutofit/>
          </a:bodyPr>
          <a:lstStyle/>
          <a:p>
            <a:pPr algn="ctr"/>
            <a:r>
              <a:rPr lang="en-US" kern="1200" dirty="0">
                <a:solidFill>
                  <a:schemeClr val="tx1"/>
                </a:solidFill>
                <a:latin typeface="+mj-lt"/>
                <a:ea typeface="+mj-ea"/>
                <a:cs typeface="+mj-cs"/>
              </a:rPr>
              <a:t>Food Regimes Framework</a:t>
            </a:r>
            <a:br>
              <a:rPr lang="en-US" kern="1200" dirty="0">
                <a:solidFill>
                  <a:schemeClr val="tx1"/>
                </a:solidFill>
                <a:latin typeface="+mj-lt"/>
                <a:ea typeface="+mj-ea"/>
                <a:cs typeface="+mj-cs"/>
              </a:rPr>
            </a:br>
            <a:r>
              <a:rPr lang="en-US" sz="2000" kern="1200" dirty="0">
                <a:solidFill>
                  <a:schemeClr val="tx1"/>
                </a:solidFill>
                <a:latin typeface="+mj-lt"/>
                <a:ea typeface="+mj-ea"/>
                <a:cs typeface="+mj-cs"/>
              </a:rPr>
              <a:t>Holt-</a:t>
            </a:r>
            <a:r>
              <a:rPr lang="en-US" sz="2000" kern="1200" dirty="0" err="1">
                <a:solidFill>
                  <a:schemeClr val="tx1"/>
                </a:solidFill>
                <a:latin typeface="+mj-lt"/>
                <a:ea typeface="+mj-ea"/>
                <a:cs typeface="+mj-cs"/>
              </a:rPr>
              <a:t>Giménez</a:t>
            </a:r>
            <a:r>
              <a:rPr lang="en-US" sz="2000" kern="1200" dirty="0">
                <a:solidFill>
                  <a:schemeClr val="tx1"/>
                </a:solidFill>
                <a:latin typeface="+mj-lt"/>
                <a:ea typeface="+mj-ea"/>
                <a:cs typeface="+mj-cs"/>
              </a:rPr>
              <a:t> and Shattuck (2011) </a:t>
            </a:r>
          </a:p>
        </p:txBody>
      </p:sp>
      <p:pic>
        <p:nvPicPr>
          <p:cNvPr id="8" name="Picture 7">
            <a:extLst>
              <a:ext uri="{FF2B5EF4-FFF2-40B4-BE49-F238E27FC236}">
                <a16:creationId xmlns:a16="http://schemas.microsoft.com/office/drawing/2014/main" id="{61003829-B47C-4513-84DB-376F0808C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99" y="1500217"/>
            <a:ext cx="11350751" cy="5306476"/>
          </a:xfrm>
          <a:prstGeom prst="rect">
            <a:avLst/>
          </a:prstGeom>
        </p:spPr>
      </p:pic>
    </p:spTree>
    <p:extLst>
      <p:ext uri="{BB962C8B-B14F-4D97-AF65-F5344CB8AC3E}">
        <p14:creationId xmlns:p14="http://schemas.microsoft.com/office/powerpoint/2010/main" val="2655063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555BD-1320-C62C-1F61-086541FBC8B2}"/>
              </a:ext>
            </a:extLst>
          </p:cNvPr>
          <p:cNvSpPr>
            <a:spLocks noGrp="1"/>
          </p:cNvSpPr>
          <p:nvPr>
            <p:ph type="title"/>
          </p:nvPr>
        </p:nvSpPr>
        <p:spPr>
          <a:xfrm>
            <a:off x="838200" y="347664"/>
            <a:ext cx="10015956" cy="1306475"/>
          </a:xfrm>
        </p:spPr>
        <p:txBody>
          <a:bodyPr vert="horz" lIns="91440" tIns="45720" rIns="91440" bIns="45720" rtlCol="0" anchor="ctr">
            <a:normAutofit/>
          </a:bodyPr>
          <a:lstStyle/>
          <a:p>
            <a:pPr algn="ctr"/>
            <a:r>
              <a:rPr lang="en-US" kern="1200" dirty="0">
                <a:solidFill>
                  <a:schemeClr val="tx1"/>
                </a:solidFill>
                <a:latin typeface="+mj-lt"/>
                <a:ea typeface="+mj-ea"/>
                <a:cs typeface="+mj-cs"/>
              </a:rPr>
              <a:t>Food Regimes Framework</a:t>
            </a:r>
            <a:br>
              <a:rPr lang="en-US" kern="1200" dirty="0">
                <a:solidFill>
                  <a:schemeClr val="tx1"/>
                </a:solidFill>
                <a:latin typeface="+mj-lt"/>
                <a:ea typeface="+mj-ea"/>
                <a:cs typeface="+mj-cs"/>
              </a:rPr>
            </a:br>
            <a:r>
              <a:rPr lang="en-US" sz="2000" kern="1200" dirty="0">
                <a:solidFill>
                  <a:schemeClr val="tx1"/>
                </a:solidFill>
                <a:latin typeface="+mj-lt"/>
                <a:ea typeface="+mj-ea"/>
                <a:cs typeface="+mj-cs"/>
              </a:rPr>
              <a:t>Holt-</a:t>
            </a:r>
            <a:r>
              <a:rPr lang="en-US" sz="2000" kern="1200" dirty="0" err="1">
                <a:solidFill>
                  <a:schemeClr val="tx1"/>
                </a:solidFill>
                <a:latin typeface="+mj-lt"/>
                <a:ea typeface="+mj-ea"/>
                <a:cs typeface="+mj-cs"/>
              </a:rPr>
              <a:t>Giménez</a:t>
            </a:r>
            <a:r>
              <a:rPr lang="en-US" sz="2000" kern="1200" dirty="0">
                <a:solidFill>
                  <a:schemeClr val="tx1"/>
                </a:solidFill>
                <a:latin typeface="+mj-lt"/>
                <a:ea typeface="+mj-ea"/>
                <a:cs typeface="+mj-cs"/>
              </a:rPr>
              <a:t> and Shattuck (2011) </a:t>
            </a:r>
          </a:p>
        </p:txBody>
      </p:sp>
      <p:pic>
        <p:nvPicPr>
          <p:cNvPr id="3" name="Content Placeholder 4">
            <a:extLst>
              <a:ext uri="{FF2B5EF4-FFF2-40B4-BE49-F238E27FC236}">
                <a16:creationId xmlns:a16="http://schemas.microsoft.com/office/drawing/2014/main" id="{CC2000E2-908F-6ED0-796A-A14D9122ACDD}"/>
              </a:ext>
            </a:extLst>
          </p:cNvPr>
          <p:cNvPicPr>
            <a:picLocks noChangeAspect="1"/>
          </p:cNvPicPr>
          <p:nvPr/>
        </p:nvPicPr>
        <p:blipFill rotWithShape="1">
          <a:blip r:embed="rId2">
            <a:extLst>
              <a:ext uri="{28A0092B-C50C-407E-A947-70E740481C1C}">
                <a14:useLocalDpi xmlns:a14="http://schemas.microsoft.com/office/drawing/2010/main" val="0"/>
              </a:ext>
            </a:extLst>
          </a:blip>
          <a:srcRect b="5798"/>
          <a:stretch/>
        </p:blipFill>
        <p:spPr>
          <a:xfrm>
            <a:off x="2154650" y="1448945"/>
            <a:ext cx="7879649" cy="528873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F4C21A1-2B94-4C14-04F5-6EDEF1F7C1FF}"/>
              </a:ext>
            </a:extLst>
          </p:cNvPr>
          <p:cNvPicPr>
            <a:picLocks noChangeAspect="1"/>
          </p:cNvPicPr>
          <p:nvPr/>
        </p:nvPicPr>
        <p:blipFill>
          <a:blip r:embed="rId3"/>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1511253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049C3-6DF0-798A-0842-6DBDA14A43EC}"/>
              </a:ext>
            </a:extLst>
          </p:cNvPr>
          <p:cNvSpPr>
            <a:spLocks noGrp="1"/>
          </p:cNvSpPr>
          <p:nvPr>
            <p:ph type="title"/>
          </p:nvPr>
        </p:nvSpPr>
        <p:spPr>
          <a:xfrm>
            <a:off x="630936" y="639520"/>
            <a:ext cx="3429000" cy="1719072"/>
          </a:xfrm>
        </p:spPr>
        <p:txBody>
          <a:bodyPr anchor="b">
            <a:normAutofit/>
          </a:bodyPr>
          <a:lstStyle/>
          <a:p>
            <a:r>
              <a:rPr lang="en-US" sz="2600" dirty="0"/>
              <a:t>Concordia Campus-Community Food Groups Research Project</a:t>
            </a:r>
          </a:p>
        </p:txBody>
      </p:sp>
      <p:sp>
        <p:nvSpPr>
          <p:cNvPr id="3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E1DEA5-9284-622F-81B1-495E254AA39F}"/>
              </a:ext>
            </a:extLst>
          </p:cNvPr>
          <p:cNvSpPr>
            <a:spLocks noGrp="1"/>
          </p:cNvSpPr>
          <p:nvPr>
            <p:ph idx="1"/>
          </p:nvPr>
        </p:nvSpPr>
        <p:spPr>
          <a:xfrm>
            <a:off x="630936" y="2807208"/>
            <a:ext cx="3429000" cy="3410712"/>
          </a:xfrm>
        </p:spPr>
        <p:txBody>
          <a:bodyPr anchor="t">
            <a:normAutofit fontScale="92500" lnSpcReduction="10000"/>
          </a:bodyPr>
          <a:lstStyle/>
          <a:p>
            <a:pPr marL="0" indent="0">
              <a:buNone/>
            </a:pPr>
            <a:r>
              <a:rPr lang="en-US" sz="2400" dirty="0"/>
              <a:t>Methods</a:t>
            </a:r>
          </a:p>
          <a:p>
            <a:pPr marL="0" indent="0">
              <a:buNone/>
            </a:pPr>
            <a:r>
              <a:rPr lang="en-US" sz="2000" dirty="0"/>
              <a:t>Ongoing project</a:t>
            </a:r>
          </a:p>
          <a:p>
            <a:pPr marL="0" indent="0">
              <a:buNone/>
            </a:pPr>
            <a:r>
              <a:rPr lang="en-US" sz="2000" dirty="0"/>
              <a:t>Approach </a:t>
            </a:r>
          </a:p>
          <a:p>
            <a:pPr lvl="1"/>
            <a:r>
              <a:rPr lang="en-US" sz="1900" dirty="0"/>
              <a:t>Critical-participatory-action-research</a:t>
            </a:r>
          </a:p>
          <a:p>
            <a:pPr marL="0" indent="0">
              <a:buNone/>
            </a:pPr>
            <a:r>
              <a:rPr lang="en-US" sz="2000" dirty="0"/>
              <a:t>Three phases</a:t>
            </a:r>
          </a:p>
          <a:p>
            <a:pPr marL="545211" lvl="2"/>
            <a:r>
              <a:rPr lang="en-US" sz="1900" dirty="0"/>
              <a:t>Gather information</a:t>
            </a:r>
          </a:p>
          <a:p>
            <a:pPr marL="545211" lvl="2"/>
            <a:r>
              <a:rPr lang="en-US" sz="1900" dirty="0"/>
              <a:t>Produce multimedia content</a:t>
            </a:r>
          </a:p>
          <a:p>
            <a:pPr marL="545211" lvl="2"/>
            <a:r>
              <a:rPr lang="en-US" sz="1900" dirty="0"/>
              <a:t>Hold public conversations about our findings and create an action plan</a:t>
            </a:r>
          </a:p>
          <a:p>
            <a:endParaRPr lang="en-US" sz="1500" dirty="0"/>
          </a:p>
        </p:txBody>
      </p:sp>
      <p:pic>
        <p:nvPicPr>
          <p:cNvPr id="5" name="Content Placeholder 4" descr="Diagram&#10;&#10;Description automatically generated">
            <a:extLst>
              <a:ext uri="{FF2B5EF4-FFF2-40B4-BE49-F238E27FC236}">
                <a16:creationId xmlns:a16="http://schemas.microsoft.com/office/drawing/2014/main" id="{0D409F82-1318-6A9A-A639-41CF1953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746" y="640080"/>
            <a:ext cx="3820820" cy="557784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357C024-7136-4D17-4BB2-896DD0B0FCD3}"/>
              </a:ext>
            </a:extLst>
          </p:cNvPr>
          <p:cNvPicPr>
            <a:picLocks noChangeAspect="1"/>
          </p:cNvPicPr>
          <p:nvPr/>
        </p:nvPicPr>
        <p:blipFill>
          <a:blip r:embed="rId3"/>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391217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BA46E-09DB-56FF-862B-82E25AC90463}"/>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7B476CEB-F6EC-4D99-C8F8-3219D3587F2F}"/>
              </a:ext>
            </a:extLst>
          </p:cNvPr>
          <p:cNvSpPr>
            <a:spLocks noGrp="1"/>
          </p:cNvSpPr>
          <p:nvPr>
            <p:ph idx="1"/>
          </p:nvPr>
        </p:nvSpPr>
        <p:spPr>
          <a:xfrm>
            <a:off x="838200" y="1825625"/>
            <a:ext cx="10515600" cy="4667250"/>
          </a:xfrm>
        </p:spPr>
        <p:txBody>
          <a:bodyPr>
            <a:normAutofit fontScale="85000" lnSpcReduction="20000"/>
          </a:bodyPr>
          <a:lstStyle/>
          <a:p>
            <a:pPr marL="0" indent="0">
              <a:lnSpc>
                <a:spcPct val="90000"/>
              </a:lnSpc>
              <a:buNone/>
            </a:pPr>
            <a:r>
              <a:rPr lang="en-US" sz="2900" b="1" dirty="0">
                <a:cs typeface="Calibri" panose="020F0502020204030204" pitchFamily="34" charset="0"/>
              </a:rPr>
              <a:t>Mapping</a:t>
            </a:r>
          </a:p>
          <a:p>
            <a:pPr lvl="1">
              <a:lnSpc>
                <a:spcPct val="90000"/>
              </a:lnSpc>
            </a:pPr>
            <a:r>
              <a:rPr lang="en-US" sz="2000" dirty="0">
                <a:cs typeface="Calibri" panose="020F0502020204030204" pitchFamily="34" charset="0"/>
              </a:rPr>
              <a:t>What campus-community food organizations exist at Concordia as of 2018? </a:t>
            </a:r>
          </a:p>
          <a:p>
            <a:pPr lvl="1">
              <a:lnSpc>
                <a:spcPct val="90000"/>
              </a:lnSpc>
            </a:pPr>
            <a:r>
              <a:rPr lang="en-US" sz="2000" dirty="0">
                <a:cs typeface="Calibri" panose="020F0502020204030204" pitchFamily="34" charset="0"/>
              </a:rPr>
              <a:t>What factors facilitated and hindered the development and viability of the campus-community food system at Concordia University.  </a:t>
            </a:r>
          </a:p>
          <a:p>
            <a:pPr lvl="1">
              <a:lnSpc>
                <a:spcPct val="90000"/>
              </a:lnSpc>
            </a:pPr>
            <a:r>
              <a:rPr lang="en-US" sz="2000" dirty="0">
                <a:cs typeface="Calibri" panose="020F0502020204030204" pitchFamily="34" charset="0"/>
              </a:rPr>
              <a:t>How does the Concordia campus-community food system contribute to understanding how to build food sovereign campuses? </a:t>
            </a:r>
          </a:p>
          <a:p>
            <a:pPr marL="150876" lvl="1" indent="0">
              <a:lnSpc>
                <a:spcPct val="90000"/>
              </a:lnSpc>
              <a:buNone/>
            </a:pPr>
            <a:r>
              <a:rPr lang="en-US" sz="2900" b="1" dirty="0">
                <a:cs typeface="Calibri" panose="020F0502020204030204" pitchFamily="34" charset="0"/>
              </a:rPr>
              <a:t>Historical Analysis</a:t>
            </a:r>
          </a:p>
          <a:p>
            <a:pPr lvl="1">
              <a:lnSpc>
                <a:spcPct val="90000"/>
              </a:lnSpc>
            </a:pPr>
            <a:r>
              <a:rPr lang="en-US" sz="2000" dirty="0">
                <a:cs typeface="Calibri" panose="020F0502020204030204" pitchFamily="34" charset="0"/>
              </a:rPr>
              <a:t>How did the Concordia campus-community food organizations come into existence? </a:t>
            </a:r>
          </a:p>
          <a:p>
            <a:pPr lvl="1">
              <a:lnSpc>
                <a:spcPct val="90000"/>
              </a:lnSpc>
            </a:pPr>
            <a:r>
              <a:rPr lang="en-US" sz="2000" dirty="0">
                <a:cs typeface="Calibri" panose="020F0502020204030204" pitchFamily="34" charset="0"/>
              </a:rPr>
              <a:t>What factors that prevented food activists from replacing multinational foodservice corporations with a local, ethical, social enterprise?</a:t>
            </a:r>
          </a:p>
          <a:p>
            <a:pPr lvl="1">
              <a:lnSpc>
                <a:spcPct val="90000"/>
              </a:lnSpc>
            </a:pPr>
            <a:r>
              <a:rPr lang="en-US" sz="2000" dirty="0">
                <a:cs typeface="Calibri" panose="020F0502020204030204" pitchFamily="34" charset="0"/>
              </a:rPr>
              <a:t>What does the history of the campus-community food system contribute to understanding how to build food sovereign campuses? </a:t>
            </a:r>
          </a:p>
          <a:p>
            <a:pPr marL="150876" lvl="1" indent="0">
              <a:lnSpc>
                <a:spcPct val="90000"/>
              </a:lnSpc>
              <a:buNone/>
            </a:pPr>
            <a:r>
              <a:rPr lang="en-US" sz="2900" b="1" dirty="0">
                <a:cs typeface="Calibri" panose="020F0502020204030204" pitchFamily="34" charset="0"/>
              </a:rPr>
              <a:t>Public Discussion</a:t>
            </a:r>
          </a:p>
          <a:p>
            <a:pPr lvl="1">
              <a:lnSpc>
                <a:spcPct val="90000"/>
              </a:lnSpc>
            </a:pPr>
            <a:r>
              <a:rPr lang="en-US" sz="2000" dirty="0">
                <a:cs typeface="Calibri" panose="020F0502020204030204" pitchFamily="34" charset="0"/>
              </a:rPr>
              <a:t>What can we learn from the campus-community organizations about building a food sovereign campus? </a:t>
            </a:r>
          </a:p>
          <a:p>
            <a:pPr marL="150876" lvl="1" indent="0">
              <a:lnSpc>
                <a:spcPct val="90000"/>
              </a:lnSpc>
              <a:buNone/>
            </a:pPr>
            <a:r>
              <a:rPr lang="en-US" sz="2900" b="1" dirty="0">
                <a:cs typeface="Calibri" panose="020F0502020204030204" pitchFamily="34" charset="0"/>
              </a:rPr>
              <a:t>Food Sovereignty Framework</a:t>
            </a:r>
          </a:p>
          <a:p>
            <a:pPr lvl="1">
              <a:lnSpc>
                <a:spcPct val="90000"/>
              </a:lnSpc>
            </a:pPr>
            <a:r>
              <a:rPr lang="en-CA" sz="2000" dirty="0">
                <a:ea typeface="Times New Roman" panose="02020603050405020304" pitchFamily="18" charset="0"/>
                <a:cs typeface="Calibri" panose="020F0502020204030204" pitchFamily="34" charset="0"/>
              </a:rPr>
              <a:t>How could previous literature and the case-study of the campus-community food groups help construct a framework for building food sovereign campuses? </a:t>
            </a:r>
            <a:endParaRPr lang="en-US" sz="2000" dirty="0"/>
          </a:p>
          <a:p>
            <a:endParaRPr lang="en-US" dirty="0"/>
          </a:p>
        </p:txBody>
      </p:sp>
      <p:pic>
        <p:nvPicPr>
          <p:cNvPr id="4" name="Picture 3" descr="A picture containing text&#10;&#10;Description automatically generated">
            <a:extLst>
              <a:ext uri="{FF2B5EF4-FFF2-40B4-BE49-F238E27FC236}">
                <a16:creationId xmlns:a16="http://schemas.microsoft.com/office/drawing/2014/main" id="{FEB479D3-7D6F-5B7D-A368-30BB1701BBEC}"/>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414826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DEDE-DF0A-43D7-22CC-2834FF80C518}"/>
              </a:ext>
            </a:extLst>
          </p:cNvPr>
          <p:cNvSpPr>
            <a:spLocks noGrp="1"/>
          </p:cNvSpPr>
          <p:nvPr>
            <p:ph type="title"/>
          </p:nvPr>
        </p:nvSpPr>
        <p:spPr/>
        <p:txBody>
          <a:bodyPr>
            <a:normAutofit/>
          </a:bodyPr>
          <a:lstStyle/>
          <a:p>
            <a:r>
              <a:rPr lang="en-US" sz="4000" dirty="0"/>
              <a:t>Concordia Campus-Community Food Groups Map</a:t>
            </a:r>
          </a:p>
        </p:txBody>
      </p:sp>
      <p:pic>
        <p:nvPicPr>
          <p:cNvPr id="4" name="Content Placeholder 3">
            <a:extLst>
              <a:ext uri="{FF2B5EF4-FFF2-40B4-BE49-F238E27FC236}">
                <a16:creationId xmlns:a16="http://schemas.microsoft.com/office/drawing/2014/main" id="{166DAE88-52BC-A0B2-2B92-B2460C8996B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677" b="1735"/>
          <a:stretch/>
        </p:blipFill>
        <p:spPr bwMode="auto">
          <a:xfrm>
            <a:off x="1991522" y="1327185"/>
            <a:ext cx="8208956" cy="5530815"/>
          </a:xfrm>
          <a:prstGeom prst="rect">
            <a:avLst/>
          </a:prstGeom>
          <a:noFill/>
          <a:extLst>
            <a:ext uri="{53640926-AAD7-44D8-BBD7-CCE9431645EC}">
              <a14:shadowObscured xmlns:a14="http://schemas.microsoft.com/office/drawing/2010/main"/>
            </a:ext>
          </a:extLst>
        </p:spPr>
      </p:pic>
      <p:pic>
        <p:nvPicPr>
          <p:cNvPr id="8" name="Picture 7" descr="A picture containing text&#10;&#10;Description automatically generated">
            <a:extLst>
              <a:ext uri="{FF2B5EF4-FFF2-40B4-BE49-F238E27FC236}">
                <a16:creationId xmlns:a16="http://schemas.microsoft.com/office/drawing/2014/main" id="{3BA343E8-39F7-E255-2E0B-81BEBDEE85F9}"/>
              </a:ext>
            </a:extLst>
          </p:cNvPr>
          <p:cNvPicPr>
            <a:picLocks noChangeAspect="1"/>
          </p:cNvPicPr>
          <p:nvPr/>
        </p:nvPicPr>
        <p:blipFill>
          <a:blip r:embed="rId3"/>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07587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3065-B3D1-D1C7-5D8F-43A7082FF66B}"/>
              </a:ext>
            </a:extLst>
          </p:cNvPr>
          <p:cNvSpPr>
            <a:spLocks noGrp="1"/>
          </p:cNvSpPr>
          <p:nvPr>
            <p:ph type="title"/>
          </p:nvPr>
        </p:nvSpPr>
        <p:spPr/>
        <p:txBody>
          <a:bodyPr/>
          <a:lstStyle/>
          <a:p>
            <a:pPr algn="ctr"/>
            <a:r>
              <a:rPr lang="en-US" dirty="0"/>
              <a:t>Territorial Acknowledgement</a:t>
            </a:r>
          </a:p>
        </p:txBody>
      </p:sp>
      <p:sp>
        <p:nvSpPr>
          <p:cNvPr id="3" name="Content Placeholder 2">
            <a:extLst>
              <a:ext uri="{FF2B5EF4-FFF2-40B4-BE49-F238E27FC236}">
                <a16:creationId xmlns:a16="http://schemas.microsoft.com/office/drawing/2014/main" id="{5ACB8457-7107-5D8E-E22D-8C548B141099}"/>
              </a:ext>
            </a:extLst>
          </p:cNvPr>
          <p:cNvSpPr>
            <a:spLocks noGrp="1"/>
          </p:cNvSpPr>
          <p:nvPr>
            <p:ph idx="1"/>
          </p:nvPr>
        </p:nvSpPr>
        <p:spPr/>
        <p:txBody>
          <a:bodyPr/>
          <a:lstStyle/>
          <a:p>
            <a:pPr marL="0" indent="0" algn="ctr">
              <a:buNone/>
            </a:pPr>
            <a:r>
              <a:rPr lang="en-US" dirty="0"/>
              <a:t>I acknowledge that Concordia University is located on unceded Indigenous lands. The </a:t>
            </a:r>
            <a:r>
              <a:rPr lang="en-US" dirty="0" err="1"/>
              <a:t>Kanien’kehá:ka</a:t>
            </a:r>
            <a:r>
              <a:rPr lang="en-US" dirty="0"/>
              <a:t> Nation is recognized as the custodians of the lands and waters on which we gather today. </a:t>
            </a:r>
            <a:r>
              <a:rPr lang="en-US" dirty="0" err="1"/>
              <a:t>Tiohtiá:ke</a:t>
            </a:r>
            <a:r>
              <a:rPr lang="en-US" dirty="0"/>
              <a:t>/Montreal is historically known as a gathering place for many First Nations. Today, it is home to a diverse population of Indigenous and other peoples. We respect the continued connections with the past, present and future in our ongoing relationships with Indigenous and other peoples within the Montreal community. (Indigenous Directions Leadership Group, Feb. 16, 2017)</a:t>
            </a:r>
          </a:p>
        </p:txBody>
      </p:sp>
      <p:pic>
        <p:nvPicPr>
          <p:cNvPr id="7" name="Picture 6" descr="A picture containing text&#10;&#10;Description automatically generated">
            <a:extLst>
              <a:ext uri="{FF2B5EF4-FFF2-40B4-BE49-F238E27FC236}">
                <a16:creationId xmlns:a16="http://schemas.microsoft.com/office/drawing/2014/main" id="{E0EAF62B-ACA6-EFA3-F376-7598C9CB9261}"/>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3257125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3E8B28-EFD9-B839-0A33-168AA23C9C5F}"/>
              </a:ext>
            </a:extLst>
          </p:cNvPr>
          <p:cNvSpPr>
            <a:spLocks noGrp="1"/>
          </p:cNvSpPr>
          <p:nvPr>
            <p:ph type="title"/>
          </p:nvPr>
        </p:nvSpPr>
        <p:spPr>
          <a:xfrm>
            <a:off x="635000" y="640823"/>
            <a:ext cx="3418659" cy="5583148"/>
          </a:xfrm>
        </p:spPr>
        <p:txBody>
          <a:bodyPr anchor="ctr">
            <a:normAutofit/>
          </a:bodyPr>
          <a:lstStyle/>
          <a:p>
            <a:r>
              <a:rPr lang="en-US" sz="4600"/>
              <a:t>Facilitating the Creation and Perpetuation of the Campus-Community Food System</a:t>
            </a:r>
          </a:p>
        </p:txBody>
      </p:sp>
      <p:sp>
        <p:nvSpPr>
          <p:cNvPr id="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2">
            <a:extLst>
              <a:ext uri="{FF2B5EF4-FFF2-40B4-BE49-F238E27FC236}">
                <a16:creationId xmlns:a16="http://schemas.microsoft.com/office/drawing/2014/main" id="{27CB8294-2EBA-7315-7E4E-6490CE710834}"/>
              </a:ext>
            </a:extLst>
          </p:cNvPr>
          <p:cNvGraphicFramePr>
            <a:graphicFrameLocks noGrp="1"/>
          </p:cNvGraphicFramePr>
          <p:nvPr>
            <p:ph idx="1"/>
            <p:extLst>
              <p:ext uri="{D42A27DB-BD31-4B8C-83A1-F6EECF244321}">
                <p14:modId xmlns:p14="http://schemas.microsoft.com/office/powerpoint/2010/main" val="10456824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928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0313859-5652-F8DD-457A-7C7259AF5EFD}"/>
              </a:ext>
            </a:extLst>
          </p:cNvPr>
          <p:cNvSpPr>
            <a:spLocks noGrp="1"/>
          </p:cNvSpPr>
          <p:nvPr>
            <p:ph type="title"/>
          </p:nvPr>
        </p:nvSpPr>
        <p:spPr>
          <a:xfrm>
            <a:off x="635000" y="640823"/>
            <a:ext cx="3418659" cy="5583148"/>
          </a:xfrm>
        </p:spPr>
        <p:txBody>
          <a:bodyPr anchor="ctr">
            <a:normAutofit/>
          </a:bodyPr>
          <a:lstStyle/>
          <a:p>
            <a:r>
              <a:rPr lang="en-US" sz="4600"/>
              <a:t>Impeding the Development and Viability of the Campus-Community Food System</a:t>
            </a:r>
            <a:br>
              <a:rPr lang="en-US" sz="4600"/>
            </a:br>
            <a:endParaRPr lang="en-US" sz="4600"/>
          </a:p>
        </p:txBody>
      </p:sp>
      <p:sp>
        <p:nvSpPr>
          <p:cNvPr id="2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ontent Placeholder 2">
            <a:extLst>
              <a:ext uri="{FF2B5EF4-FFF2-40B4-BE49-F238E27FC236}">
                <a16:creationId xmlns:a16="http://schemas.microsoft.com/office/drawing/2014/main" id="{19AB4430-ACC3-7991-5968-F1FF0F948489}"/>
              </a:ext>
            </a:extLst>
          </p:cNvPr>
          <p:cNvGraphicFramePr>
            <a:graphicFrameLocks noGrp="1"/>
          </p:cNvGraphicFramePr>
          <p:nvPr>
            <p:ph idx="1"/>
            <p:extLst>
              <p:ext uri="{D42A27DB-BD31-4B8C-83A1-F6EECF244321}">
                <p14:modId xmlns:p14="http://schemas.microsoft.com/office/powerpoint/2010/main" val="41662881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522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A799E6F1-E31C-E848-A567-118BF7EE7424}"/>
              </a:ext>
            </a:extLst>
          </p:cNvPr>
          <p:cNvSpPr txBox="1">
            <a:spLocks/>
          </p:cNvSpPr>
          <p:nvPr/>
        </p:nvSpPr>
        <p:spPr>
          <a:xfrm>
            <a:off x="838200" y="557189"/>
            <a:ext cx="3374136" cy="5567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600"/>
              </a:spcAft>
            </a:pPr>
            <a:r>
              <a:rPr lang="en-US" sz="4400" kern="1200">
                <a:solidFill>
                  <a:schemeClr val="tx1"/>
                </a:solidFill>
                <a:latin typeface="+mj-lt"/>
                <a:ea typeface="+mj-ea"/>
                <a:cs typeface="+mj-cs"/>
              </a:rPr>
              <a:t>Reasons Why Student Activists Were Not Successful in Preventing Multinational Foodservice Corporations</a:t>
            </a:r>
          </a:p>
        </p:txBody>
      </p:sp>
      <p:graphicFrame>
        <p:nvGraphicFramePr>
          <p:cNvPr id="5" name="Content Placeholder 2">
            <a:extLst>
              <a:ext uri="{FF2B5EF4-FFF2-40B4-BE49-F238E27FC236}">
                <a16:creationId xmlns:a16="http://schemas.microsoft.com/office/drawing/2014/main" id="{D0BAFA46-BF38-0B66-DF8F-92F53504DD1D}"/>
              </a:ext>
            </a:extLst>
          </p:cNvPr>
          <p:cNvGraphicFramePr>
            <a:graphicFrameLocks noGrp="1"/>
          </p:cNvGraphicFramePr>
          <p:nvPr>
            <p:ph idx="1"/>
            <p:extLst>
              <p:ext uri="{D42A27DB-BD31-4B8C-83A1-F6EECF244321}">
                <p14:modId xmlns:p14="http://schemas.microsoft.com/office/powerpoint/2010/main" val="144761204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7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99D144E-B3DE-3B3F-06BC-1F126660CE91}"/>
              </a:ext>
            </a:extLst>
          </p:cNvPr>
          <p:cNvSpPr>
            <a:spLocks noGrp="1"/>
          </p:cNvSpPr>
          <p:nvPr>
            <p:ph type="title"/>
          </p:nvPr>
        </p:nvSpPr>
        <p:spPr>
          <a:xfrm>
            <a:off x="838200" y="365125"/>
            <a:ext cx="10515600" cy="1325563"/>
          </a:xfrm>
        </p:spPr>
        <p:txBody>
          <a:bodyPr>
            <a:normAutofit/>
          </a:bodyPr>
          <a:lstStyle/>
          <a:p>
            <a:r>
              <a:rPr lang="en-US" sz="5400"/>
              <a:t>Key Findings</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F9ED2667-36F2-44C2-B767-C9962CCC5D70}"/>
              </a:ext>
            </a:extLst>
          </p:cNvPr>
          <p:cNvSpPr>
            <a:spLocks noGrp="1"/>
          </p:cNvSpPr>
          <p:nvPr>
            <p:ph idx="1"/>
          </p:nvPr>
        </p:nvSpPr>
        <p:spPr>
          <a:xfrm>
            <a:off x="838200" y="1929384"/>
            <a:ext cx="10515600" cy="4251960"/>
          </a:xfrm>
        </p:spPr>
        <p:txBody>
          <a:bodyPr>
            <a:normAutofit/>
          </a:bodyPr>
          <a:lstStyle/>
          <a:p>
            <a:r>
              <a:rPr lang="en-US" sz="1700"/>
              <a:t>Food sovereignty can describe the social justice outcomes on campus, like policies, organizational procedures (reflected through by-laws and constitutions), bans on harmful practices (i.e. selling bottled water), among others. </a:t>
            </a:r>
          </a:p>
          <a:p>
            <a:r>
              <a:rPr lang="en-US" sz="1700"/>
              <a:t>Campus food sovereignty is an ongoing process of negotiating with others who are actively trying to transform the food system.</a:t>
            </a:r>
          </a:p>
          <a:p>
            <a:r>
              <a:rPr lang="en-US" sz="1700"/>
              <a:t>Food sovereignty is not a reformist movement, it is transformational. </a:t>
            </a:r>
          </a:p>
          <a:p>
            <a:r>
              <a:rPr lang="en-US" sz="1700"/>
              <a:t>A food sovereign campus is controlled by students, faculty, the Concordia community and community at large and should create positive value to these constituencies. </a:t>
            </a:r>
          </a:p>
          <a:p>
            <a:r>
              <a:rPr lang="en-US" sz="1700"/>
              <a:t>A food sovereign campus does not force students onto a meal plan so that large multinational corporations, and universities (through a profit and loss model) can receive financial returns. </a:t>
            </a:r>
          </a:p>
          <a:p>
            <a:r>
              <a:rPr lang="en-US" sz="1700"/>
              <a:t>Food sovereign campuses are made up of social enterprises that practice an array of diverse economy practices.</a:t>
            </a:r>
          </a:p>
          <a:p>
            <a:r>
              <a:rPr lang="en-US" sz="1700"/>
              <a:t>A food sovereign campus is more radical than corporate and weak sustainability approaches and can be differentiated through the framework provided in this thesis. </a:t>
            </a:r>
          </a:p>
          <a:p>
            <a:r>
              <a:rPr lang="en-US" sz="1700"/>
              <a:t>Even though food sovereignty is hard to define and apply to university campuses, sustainability is equally confusing and often used to uphold unsustainable practices. </a:t>
            </a:r>
          </a:p>
        </p:txBody>
      </p:sp>
    </p:spTree>
    <p:extLst>
      <p:ext uri="{BB962C8B-B14F-4D97-AF65-F5344CB8AC3E}">
        <p14:creationId xmlns:p14="http://schemas.microsoft.com/office/powerpoint/2010/main" val="134445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64B826D5-5383-026A-9FF9-D96CA4C46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41" y="152961"/>
            <a:ext cx="11394918" cy="6552078"/>
          </a:xfrm>
          <a:prstGeom prst="rect">
            <a:avLst/>
          </a:prstGeom>
        </p:spPr>
      </p:pic>
      <p:sp>
        <p:nvSpPr>
          <p:cNvPr id="25" name="TextBox 24">
            <a:extLst>
              <a:ext uri="{FF2B5EF4-FFF2-40B4-BE49-F238E27FC236}">
                <a16:creationId xmlns:a16="http://schemas.microsoft.com/office/drawing/2014/main" id="{83E7BBC8-3E51-8148-A4AC-08D906B1E27F}"/>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nSpc>
                <a:spcPct val="90000"/>
              </a:lnSpc>
              <a:spcAft>
                <a:spcPts val="600"/>
              </a:spcAft>
            </a:pPr>
            <a:endParaRPr lang="en-US" sz="2200" dirty="0"/>
          </a:p>
        </p:txBody>
      </p:sp>
      <p:sp>
        <p:nvSpPr>
          <p:cNvPr id="24" name="Title 1">
            <a:extLst>
              <a:ext uri="{FF2B5EF4-FFF2-40B4-BE49-F238E27FC236}">
                <a16:creationId xmlns:a16="http://schemas.microsoft.com/office/drawing/2014/main" id="{60C4B716-01D7-B040-960A-E348E5A25D24}"/>
              </a:ext>
            </a:extLst>
          </p:cNvPr>
          <p:cNvSpPr txBox="1">
            <a:spLocks/>
          </p:cNvSpPr>
          <p:nvPr/>
        </p:nvSpPr>
        <p:spPr>
          <a:xfrm>
            <a:off x="630936" y="2807208"/>
            <a:ext cx="3429000" cy="341071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lgn="l">
              <a:spcBef>
                <a:spcPts val="0"/>
              </a:spcBef>
              <a:spcAft>
                <a:spcPts val="600"/>
              </a:spcAft>
            </a:pPr>
            <a:endParaRPr lang="en-US" sz="2200" dirty="0">
              <a:solidFill>
                <a:schemeClr val="tx1"/>
              </a:solidFill>
              <a:latin typeface="+mn-lt"/>
              <a:ea typeface="+mn-ea"/>
              <a:cs typeface="+mn-cs"/>
            </a:endParaRPr>
          </a:p>
        </p:txBody>
      </p:sp>
    </p:spTree>
    <p:extLst>
      <p:ext uri="{BB962C8B-B14F-4D97-AF65-F5344CB8AC3E}">
        <p14:creationId xmlns:p14="http://schemas.microsoft.com/office/powerpoint/2010/main" val="3416779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with medium confidence">
            <a:extLst>
              <a:ext uri="{FF2B5EF4-FFF2-40B4-BE49-F238E27FC236}">
                <a16:creationId xmlns:a16="http://schemas.microsoft.com/office/drawing/2014/main" id="{05477B98-C3D5-ACDC-21A8-12099C541737}"/>
              </a:ext>
            </a:extLst>
          </p:cNvPr>
          <p:cNvPicPr>
            <a:picLocks noChangeAspect="1"/>
          </p:cNvPicPr>
          <p:nvPr/>
        </p:nvPicPr>
        <p:blipFill>
          <a:blip r:embed="rId2"/>
          <a:stretch>
            <a:fillRect/>
          </a:stretch>
        </p:blipFill>
        <p:spPr>
          <a:xfrm>
            <a:off x="303530" y="728436"/>
            <a:ext cx="11584939" cy="413747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CECC7F3-6A98-D5FC-E614-93CBD1F09F05}"/>
              </a:ext>
            </a:extLst>
          </p:cNvPr>
          <p:cNvPicPr>
            <a:picLocks noChangeAspect="1"/>
          </p:cNvPicPr>
          <p:nvPr/>
        </p:nvPicPr>
        <p:blipFill>
          <a:blip r:embed="rId3"/>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134453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6778E-D8DF-169C-2B5B-5EE37DC29518}"/>
              </a:ext>
            </a:extLst>
          </p:cNvPr>
          <p:cNvPicPr>
            <a:picLocks noChangeAspect="1"/>
          </p:cNvPicPr>
          <p:nvPr/>
        </p:nvPicPr>
        <p:blipFill>
          <a:blip r:embed="rId2"/>
          <a:stretch>
            <a:fillRect/>
          </a:stretch>
        </p:blipFill>
        <p:spPr>
          <a:xfrm>
            <a:off x="2818483" y="849085"/>
            <a:ext cx="8091724" cy="65314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73448CD8-1278-AB39-1B36-A3C9D48BFFF4}"/>
              </a:ext>
            </a:extLst>
          </p:cNvPr>
          <p:cNvPicPr>
            <a:picLocks noChangeAspect="1"/>
          </p:cNvPicPr>
          <p:nvPr/>
        </p:nvPicPr>
        <p:blipFill>
          <a:blip r:embed="rId3"/>
          <a:stretch>
            <a:fillRect/>
          </a:stretch>
        </p:blipFill>
        <p:spPr>
          <a:xfrm>
            <a:off x="707354" y="1502228"/>
            <a:ext cx="10777291" cy="4470400"/>
          </a:xfrm>
          <a:prstGeom prst="rect">
            <a:avLst/>
          </a:prstGeom>
        </p:spPr>
      </p:pic>
    </p:spTree>
    <p:extLst>
      <p:ext uri="{BB962C8B-B14F-4D97-AF65-F5344CB8AC3E}">
        <p14:creationId xmlns:p14="http://schemas.microsoft.com/office/powerpoint/2010/main" val="3808953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6778E-D8DF-169C-2B5B-5EE37DC29518}"/>
              </a:ext>
            </a:extLst>
          </p:cNvPr>
          <p:cNvPicPr>
            <a:picLocks noChangeAspect="1"/>
          </p:cNvPicPr>
          <p:nvPr/>
        </p:nvPicPr>
        <p:blipFill>
          <a:blip r:embed="rId2"/>
          <a:stretch>
            <a:fillRect/>
          </a:stretch>
        </p:blipFill>
        <p:spPr>
          <a:xfrm>
            <a:off x="2818483" y="832757"/>
            <a:ext cx="8294010" cy="669471"/>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A303417D-1423-E1F2-EED7-84E885891B8E}"/>
              </a:ext>
            </a:extLst>
          </p:cNvPr>
          <p:cNvPicPr>
            <a:picLocks noChangeAspect="1"/>
          </p:cNvPicPr>
          <p:nvPr/>
        </p:nvPicPr>
        <p:blipFill>
          <a:blip r:embed="rId3"/>
          <a:stretch>
            <a:fillRect/>
          </a:stretch>
        </p:blipFill>
        <p:spPr>
          <a:xfrm>
            <a:off x="410384" y="1502228"/>
            <a:ext cx="11371231" cy="401936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1BDFE140-0FE5-694B-AAAF-3D2D23D058F0}"/>
              </a:ext>
            </a:extLst>
          </p:cNvPr>
          <p:cNvPicPr>
            <a:picLocks noChangeAspect="1"/>
          </p:cNvPicPr>
          <p:nvPr/>
        </p:nvPicPr>
        <p:blipFill>
          <a:blip r:embed="rId4"/>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1557535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DDA0-1EE2-3D5E-9778-E71C9EA62740}"/>
              </a:ext>
            </a:extLst>
          </p:cNvPr>
          <p:cNvSpPr>
            <a:spLocks noGrp="1"/>
          </p:cNvSpPr>
          <p:nvPr>
            <p:ph type="title"/>
          </p:nvPr>
        </p:nvSpPr>
        <p:spPr/>
        <p:txBody>
          <a:bodyPr/>
          <a:lstStyle/>
          <a:p>
            <a:r>
              <a:rPr lang="en-US" dirty="0"/>
              <a:t>Starting Points for Developing Food Sovereign Campuses?</a:t>
            </a:r>
          </a:p>
        </p:txBody>
      </p:sp>
      <p:sp>
        <p:nvSpPr>
          <p:cNvPr id="3" name="Content Placeholder 2">
            <a:extLst>
              <a:ext uri="{FF2B5EF4-FFF2-40B4-BE49-F238E27FC236}">
                <a16:creationId xmlns:a16="http://schemas.microsoft.com/office/drawing/2014/main" id="{9DDDB5BE-BB05-B71C-B107-1A03910B720E}"/>
              </a:ext>
            </a:extLst>
          </p:cNvPr>
          <p:cNvSpPr>
            <a:spLocks noGrp="1"/>
          </p:cNvSpPr>
          <p:nvPr>
            <p:ph idx="1"/>
          </p:nvPr>
        </p:nvSpPr>
        <p:spPr>
          <a:xfrm>
            <a:off x="838200" y="1825624"/>
            <a:ext cx="10515600" cy="4930775"/>
          </a:xfrm>
        </p:spPr>
        <p:txBody>
          <a:bodyPr>
            <a:normAutofit/>
          </a:bodyPr>
          <a:lstStyle/>
          <a:p>
            <a:pPr marL="0" indent="0">
              <a:buNone/>
            </a:pPr>
            <a:r>
              <a:rPr lang="en-US" sz="2500" dirty="0"/>
              <a:t>Students</a:t>
            </a:r>
          </a:p>
          <a:p>
            <a:r>
              <a:rPr lang="en-US" sz="1600" dirty="0"/>
              <a:t>Develop an alternative campus-community food system</a:t>
            </a:r>
          </a:p>
          <a:p>
            <a:r>
              <a:rPr lang="en-US" sz="1600" dirty="0"/>
              <a:t>Challenge oppressive campus food practices</a:t>
            </a:r>
          </a:p>
          <a:p>
            <a:r>
              <a:rPr lang="en-US" sz="1600" dirty="0"/>
              <a:t>Create food coalitions and food groups assemblies</a:t>
            </a:r>
          </a:p>
          <a:p>
            <a:pPr lvl="1"/>
            <a:r>
              <a:rPr lang="en-US" sz="1600" dirty="0"/>
              <a:t>Set conditions (like the </a:t>
            </a:r>
            <a:r>
              <a:rPr lang="en-US" sz="1600" dirty="0" err="1"/>
              <a:t>Nyéléni</a:t>
            </a:r>
            <a:r>
              <a:rPr lang="en-US" sz="1600" dirty="0"/>
              <a:t> declaration)</a:t>
            </a:r>
          </a:p>
          <a:p>
            <a:pPr marL="0" indent="0">
              <a:buNone/>
            </a:pPr>
            <a:r>
              <a:rPr lang="en-US" sz="2500" dirty="0"/>
              <a:t>Faculty </a:t>
            </a:r>
          </a:p>
          <a:p>
            <a:r>
              <a:rPr lang="en-US" sz="1500" dirty="0"/>
              <a:t>Practice critical-participatory-action research and involve campus-community food organizations</a:t>
            </a:r>
          </a:p>
          <a:p>
            <a:r>
              <a:rPr lang="en-US" sz="1500" dirty="0"/>
              <a:t>Assign community-service learning, community-campus engagement and community-based learning projects</a:t>
            </a:r>
          </a:p>
          <a:p>
            <a:r>
              <a:rPr lang="en-US" sz="1500" dirty="0"/>
              <a:t>Direct research funds and other resources towards campus-community food systems</a:t>
            </a:r>
          </a:p>
          <a:p>
            <a:pPr marL="0" indent="0">
              <a:buNone/>
            </a:pPr>
            <a:r>
              <a:rPr lang="en-US" sz="2500" dirty="0"/>
              <a:t>Administration</a:t>
            </a:r>
          </a:p>
          <a:p>
            <a:r>
              <a:rPr lang="en-US" sz="1500" dirty="0"/>
              <a:t>Adopt a food sovereignty approach (instead of soft-sustainability and/or corporate approach) to campus foodservices </a:t>
            </a:r>
          </a:p>
          <a:p>
            <a:r>
              <a:rPr lang="en-US" sz="1500" dirty="0"/>
              <a:t>Do not force students in residence to purchase a meal plan</a:t>
            </a:r>
          </a:p>
          <a:p>
            <a:r>
              <a:rPr lang="en-US" sz="1500" dirty="0"/>
              <a:t>Build or hire a social economy-based foodservice provider</a:t>
            </a:r>
          </a:p>
          <a:p>
            <a:endParaRPr lang="en-US" sz="1500" dirty="0"/>
          </a:p>
          <a:p>
            <a:endParaRPr lang="en-US" sz="2000" dirty="0"/>
          </a:p>
          <a:p>
            <a:pPr marL="0" indent="0">
              <a:buNone/>
            </a:pPr>
            <a:endParaRPr lang="en-US" sz="2000" dirty="0"/>
          </a:p>
          <a:p>
            <a:pPr marL="0" indent="0">
              <a:buNone/>
            </a:pPr>
            <a:endParaRPr lang="en-US" sz="2000" dirty="0"/>
          </a:p>
        </p:txBody>
      </p:sp>
      <p:pic>
        <p:nvPicPr>
          <p:cNvPr id="4" name="Picture 3" descr="A picture containing text&#10;&#10;Description automatically generated">
            <a:extLst>
              <a:ext uri="{FF2B5EF4-FFF2-40B4-BE49-F238E27FC236}">
                <a16:creationId xmlns:a16="http://schemas.microsoft.com/office/drawing/2014/main" id="{C5F48860-C4A2-7041-3F09-B1AC846C354A}"/>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232249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208AAB-6B96-17AC-FA87-7C62953B3C63}"/>
              </a:ext>
            </a:extLst>
          </p:cNvPr>
          <p:cNvPicPr>
            <a:picLocks noGrp="1" noChangeAspect="1"/>
          </p:cNvPicPr>
          <p:nvPr>
            <p:ph type="pic" idx="4294967295"/>
          </p:nvPr>
        </p:nvPicPr>
        <p:blipFill rotWithShape="1">
          <a:blip r:embed="rId2"/>
          <a:srcRect l="17686" r="30463" b="-1"/>
          <a:stretch/>
        </p:blipFill>
        <p:spPr>
          <a:xfrm>
            <a:off x="1765294" y="321733"/>
            <a:ext cx="4296411" cy="6214533"/>
          </a:xfrm>
          <a:prstGeom prst="rect">
            <a:avLst/>
          </a:prstGeom>
        </p:spPr>
      </p:pic>
      <p:pic>
        <p:nvPicPr>
          <p:cNvPr id="2" name="Content Placeholder 4">
            <a:extLst>
              <a:ext uri="{FF2B5EF4-FFF2-40B4-BE49-F238E27FC236}">
                <a16:creationId xmlns:a16="http://schemas.microsoft.com/office/drawing/2014/main" id="{C323C2D7-029C-EA9F-E3A1-0EFD4E76FDA4}"/>
              </a:ext>
            </a:extLst>
          </p:cNvPr>
          <p:cNvPicPr>
            <a:picLocks noChangeAspect="1"/>
          </p:cNvPicPr>
          <p:nvPr/>
        </p:nvPicPr>
        <p:blipFill rotWithShape="1">
          <a:blip r:embed="rId3"/>
          <a:srcRect r="7818" b="-2"/>
          <a:stretch/>
        </p:blipFill>
        <p:spPr>
          <a:xfrm>
            <a:off x="6130296" y="321733"/>
            <a:ext cx="4296410" cy="6214533"/>
          </a:xfrm>
          <a:prstGeom prst="rect">
            <a:avLst/>
          </a:prstGeom>
        </p:spPr>
      </p:pic>
    </p:spTree>
    <p:extLst>
      <p:ext uri="{BB962C8B-B14F-4D97-AF65-F5344CB8AC3E}">
        <p14:creationId xmlns:p14="http://schemas.microsoft.com/office/powerpoint/2010/main" val="369363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1EED-562B-2C82-7413-CB82D5046C47}"/>
              </a:ext>
            </a:extLst>
          </p:cNvPr>
          <p:cNvSpPr>
            <a:spLocks noGrp="1"/>
          </p:cNvSpPr>
          <p:nvPr>
            <p:ph type="title"/>
          </p:nvPr>
        </p:nvSpPr>
        <p:spPr/>
        <p:txBody>
          <a:bodyPr/>
          <a:lstStyle/>
          <a:p>
            <a:r>
              <a:rPr lang="en-US" dirty="0"/>
              <a:t>Why are Campus-Community Food Systems Important</a:t>
            </a:r>
          </a:p>
        </p:txBody>
      </p:sp>
      <p:sp>
        <p:nvSpPr>
          <p:cNvPr id="3" name="Content Placeholder 2">
            <a:extLst>
              <a:ext uri="{FF2B5EF4-FFF2-40B4-BE49-F238E27FC236}">
                <a16:creationId xmlns:a16="http://schemas.microsoft.com/office/drawing/2014/main" id="{FF851C42-ADE1-7560-C8E2-597BD642CCDA}"/>
              </a:ext>
            </a:extLst>
          </p:cNvPr>
          <p:cNvSpPr>
            <a:spLocks noGrp="1"/>
          </p:cNvSpPr>
          <p:nvPr>
            <p:ph idx="1"/>
          </p:nvPr>
        </p:nvSpPr>
        <p:spPr/>
        <p:txBody>
          <a:bodyPr>
            <a:normAutofit/>
          </a:bodyPr>
          <a:lstStyle/>
          <a:p>
            <a:pPr marL="514350" indent="-514350">
              <a:buAutoNum type="arabicParenBoth"/>
            </a:pPr>
            <a:r>
              <a:rPr lang="en-US" dirty="0"/>
              <a:t>The global food system is causing social and environmental harm</a:t>
            </a:r>
          </a:p>
          <a:p>
            <a:pPr marL="514350" indent="-514350">
              <a:buFont typeface="Arial" panose="020B0604020202020204" pitchFamily="34" charset="0"/>
              <a:buAutoNum type="arabicParenBoth"/>
            </a:pPr>
            <a:r>
              <a:rPr lang="en-US" dirty="0"/>
              <a:t>Most Canadian universities hire large multinational corporations that contribute to these harms</a:t>
            </a:r>
          </a:p>
          <a:p>
            <a:pPr marL="514350" indent="-514350">
              <a:buFont typeface="Arial" panose="020B0604020202020204" pitchFamily="34" charset="0"/>
              <a:buAutoNum type="arabicParenBoth"/>
            </a:pPr>
            <a:r>
              <a:rPr lang="en-US" dirty="0"/>
              <a:t>Universities can act as transition sites to create socially and environmentally just community-campus food systems</a:t>
            </a:r>
          </a:p>
          <a:p>
            <a:pPr marL="514350" indent="-514350">
              <a:buFont typeface="Arial" panose="020B0604020202020204" pitchFamily="34" charset="0"/>
              <a:buAutoNum type="arabicParenBoth"/>
            </a:pPr>
            <a:r>
              <a:rPr lang="en-US" dirty="0"/>
              <a:t>We need to go beyond notions of sustainability and apply food sovereignty frameworks</a:t>
            </a:r>
          </a:p>
        </p:txBody>
      </p:sp>
      <p:pic>
        <p:nvPicPr>
          <p:cNvPr id="4" name="Picture 3" descr="A picture containing text&#10;&#10;Description automatically generated">
            <a:extLst>
              <a:ext uri="{FF2B5EF4-FFF2-40B4-BE49-F238E27FC236}">
                <a16:creationId xmlns:a16="http://schemas.microsoft.com/office/drawing/2014/main" id="{92F84F03-CDB5-310A-D73B-FC19ADDBCD4C}"/>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230490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C612D44E-20B9-2249-C8D3-C40BE8DADE0B}"/>
              </a:ext>
            </a:extLst>
          </p:cNvPr>
          <p:cNvPicPr>
            <a:picLocks noChangeAspect="1"/>
          </p:cNvPicPr>
          <p:nvPr/>
        </p:nvPicPr>
        <p:blipFill rotWithShape="1">
          <a:blip r:embed="rId2"/>
          <a:srcRect l="21306" r="26843" b="-1"/>
          <a:stretch/>
        </p:blipFill>
        <p:spPr>
          <a:xfrm>
            <a:off x="1765294" y="321733"/>
            <a:ext cx="4296411" cy="6214533"/>
          </a:xfrm>
          <a:prstGeom prst="rect">
            <a:avLst/>
          </a:prstGeom>
        </p:spPr>
      </p:pic>
      <p:pic>
        <p:nvPicPr>
          <p:cNvPr id="2" name="Content Placeholder 5">
            <a:extLst>
              <a:ext uri="{FF2B5EF4-FFF2-40B4-BE49-F238E27FC236}">
                <a16:creationId xmlns:a16="http://schemas.microsoft.com/office/drawing/2014/main" id="{67314761-E1C8-0A0F-C242-E86E522D04A6}"/>
              </a:ext>
            </a:extLst>
          </p:cNvPr>
          <p:cNvPicPr>
            <a:picLocks noChangeAspect="1"/>
          </p:cNvPicPr>
          <p:nvPr/>
        </p:nvPicPr>
        <p:blipFill rotWithShape="1">
          <a:blip r:embed="rId3"/>
          <a:srcRect l="14362" r="14363" b="-2"/>
          <a:stretch/>
        </p:blipFill>
        <p:spPr>
          <a:xfrm>
            <a:off x="6130296" y="321733"/>
            <a:ext cx="4296410" cy="6214533"/>
          </a:xfrm>
          <a:prstGeom prst="rect">
            <a:avLst/>
          </a:prstGeom>
        </p:spPr>
      </p:pic>
    </p:spTree>
    <p:extLst>
      <p:ext uri="{BB962C8B-B14F-4D97-AF65-F5344CB8AC3E}">
        <p14:creationId xmlns:p14="http://schemas.microsoft.com/office/powerpoint/2010/main" val="360287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85FF0BE-E1DC-3CA9-C383-FF4DB1568CC1}"/>
              </a:ext>
            </a:extLst>
          </p:cNvPr>
          <p:cNvPicPr>
            <a:picLocks noChangeAspect="1"/>
          </p:cNvPicPr>
          <p:nvPr/>
        </p:nvPicPr>
        <p:blipFill rotWithShape="1">
          <a:blip r:embed="rId2"/>
          <a:srcRect l="18471" r="29677" b="-1"/>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9212127A-7E9E-8259-6A71-67EA77CA24DE}"/>
              </a:ext>
            </a:extLst>
          </p:cNvPr>
          <p:cNvPicPr>
            <a:picLocks noGrp="1" noChangeAspect="1"/>
          </p:cNvPicPr>
          <p:nvPr>
            <p:ph sz="half" idx="4294967295"/>
          </p:nvPr>
        </p:nvPicPr>
        <p:blipFill rotWithShape="1">
          <a:blip r:embed="rId3"/>
          <a:srcRect l="28706" r="19442" b="-1"/>
          <a:stretch/>
        </p:blipFill>
        <p:spPr>
          <a:xfrm>
            <a:off x="6130296" y="321733"/>
            <a:ext cx="4296410" cy="6214533"/>
          </a:xfrm>
          <a:prstGeom prst="rect">
            <a:avLst/>
          </a:prstGeom>
        </p:spPr>
      </p:pic>
    </p:spTree>
    <p:extLst>
      <p:ext uri="{BB962C8B-B14F-4D97-AF65-F5344CB8AC3E}">
        <p14:creationId xmlns:p14="http://schemas.microsoft.com/office/powerpoint/2010/main" val="2657765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25AB6A-1637-93A3-9C11-67D5D3A613B2}"/>
              </a:ext>
            </a:extLst>
          </p:cNvPr>
          <p:cNvPicPr>
            <a:picLocks noGrp="1" noChangeAspect="1"/>
          </p:cNvPicPr>
          <p:nvPr>
            <p:ph sz="half" idx="4294967295"/>
          </p:nvPr>
        </p:nvPicPr>
        <p:blipFill rotWithShape="1">
          <a:blip r:embed="rId2"/>
          <a:srcRect l="26226" r="21922" b="-1"/>
          <a:stretch/>
        </p:blipFill>
        <p:spPr>
          <a:xfrm>
            <a:off x="1765294" y="321733"/>
            <a:ext cx="4296411" cy="6214533"/>
          </a:xfrm>
          <a:prstGeom prst="rect">
            <a:avLst/>
          </a:prstGeom>
        </p:spPr>
      </p:pic>
      <p:pic>
        <p:nvPicPr>
          <p:cNvPr id="2" name="Content Placeholder 5">
            <a:extLst>
              <a:ext uri="{FF2B5EF4-FFF2-40B4-BE49-F238E27FC236}">
                <a16:creationId xmlns:a16="http://schemas.microsoft.com/office/drawing/2014/main" id="{86DED65F-CE26-36F7-4A25-E179FA64CC19}"/>
              </a:ext>
            </a:extLst>
          </p:cNvPr>
          <p:cNvPicPr>
            <a:picLocks noChangeAspect="1"/>
          </p:cNvPicPr>
          <p:nvPr/>
        </p:nvPicPr>
        <p:blipFill rotWithShape="1">
          <a:blip r:embed="rId3"/>
          <a:srcRect l="17464" r="30684" b="-1"/>
          <a:stretch/>
        </p:blipFill>
        <p:spPr>
          <a:xfrm>
            <a:off x="6130296" y="321733"/>
            <a:ext cx="4296410" cy="6214533"/>
          </a:xfrm>
          <a:prstGeom prst="rect">
            <a:avLst/>
          </a:prstGeom>
        </p:spPr>
      </p:pic>
    </p:spTree>
    <p:extLst>
      <p:ext uri="{BB962C8B-B14F-4D97-AF65-F5344CB8AC3E}">
        <p14:creationId xmlns:p14="http://schemas.microsoft.com/office/powerpoint/2010/main" val="283380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6504A4-9A47-F644-3622-E8874C66D3AF}"/>
              </a:ext>
            </a:extLst>
          </p:cNvPr>
          <p:cNvPicPr>
            <a:picLocks noGrp="1" noChangeAspect="1"/>
          </p:cNvPicPr>
          <p:nvPr>
            <p:ph sz="half" idx="4294967295"/>
          </p:nvPr>
        </p:nvPicPr>
        <p:blipFill rotWithShape="1">
          <a:blip r:embed="rId2"/>
          <a:srcRect l="9407" r="18199" b="-2"/>
          <a:stretch/>
        </p:blipFill>
        <p:spPr>
          <a:xfrm>
            <a:off x="1765294" y="321733"/>
            <a:ext cx="4296411" cy="6214533"/>
          </a:xfrm>
          <a:prstGeom prst="rect">
            <a:avLst/>
          </a:prstGeom>
        </p:spPr>
      </p:pic>
      <p:pic>
        <p:nvPicPr>
          <p:cNvPr id="5" name="Content Placeholder 4">
            <a:extLst>
              <a:ext uri="{FF2B5EF4-FFF2-40B4-BE49-F238E27FC236}">
                <a16:creationId xmlns:a16="http://schemas.microsoft.com/office/drawing/2014/main" id="{C7273196-665C-D998-6B50-B112E85F3690}"/>
              </a:ext>
            </a:extLst>
          </p:cNvPr>
          <p:cNvPicPr>
            <a:picLocks noGrp="1" noChangeAspect="1"/>
          </p:cNvPicPr>
          <p:nvPr>
            <p:ph sz="half" idx="4294967295"/>
          </p:nvPr>
        </p:nvPicPr>
        <p:blipFill rotWithShape="1">
          <a:blip r:embed="rId3"/>
          <a:srcRect l="13803" r="13803" b="-2"/>
          <a:stretch/>
        </p:blipFill>
        <p:spPr>
          <a:xfrm>
            <a:off x="6130296" y="321733"/>
            <a:ext cx="4296410" cy="6214533"/>
          </a:xfrm>
          <a:prstGeom prst="rect">
            <a:avLst/>
          </a:prstGeom>
        </p:spPr>
      </p:pic>
    </p:spTree>
    <p:extLst>
      <p:ext uri="{BB962C8B-B14F-4D97-AF65-F5344CB8AC3E}">
        <p14:creationId xmlns:p14="http://schemas.microsoft.com/office/powerpoint/2010/main" val="3328432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31B01A-25DB-47E0-31AE-5FA3DBA5213E}"/>
              </a:ext>
            </a:extLst>
          </p:cNvPr>
          <p:cNvPicPr>
            <a:picLocks noGrp="1" noChangeAspect="1"/>
          </p:cNvPicPr>
          <p:nvPr>
            <p:ph sz="half" idx="4294967295"/>
          </p:nvPr>
        </p:nvPicPr>
        <p:blipFill rotWithShape="1">
          <a:blip r:embed="rId2"/>
          <a:srcRect l="14362" r="14363"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323CB726-4253-A4D1-4EDA-B80D17F5947E}"/>
              </a:ext>
            </a:extLst>
          </p:cNvPr>
          <p:cNvPicPr>
            <a:picLocks noGrp="1" noChangeAspect="1"/>
          </p:cNvPicPr>
          <p:nvPr>
            <p:ph sz="half" idx="4294967295"/>
          </p:nvPr>
        </p:nvPicPr>
        <p:blipFill rotWithShape="1">
          <a:blip r:embed="rId3"/>
          <a:srcRect l="15228" r="13497" b="-2"/>
          <a:stretch/>
        </p:blipFill>
        <p:spPr>
          <a:xfrm>
            <a:off x="6130296" y="321733"/>
            <a:ext cx="4296410" cy="6214533"/>
          </a:xfrm>
          <a:prstGeom prst="rect">
            <a:avLst/>
          </a:prstGeom>
        </p:spPr>
      </p:pic>
    </p:spTree>
    <p:extLst>
      <p:ext uri="{BB962C8B-B14F-4D97-AF65-F5344CB8AC3E}">
        <p14:creationId xmlns:p14="http://schemas.microsoft.com/office/powerpoint/2010/main" val="403723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C46039-F3C3-61E7-9093-4C00A59E7589}"/>
              </a:ext>
            </a:extLst>
          </p:cNvPr>
          <p:cNvPicPr>
            <a:picLocks noGrp="1" noChangeAspect="1"/>
          </p:cNvPicPr>
          <p:nvPr>
            <p:ph sz="half" idx="4294967295"/>
          </p:nvPr>
        </p:nvPicPr>
        <p:blipFill rotWithShape="1">
          <a:blip r:embed="rId2"/>
          <a:srcRect l="14455" r="14454" b="-2"/>
          <a:stretch/>
        </p:blipFill>
        <p:spPr>
          <a:xfrm>
            <a:off x="1765294" y="321733"/>
            <a:ext cx="4296411" cy="6214533"/>
          </a:xfrm>
          <a:prstGeom prst="rect">
            <a:avLst/>
          </a:prstGeom>
        </p:spPr>
      </p:pic>
      <p:pic>
        <p:nvPicPr>
          <p:cNvPr id="6" name="Content Placeholder 4">
            <a:extLst>
              <a:ext uri="{FF2B5EF4-FFF2-40B4-BE49-F238E27FC236}">
                <a16:creationId xmlns:a16="http://schemas.microsoft.com/office/drawing/2014/main" id="{F2F7939A-136D-248E-C9FA-9FFA05228E55}"/>
              </a:ext>
            </a:extLst>
          </p:cNvPr>
          <p:cNvPicPr>
            <a:picLocks noGrp="1" noChangeAspect="1"/>
          </p:cNvPicPr>
          <p:nvPr>
            <p:ph sz="half" idx="4294967295"/>
          </p:nvPr>
        </p:nvPicPr>
        <p:blipFill rotWithShape="1">
          <a:blip r:embed="rId3"/>
          <a:srcRect l="13552" r="15174" b="-2"/>
          <a:stretch/>
        </p:blipFill>
        <p:spPr>
          <a:xfrm>
            <a:off x="6130296" y="321733"/>
            <a:ext cx="4296410" cy="6214533"/>
          </a:xfrm>
          <a:prstGeom prst="rect">
            <a:avLst/>
          </a:prstGeom>
        </p:spPr>
      </p:pic>
    </p:spTree>
    <p:extLst>
      <p:ext uri="{BB962C8B-B14F-4D97-AF65-F5344CB8AC3E}">
        <p14:creationId xmlns:p14="http://schemas.microsoft.com/office/powerpoint/2010/main" val="2986881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D07079A-CEA5-2B97-8728-CF9702860327}"/>
              </a:ext>
            </a:extLst>
          </p:cNvPr>
          <p:cNvPicPr>
            <a:picLocks noGrp="1" noChangeAspect="1"/>
          </p:cNvPicPr>
          <p:nvPr>
            <p:ph sz="half" idx="4294967295"/>
          </p:nvPr>
        </p:nvPicPr>
        <p:blipFill rotWithShape="1">
          <a:blip r:embed="rId2"/>
          <a:srcRect l="11887" r="17021" b="-2"/>
          <a:stretch/>
        </p:blipFill>
        <p:spPr>
          <a:xfrm>
            <a:off x="1765294" y="321733"/>
            <a:ext cx="4296411" cy="6214533"/>
          </a:xfrm>
          <a:prstGeom prst="rect">
            <a:avLst/>
          </a:prstGeom>
        </p:spPr>
      </p:pic>
      <p:pic>
        <p:nvPicPr>
          <p:cNvPr id="5" name="Content Placeholder 4">
            <a:extLst>
              <a:ext uri="{FF2B5EF4-FFF2-40B4-BE49-F238E27FC236}">
                <a16:creationId xmlns:a16="http://schemas.microsoft.com/office/drawing/2014/main" id="{FD39655D-1D81-89B5-56D7-8C2BA8C1F697}"/>
              </a:ext>
            </a:extLst>
          </p:cNvPr>
          <p:cNvPicPr>
            <a:picLocks noGrp="1" noChangeAspect="1"/>
          </p:cNvPicPr>
          <p:nvPr>
            <p:ph sz="half" idx="4294967295"/>
          </p:nvPr>
        </p:nvPicPr>
        <p:blipFill rotWithShape="1">
          <a:blip r:embed="rId3"/>
          <a:srcRect r="28909" b="-2"/>
          <a:stretch/>
        </p:blipFill>
        <p:spPr>
          <a:xfrm>
            <a:off x="6130296" y="321733"/>
            <a:ext cx="4296410" cy="6214533"/>
          </a:xfrm>
          <a:prstGeom prst="rect">
            <a:avLst/>
          </a:prstGeom>
        </p:spPr>
      </p:pic>
    </p:spTree>
    <p:extLst>
      <p:ext uri="{BB962C8B-B14F-4D97-AF65-F5344CB8AC3E}">
        <p14:creationId xmlns:p14="http://schemas.microsoft.com/office/powerpoint/2010/main" val="3874367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6D462C-0763-D771-CFF6-7329ADF42550}"/>
              </a:ext>
            </a:extLst>
          </p:cNvPr>
          <p:cNvPicPr>
            <a:picLocks noGrp="1" noChangeAspect="1"/>
          </p:cNvPicPr>
          <p:nvPr>
            <p:ph sz="half" idx="4294967295"/>
          </p:nvPr>
        </p:nvPicPr>
        <p:blipFill rotWithShape="1">
          <a:blip r:embed="rId2"/>
          <a:srcRect l="5351" r="2468"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027035BB-10AF-E04F-BDD6-FA558306C93E}"/>
              </a:ext>
            </a:extLst>
          </p:cNvPr>
          <p:cNvPicPr>
            <a:picLocks noGrp="1" noChangeAspect="1"/>
          </p:cNvPicPr>
          <p:nvPr>
            <p:ph sz="half" idx="4294967295"/>
          </p:nvPr>
        </p:nvPicPr>
        <p:blipFill rotWithShape="1">
          <a:blip r:embed="rId3"/>
          <a:srcRect r="7818" b="-2"/>
          <a:stretch/>
        </p:blipFill>
        <p:spPr>
          <a:xfrm>
            <a:off x="6130296" y="321733"/>
            <a:ext cx="4296410" cy="6214533"/>
          </a:xfrm>
          <a:prstGeom prst="rect">
            <a:avLst/>
          </a:prstGeom>
        </p:spPr>
      </p:pic>
    </p:spTree>
    <p:extLst>
      <p:ext uri="{BB962C8B-B14F-4D97-AF65-F5344CB8AC3E}">
        <p14:creationId xmlns:p14="http://schemas.microsoft.com/office/powerpoint/2010/main" val="25424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45F063-F2BA-84CD-67CA-198D9E9D941E}"/>
              </a:ext>
            </a:extLst>
          </p:cNvPr>
          <p:cNvPicPr>
            <a:picLocks noGrp="1" noChangeAspect="1"/>
          </p:cNvPicPr>
          <p:nvPr>
            <p:ph sz="half" idx="4294967295"/>
          </p:nvPr>
        </p:nvPicPr>
        <p:blipFill rotWithShape="1">
          <a:blip r:embed="rId2"/>
          <a:srcRect l="7820" r="-2"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5DC86823-7F23-FDC1-B38E-570F6FD7C307}"/>
              </a:ext>
            </a:extLst>
          </p:cNvPr>
          <p:cNvPicPr>
            <a:picLocks noGrp="1" noChangeAspect="1"/>
          </p:cNvPicPr>
          <p:nvPr>
            <p:ph sz="half" idx="4294967295"/>
          </p:nvPr>
        </p:nvPicPr>
        <p:blipFill rotWithShape="1">
          <a:blip r:embed="rId3"/>
          <a:srcRect t="18637" r="-1" b="-1"/>
          <a:stretch/>
        </p:blipFill>
        <p:spPr>
          <a:xfrm>
            <a:off x="6130296" y="321733"/>
            <a:ext cx="4296410" cy="6214533"/>
          </a:xfrm>
          <a:prstGeom prst="rect">
            <a:avLst/>
          </a:prstGeom>
        </p:spPr>
      </p:pic>
    </p:spTree>
    <p:extLst>
      <p:ext uri="{BB962C8B-B14F-4D97-AF65-F5344CB8AC3E}">
        <p14:creationId xmlns:p14="http://schemas.microsoft.com/office/powerpoint/2010/main" val="4030239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21BAB3-1894-1117-82EB-B870D6B80824}"/>
              </a:ext>
            </a:extLst>
          </p:cNvPr>
          <p:cNvPicPr>
            <a:picLocks noGrp="1" noChangeAspect="1"/>
          </p:cNvPicPr>
          <p:nvPr>
            <p:ph sz="half" idx="4294967295"/>
          </p:nvPr>
        </p:nvPicPr>
        <p:blipFill rotWithShape="1">
          <a:blip r:embed="rId2"/>
          <a:srcRect r="7199" b="-2"/>
          <a:stretch/>
        </p:blipFill>
        <p:spPr>
          <a:xfrm>
            <a:off x="1765294" y="321733"/>
            <a:ext cx="4296411" cy="6214533"/>
          </a:xfrm>
          <a:prstGeom prst="rect">
            <a:avLst/>
          </a:prstGeom>
        </p:spPr>
      </p:pic>
      <p:pic>
        <p:nvPicPr>
          <p:cNvPr id="5" name="Content Placeholder 4">
            <a:extLst>
              <a:ext uri="{FF2B5EF4-FFF2-40B4-BE49-F238E27FC236}">
                <a16:creationId xmlns:a16="http://schemas.microsoft.com/office/drawing/2014/main" id="{FC985893-D47A-E670-CFAB-9DB49C3E5DC0}"/>
              </a:ext>
            </a:extLst>
          </p:cNvPr>
          <p:cNvPicPr>
            <a:picLocks noGrp="1" noChangeAspect="1"/>
          </p:cNvPicPr>
          <p:nvPr>
            <p:ph sz="half" idx="4294967295"/>
          </p:nvPr>
        </p:nvPicPr>
        <p:blipFill rotWithShape="1">
          <a:blip r:embed="rId3"/>
          <a:srcRect l="7202" r="-2" b="-2"/>
          <a:stretch/>
        </p:blipFill>
        <p:spPr>
          <a:xfrm>
            <a:off x="6130296" y="321733"/>
            <a:ext cx="4296410" cy="6214533"/>
          </a:xfrm>
          <a:prstGeom prst="rect">
            <a:avLst/>
          </a:prstGeom>
        </p:spPr>
      </p:pic>
    </p:spTree>
    <p:extLst>
      <p:ext uri="{BB962C8B-B14F-4D97-AF65-F5344CB8AC3E}">
        <p14:creationId xmlns:p14="http://schemas.microsoft.com/office/powerpoint/2010/main" val="149830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79245A0-EF2A-46FE-AC09-8CD34B197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05B57-D5F5-81E7-744C-77D34F2DC46A}"/>
              </a:ext>
            </a:extLst>
          </p:cNvPr>
          <p:cNvSpPr>
            <a:spLocks noGrp="1"/>
          </p:cNvSpPr>
          <p:nvPr>
            <p:ph type="title"/>
          </p:nvPr>
        </p:nvSpPr>
        <p:spPr>
          <a:xfrm>
            <a:off x="838198" y="181345"/>
            <a:ext cx="10631907" cy="1488086"/>
          </a:xfrm>
        </p:spPr>
        <p:txBody>
          <a:bodyPr vert="horz" lIns="91440" tIns="45720" rIns="91440" bIns="45720" rtlCol="0" anchor="ctr">
            <a:normAutofit/>
          </a:bodyPr>
          <a:lstStyle/>
          <a:p>
            <a:r>
              <a:rPr lang="en-US" sz="3300" kern="1200" dirty="0">
                <a:solidFill>
                  <a:schemeClr val="tx1"/>
                </a:solidFill>
                <a:latin typeface="+mj-lt"/>
                <a:ea typeface="+mj-ea"/>
                <a:cs typeface="+mj-cs"/>
              </a:rPr>
              <a:t>The Global Food System is </a:t>
            </a:r>
            <a:r>
              <a:rPr lang="en-US" sz="3300" dirty="0"/>
              <a:t>N</a:t>
            </a:r>
            <a:r>
              <a:rPr lang="en-US" sz="3300" kern="1200" dirty="0">
                <a:solidFill>
                  <a:schemeClr val="tx1"/>
                </a:solidFill>
                <a:latin typeface="+mj-lt"/>
                <a:ea typeface="+mj-ea"/>
                <a:cs typeface="+mj-cs"/>
              </a:rPr>
              <a:t>ot Economically Viable</a:t>
            </a:r>
          </a:p>
        </p:txBody>
      </p:sp>
      <p:pic>
        <p:nvPicPr>
          <p:cNvPr id="5" name="Content Placeholder 4" descr="A close up of a map&#10;&#10;Description automatically generated">
            <a:extLst>
              <a:ext uri="{FF2B5EF4-FFF2-40B4-BE49-F238E27FC236}">
                <a16:creationId xmlns:a16="http://schemas.microsoft.com/office/drawing/2014/main" id="{3F142CFE-7EF3-C175-7C4D-3B6799B0C0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9" r="-2" b="648"/>
          <a:stretch/>
        </p:blipFill>
        <p:spPr>
          <a:xfrm>
            <a:off x="5223438" y="1926980"/>
            <a:ext cx="6827770" cy="4283668"/>
          </a:xfrm>
          <a:prstGeom prst="rect">
            <a:avLst/>
          </a:prstGeom>
        </p:spPr>
      </p:pic>
      <p:pic>
        <p:nvPicPr>
          <p:cNvPr id="4" name="Content Placeholder 4" descr="A close up of text on a white background&#10;&#10;Description automatically generated">
            <a:extLst>
              <a:ext uri="{FF2B5EF4-FFF2-40B4-BE49-F238E27FC236}">
                <a16:creationId xmlns:a16="http://schemas.microsoft.com/office/drawing/2014/main" id="{6BDA89A3-0F7F-2C53-CDAB-70F06D48E500}"/>
              </a:ext>
            </a:extLst>
          </p:cNvPr>
          <p:cNvPicPr>
            <a:picLocks noChangeAspect="1"/>
          </p:cNvPicPr>
          <p:nvPr/>
        </p:nvPicPr>
        <p:blipFill rotWithShape="1">
          <a:blip r:embed="rId3">
            <a:extLst>
              <a:ext uri="{28A0092B-C50C-407E-A947-70E740481C1C}">
                <a14:useLocalDpi xmlns:a14="http://schemas.microsoft.com/office/drawing/2010/main" val="0"/>
              </a:ext>
            </a:extLst>
          </a:blip>
          <a:srcRect t="17234" r="-3" b="3061"/>
          <a:stretch/>
        </p:blipFill>
        <p:spPr>
          <a:xfrm>
            <a:off x="413229" y="1926984"/>
            <a:ext cx="4810209" cy="4283664"/>
          </a:xfrm>
          <a:prstGeom prst="rect">
            <a:avLst/>
          </a:prstGeom>
        </p:spPr>
      </p:pic>
      <p:sp>
        <p:nvSpPr>
          <p:cNvPr id="8" name="TextBox 7">
            <a:extLst>
              <a:ext uri="{FF2B5EF4-FFF2-40B4-BE49-F238E27FC236}">
                <a16:creationId xmlns:a16="http://schemas.microsoft.com/office/drawing/2014/main" id="{2A57245F-EED3-E738-83E7-6CE287417F9D}"/>
              </a:ext>
            </a:extLst>
          </p:cNvPr>
          <p:cNvSpPr txBox="1"/>
          <p:nvPr/>
        </p:nvSpPr>
        <p:spPr>
          <a:xfrm>
            <a:off x="614012" y="6528519"/>
            <a:ext cx="11080277" cy="215444"/>
          </a:xfrm>
          <a:prstGeom prst="rect">
            <a:avLst/>
          </a:prstGeom>
          <a:noFill/>
        </p:spPr>
        <p:txBody>
          <a:bodyPr wrap="none" rtlCol="0">
            <a:spAutoFit/>
          </a:bodyPr>
          <a:lstStyle/>
          <a:p>
            <a:r>
              <a:rPr lang="en-US" sz="800">
                <a:solidFill>
                  <a:schemeClr val="tx1">
                    <a:lumMod val="85000"/>
                    <a:lumOff val="15000"/>
                  </a:schemeClr>
                </a:solidFill>
              </a:rPr>
              <a:t>Qualman, D. (2011) Advancing Agriculture by Destroying Farms? The State of Agriculture in Canada, pp. 20 – 42. In, Wittman, H., Desmarais, A. A., &amp; Wiebe, N. (2011) </a:t>
            </a:r>
            <a:r>
              <a:rPr lang="en-US" sz="800" b="1">
                <a:solidFill>
                  <a:schemeClr val="tx1">
                    <a:lumMod val="85000"/>
                    <a:lumOff val="15000"/>
                  </a:schemeClr>
                </a:solidFill>
              </a:rPr>
              <a:t>Food Sovereignty in Canada: Creating Just and Sustainable Food Systems</a:t>
            </a:r>
            <a:r>
              <a:rPr lang="en-US" sz="800">
                <a:solidFill>
                  <a:schemeClr val="tx1">
                    <a:lumMod val="85000"/>
                    <a:lumOff val="15000"/>
                  </a:schemeClr>
                </a:solidFill>
              </a:rPr>
              <a:t>, Fernwood Publishing</a:t>
            </a:r>
            <a:endParaRPr lang="en-US" dirty="0"/>
          </a:p>
        </p:txBody>
      </p:sp>
    </p:spTree>
    <p:extLst>
      <p:ext uri="{BB962C8B-B14F-4D97-AF65-F5344CB8AC3E}">
        <p14:creationId xmlns:p14="http://schemas.microsoft.com/office/powerpoint/2010/main" val="327297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33833F-F3CB-A1C8-1F23-4FD13FDC1578}"/>
              </a:ext>
            </a:extLst>
          </p:cNvPr>
          <p:cNvPicPr>
            <a:picLocks noGrp="1" noChangeAspect="1"/>
          </p:cNvPicPr>
          <p:nvPr>
            <p:ph sz="half" idx="4294967295"/>
          </p:nvPr>
        </p:nvPicPr>
        <p:blipFill rotWithShape="1">
          <a:blip r:embed="rId2"/>
          <a:srcRect l="7820" r="-2"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0052DB6A-27E6-2FE0-6891-23261D351C1E}"/>
              </a:ext>
            </a:extLst>
          </p:cNvPr>
          <p:cNvPicPr>
            <a:picLocks noGrp="1" noChangeAspect="1"/>
          </p:cNvPicPr>
          <p:nvPr>
            <p:ph sz="half" idx="4294967295"/>
          </p:nvPr>
        </p:nvPicPr>
        <p:blipFill rotWithShape="1">
          <a:blip r:embed="rId3"/>
          <a:srcRect l="4911" r="2907" b="-2"/>
          <a:stretch/>
        </p:blipFill>
        <p:spPr>
          <a:xfrm>
            <a:off x="6130296" y="321733"/>
            <a:ext cx="4296410" cy="6214533"/>
          </a:xfrm>
          <a:prstGeom prst="rect">
            <a:avLst/>
          </a:prstGeom>
        </p:spPr>
      </p:pic>
    </p:spTree>
    <p:extLst>
      <p:ext uri="{BB962C8B-B14F-4D97-AF65-F5344CB8AC3E}">
        <p14:creationId xmlns:p14="http://schemas.microsoft.com/office/powerpoint/2010/main" val="377224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8F07AB-FC81-DCCD-8591-7ABB8BC923A1}"/>
              </a:ext>
            </a:extLst>
          </p:cNvPr>
          <p:cNvPicPr>
            <a:picLocks noGrp="1" noChangeAspect="1"/>
          </p:cNvPicPr>
          <p:nvPr>
            <p:ph sz="half" idx="4294967295"/>
          </p:nvPr>
        </p:nvPicPr>
        <p:blipFill rotWithShape="1">
          <a:blip r:embed="rId2"/>
          <a:srcRect l="29827" r="28000"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5E23DF2B-95B1-482D-3C07-6BC905F22673}"/>
              </a:ext>
            </a:extLst>
          </p:cNvPr>
          <p:cNvPicPr>
            <a:picLocks noGrp="1" noChangeAspect="1"/>
          </p:cNvPicPr>
          <p:nvPr>
            <p:ph sz="half" idx="4294967295"/>
          </p:nvPr>
        </p:nvPicPr>
        <p:blipFill rotWithShape="1">
          <a:blip r:embed="rId3"/>
          <a:srcRect l="7820" r="-2" b="-2"/>
          <a:stretch/>
        </p:blipFill>
        <p:spPr>
          <a:xfrm>
            <a:off x="6130296" y="321733"/>
            <a:ext cx="4296410" cy="6214533"/>
          </a:xfrm>
          <a:prstGeom prst="rect">
            <a:avLst/>
          </a:prstGeom>
        </p:spPr>
      </p:pic>
    </p:spTree>
    <p:extLst>
      <p:ext uri="{BB962C8B-B14F-4D97-AF65-F5344CB8AC3E}">
        <p14:creationId xmlns:p14="http://schemas.microsoft.com/office/powerpoint/2010/main" val="1639027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84D919-412F-0C03-5937-1DCDF5B8237D}"/>
              </a:ext>
            </a:extLst>
          </p:cNvPr>
          <p:cNvPicPr>
            <a:picLocks noGrp="1" noChangeAspect="1"/>
          </p:cNvPicPr>
          <p:nvPr>
            <p:ph sz="half" idx="4294967295"/>
          </p:nvPr>
        </p:nvPicPr>
        <p:blipFill rotWithShape="1">
          <a:blip r:embed="rId2"/>
          <a:srcRect l="3265" r="4553" b="-2"/>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36F48A63-0BB1-FAFF-6DFE-E39E59B3DB7F}"/>
              </a:ext>
            </a:extLst>
          </p:cNvPr>
          <p:cNvPicPr>
            <a:picLocks noGrp="1" noChangeAspect="1"/>
          </p:cNvPicPr>
          <p:nvPr>
            <p:ph sz="half" idx="4294967295"/>
          </p:nvPr>
        </p:nvPicPr>
        <p:blipFill rotWithShape="1">
          <a:blip r:embed="rId3"/>
          <a:srcRect l="27660" r="17379" b="2"/>
          <a:stretch/>
        </p:blipFill>
        <p:spPr>
          <a:xfrm>
            <a:off x="6130296" y="321733"/>
            <a:ext cx="4296410" cy="6214533"/>
          </a:xfrm>
          <a:prstGeom prst="rect">
            <a:avLst/>
          </a:prstGeom>
        </p:spPr>
      </p:pic>
    </p:spTree>
    <p:extLst>
      <p:ext uri="{BB962C8B-B14F-4D97-AF65-F5344CB8AC3E}">
        <p14:creationId xmlns:p14="http://schemas.microsoft.com/office/powerpoint/2010/main" val="3853613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13E7BC-9C58-ABD6-DB34-BE37619BF0E9}"/>
              </a:ext>
            </a:extLst>
          </p:cNvPr>
          <p:cNvPicPr>
            <a:picLocks noGrp="1" noChangeAspect="1"/>
          </p:cNvPicPr>
          <p:nvPr>
            <p:ph sz="half" idx="4294967295"/>
          </p:nvPr>
        </p:nvPicPr>
        <p:blipFill rotWithShape="1">
          <a:blip r:embed="rId2"/>
          <a:srcRect l="17863" r="30286" b="-1"/>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391AED58-5D95-15D2-68D1-F4F45BC1E11F}"/>
              </a:ext>
            </a:extLst>
          </p:cNvPr>
          <p:cNvPicPr>
            <a:picLocks noGrp="1" noChangeAspect="1"/>
          </p:cNvPicPr>
          <p:nvPr>
            <p:ph sz="half" idx="4294967295"/>
          </p:nvPr>
        </p:nvPicPr>
        <p:blipFill rotWithShape="1">
          <a:blip r:embed="rId3"/>
          <a:srcRect l="23943" r="24206" b="-1"/>
          <a:stretch/>
        </p:blipFill>
        <p:spPr>
          <a:xfrm>
            <a:off x="6130296" y="321733"/>
            <a:ext cx="4296410" cy="6214533"/>
          </a:xfrm>
          <a:prstGeom prst="rect">
            <a:avLst/>
          </a:prstGeom>
        </p:spPr>
      </p:pic>
    </p:spTree>
    <p:extLst>
      <p:ext uri="{BB962C8B-B14F-4D97-AF65-F5344CB8AC3E}">
        <p14:creationId xmlns:p14="http://schemas.microsoft.com/office/powerpoint/2010/main" val="1021610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4FD692-7D92-1A47-A1A7-EEC06F1EA80E}"/>
              </a:ext>
            </a:extLst>
          </p:cNvPr>
          <p:cNvPicPr>
            <a:picLocks noGrp="1" noChangeAspect="1"/>
          </p:cNvPicPr>
          <p:nvPr>
            <p:ph sz="half" idx="4294967295"/>
          </p:nvPr>
        </p:nvPicPr>
        <p:blipFill rotWithShape="1">
          <a:blip r:embed="rId2"/>
          <a:srcRect l="28210" r="19939" b="-1"/>
          <a:stretch/>
        </p:blipFill>
        <p:spPr>
          <a:xfrm>
            <a:off x="1765294" y="321733"/>
            <a:ext cx="4296411" cy="6214533"/>
          </a:xfrm>
          <a:prstGeom prst="rect">
            <a:avLst/>
          </a:prstGeom>
        </p:spPr>
      </p:pic>
      <p:pic>
        <p:nvPicPr>
          <p:cNvPr id="5" name="Content Placeholder 4">
            <a:extLst>
              <a:ext uri="{FF2B5EF4-FFF2-40B4-BE49-F238E27FC236}">
                <a16:creationId xmlns:a16="http://schemas.microsoft.com/office/drawing/2014/main" id="{8A6995AD-4707-706B-4034-793BDD91AE1D}"/>
              </a:ext>
            </a:extLst>
          </p:cNvPr>
          <p:cNvPicPr>
            <a:picLocks noGrp="1" noChangeAspect="1"/>
          </p:cNvPicPr>
          <p:nvPr>
            <p:ph sz="half" idx="4294967295"/>
          </p:nvPr>
        </p:nvPicPr>
        <p:blipFill rotWithShape="1">
          <a:blip r:embed="rId3"/>
          <a:srcRect l="16235" r="14629" b="-2"/>
          <a:stretch/>
        </p:blipFill>
        <p:spPr>
          <a:xfrm>
            <a:off x="6130296" y="321733"/>
            <a:ext cx="4296410" cy="6214533"/>
          </a:xfrm>
          <a:prstGeom prst="rect">
            <a:avLst/>
          </a:prstGeom>
        </p:spPr>
      </p:pic>
    </p:spTree>
    <p:extLst>
      <p:ext uri="{BB962C8B-B14F-4D97-AF65-F5344CB8AC3E}">
        <p14:creationId xmlns:p14="http://schemas.microsoft.com/office/powerpoint/2010/main" val="4123804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C95EBB-1C9D-0452-50AA-7630913E2BE3}"/>
              </a:ext>
            </a:extLst>
          </p:cNvPr>
          <p:cNvPicPr>
            <a:picLocks noGrp="1" noChangeAspect="1"/>
          </p:cNvPicPr>
          <p:nvPr>
            <p:ph sz="half" idx="4294967295"/>
          </p:nvPr>
        </p:nvPicPr>
        <p:blipFill rotWithShape="1">
          <a:blip r:embed="rId2"/>
          <a:srcRect l="24376" r="23773" b="-1"/>
          <a:stretch/>
        </p:blipFill>
        <p:spPr>
          <a:xfrm>
            <a:off x="1765294" y="321733"/>
            <a:ext cx="4296411" cy="6214533"/>
          </a:xfrm>
          <a:prstGeom prst="rect">
            <a:avLst/>
          </a:prstGeom>
        </p:spPr>
      </p:pic>
      <p:pic>
        <p:nvPicPr>
          <p:cNvPr id="6" name="Content Placeholder 5">
            <a:extLst>
              <a:ext uri="{FF2B5EF4-FFF2-40B4-BE49-F238E27FC236}">
                <a16:creationId xmlns:a16="http://schemas.microsoft.com/office/drawing/2014/main" id="{5FC59DA1-86E2-7E49-3E12-96540D0915B0}"/>
              </a:ext>
            </a:extLst>
          </p:cNvPr>
          <p:cNvPicPr>
            <a:picLocks noGrp="1" noChangeAspect="1"/>
          </p:cNvPicPr>
          <p:nvPr>
            <p:ph sz="half" idx="4294967295"/>
          </p:nvPr>
        </p:nvPicPr>
        <p:blipFill rotWithShape="1">
          <a:blip r:embed="rId3"/>
          <a:srcRect l="16246" r="31903" b="-1"/>
          <a:stretch/>
        </p:blipFill>
        <p:spPr>
          <a:xfrm>
            <a:off x="6130296" y="321733"/>
            <a:ext cx="4296410" cy="6214533"/>
          </a:xfrm>
          <a:prstGeom prst="rect">
            <a:avLst/>
          </a:prstGeom>
        </p:spPr>
      </p:pic>
    </p:spTree>
    <p:extLst>
      <p:ext uri="{BB962C8B-B14F-4D97-AF65-F5344CB8AC3E}">
        <p14:creationId xmlns:p14="http://schemas.microsoft.com/office/powerpoint/2010/main" val="3875580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F4219EE-34A9-3BF2-771E-FAB16554623D}"/>
              </a:ext>
            </a:extLst>
          </p:cNvPr>
          <p:cNvPicPr>
            <a:picLocks noGrp="1" noChangeAspect="1"/>
          </p:cNvPicPr>
          <p:nvPr>
            <p:ph sz="half" idx="4294967295"/>
          </p:nvPr>
        </p:nvPicPr>
        <p:blipFill rotWithShape="1">
          <a:blip r:embed="rId2"/>
          <a:srcRect l="29431" r="18718" b="-1"/>
          <a:stretch/>
        </p:blipFill>
        <p:spPr>
          <a:xfrm>
            <a:off x="1765294" y="321733"/>
            <a:ext cx="4296411" cy="6214533"/>
          </a:xfrm>
          <a:prstGeom prst="rect">
            <a:avLst/>
          </a:prstGeom>
        </p:spPr>
      </p:pic>
      <p:pic>
        <p:nvPicPr>
          <p:cNvPr id="5" name="Content Placeholder 4" descr="A person and person standing next to a table with flowers&#10;&#10;Description automatically generated with low confidence">
            <a:extLst>
              <a:ext uri="{FF2B5EF4-FFF2-40B4-BE49-F238E27FC236}">
                <a16:creationId xmlns:a16="http://schemas.microsoft.com/office/drawing/2014/main" id="{FA8B1359-B747-9210-6D3E-F2DB505C31EB}"/>
              </a:ext>
            </a:extLst>
          </p:cNvPr>
          <p:cNvPicPr>
            <a:picLocks noGrp="1" noChangeAspect="1"/>
          </p:cNvPicPr>
          <p:nvPr>
            <p:ph sz="half" idx="4294967295"/>
          </p:nvPr>
        </p:nvPicPr>
        <p:blipFill rotWithShape="1">
          <a:blip r:embed="rId3"/>
          <a:srcRect l="1878" r="5940" b="-2"/>
          <a:stretch/>
        </p:blipFill>
        <p:spPr>
          <a:xfrm>
            <a:off x="6130296" y="321733"/>
            <a:ext cx="4296410" cy="6214533"/>
          </a:xfrm>
          <a:prstGeom prst="rect">
            <a:avLst/>
          </a:prstGeom>
        </p:spPr>
      </p:pic>
    </p:spTree>
    <p:extLst>
      <p:ext uri="{BB962C8B-B14F-4D97-AF65-F5344CB8AC3E}">
        <p14:creationId xmlns:p14="http://schemas.microsoft.com/office/powerpoint/2010/main" val="3569121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5F391-A830-3B67-6DD7-E3B1EFA22381}"/>
              </a:ext>
            </a:extLst>
          </p:cNvPr>
          <p:cNvSpPr>
            <a:spLocks noGrp="1"/>
          </p:cNvSpPr>
          <p:nvPr>
            <p:ph type="title"/>
          </p:nvPr>
        </p:nvSpPr>
        <p:spPr>
          <a:xfrm>
            <a:off x="640080" y="325369"/>
            <a:ext cx="4368602" cy="1956841"/>
          </a:xfrm>
        </p:spPr>
        <p:txBody>
          <a:bodyPr anchor="b">
            <a:normAutofit/>
          </a:bodyPr>
          <a:lstStyle/>
          <a:p>
            <a:r>
              <a:rPr lang="en-US" sz="5400" dirty="0"/>
              <a:t>Thank you!</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2CDB57-6240-66E8-208F-1465B96973A2}"/>
              </a:ext>
            </a:extLst>
          </p:cNvPr>
          <p:cNvSpPr>
            <a:spLocks noGrp="1"/>
          </p:cNvSpPr>
          <p:nvPr>
            <p:ph idx="1"/>
          </p:nvPr>
        </p:nvSpPr>
        <p:spPr>
          <a:xfrm>
            <a:off x="640080" y="2872899"/>
            <a:ext cx="4243589" cy="3320668"/>
          </a:xfrm>
        </p:spPr>
        <p:txBody>
          <a:bodyPr>
            <a:normAutofit/>
          </a:bodyPr>
          <a:lstStyle/>
          <a:p>
            <a:endParaRPr lang="en-US" sz="3000" dirty="0"/>
          </a:p>
          <a:p>
            <a:pPr marL="0" indent="0">
              <a:buNone/>
            </a:pPr>
            <a:endParaRPr lang="en-US" sz="3000" dirty="0"/>
          </a:p>
          <a:p>
            <a:pPr marL="0" indent="0">
              <a:buNone/>
            </a:pPr>
            <a:r>
              <a:rPr lang="en-US" sz="3000" dirty="0"/>
              <a:t>Questions, concerns?</a:t>
            </a:r>
          </a:p>
        </p:txBody>
      </p:sp>
      <p:pic>
        <p:nvPicPr>
          <p:cNvPr id="4" name="Picture 3" descr="A picture containing text&#10;&#10;Description automatically generated">
            <a:extLst>
              <a:ext uri="{FF2B5EF4-FFF2-40B4-BE49-F238E27FC236}">
                <a16:creationId xmlns:a16="http://schemas.microsoft.com/office/drawing/2014/main" id="{49637F4C-AA6E-49EF-C428-86C74557EBF0}"/>
              </a:ext>
            </a:extLst>
          </p:cNvPr>
          <p:cNvPicPr>
            <a:picLocks noChangeAspect="1"/>
          </p:cNvPicPr>
          <p:nvPr/>
        </p:nvPicPr>
        <p:blipFill rotWithShape="1">
          <a:blip r:embed="rId2"/>
          <a:srcRect l="10198" r="1231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23389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3712726" y="6240780"/>
            <a:ext cx="4766523" cy="617220"/>
          </a:xfrm>
        </p:spPr>
        <p:txBody>
          <a:bodyPr vert="horz" lIns="68580" tIns="34290" rIns="68580" bIns="34290" rtlCol="0" anchor="b">
            <a:normAutofit/>
          </a:bodyPr>
          <a:lstStyle/>
          <a:p>
            <a:r>
              <a:rPr lang="en-US" sz="1700">
                <a:hlinkClick r:id="rId2"/>
              </a:rPr>
              <a:t>Corporate Concentration of the Agrochemical Market</a:t>
            </a:r>
            <a:br>
              <a:rPr lang="en-US" sz="900"/>
            </a:br>
            <a:endParaRPr lang="en-US" sz="900" dirty="0"/>
          </a:p>
        </p:txBody>
      </p:sp>
      <p:sp>
        <p:nvSpPr>
          <p:cNvPr id="7" name="Title 1">
            <a:extLst>
              <a:ext uri="{FF2B5EF4-FFF2-40B4-BE49-F238E27FC236}">
                <a16:creationId xmlns:a16="http://schemas.microsoft.com/office/drawing/2014/main" id="{41252030-D555-BBA1-C558-297824B7BB13}"/>
              </a:ext>
            </a:extLst>
          </p:cNvPr>
          <p:cNvSpPr txBox="1">
            <a:spLocks/>
          </p:cNvSpPr>
          <p:nvPr/>
        </p:nvSpPr>
        <p:spPr>
          <a:xfrm>
            <a:off x="838198" y="181345"/>
            <a:ext cx="10631907" cy="14880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The Global Food System Becoming Increasingly Concentrated</a:t>
            </a:r>
          </a:p>
        </p:txBody>
      </p:sp>
      <p:pic>
        <p:nvPicPr>
          <p:cNvPr id="9" name="Content Placeholder 4">
            <a:extLst>
              <a:ext uri="{FF2B5EF4-FFF2-40B4-BE49-F238E27FC236}">
                <a16:creationId xmlns:a16="http://schemas.microsoft.com/office/drawing/2014/main" id="{6D394B12-C03A-D3F3-161D-D6D20DBBF9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14" b="3601"/>
          <a:stretch/>
        </p:blipFill>
        <p:spPr>
          <a:xfrm>
            <a:off x="413819" y="1669431"/>
            <a:ext cx="11364336" cy="4571349"/>
          </a:xfrm>
          <a:prstGeom prst="rect">
            <a:avLst/>
          </a:prstGeom>
        </p:spPr>
      </p:pic>
    </p:spTree>
    <p:extLst>
      <p:ext uri="{BB962C8B-B14F-4D97-AF65-F5344CB8AC3E}">
        <p14:creationId xmlns:p14="http://schemas.microsoft.com/office/powerpoint/2010/main" val="81647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3000" dirty="0"/>
              <a:t>The Global Food System is Rooted in War, Death and Destruction</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55000" lnSpcReduction="20000"/>
          </a:bodyPr>
          <a:lstStyle/>
          <a:p>
            <a:pPr marL="0" indent="0">
              <a:buNone/>
            </a:pPr>
            <a:r>
              <a:rPr lang="en-US" sz="3800" dirty="0">
                <a:hlinkClick r:id="rId2"/>
              </a:rPr>
              <a:t>Monsanto still uses chemicals that were used to kill people, but in our food</a:t>
            </a:r>
            <a:endParaRPr lang="en-US" sz="3800" dirty="0"/>
          </a:p>
          <a:p>
            <a:pPr lvl="1"/>
            <a:r>
              <a:rPr lang="en-US" sz="3800" dirty="0">
                <a:hlinkClick r:id="rId3"/>
              </a:rPr>
              <a:t>Monsanto Ghostwriting Academic Papers</a:t>
            </a:r>
            <a:endParaRPr lang="en-US" sz="3800" dirty="0">
              <a:hlinkClick r:id="" action="ppaction://noaction"/>
            </a:endParaRPr>
          </a:p>
          <a:p>
            <a:pPr lvl="1"/>
            <a:r>
              <a:rPr lang="en-US" sz="3800" dirty="0">
                <a:hlinkClick r:id="" action="ppaction://noaction"/>
              </a:rPr>
              <a:t>Is Round-Up safe to drink? </a:t>
            </a:r>
            <a:endParaRPr lang="en-US" sz="3800" dirty="0"/>
          </a:p>
          <a:p>
            <a:pPr lvl="1"/>
            <a:r>
              <a:rPr lang="en-US" sz="3800" dirty="0">
                <a:hlinkClick r:id="rId4"/>
              </a:rPr>
              <a:t>Farmer won lawsuit against Monsanto – Glyphosate causes cancer</a:t>
            </a:r>
            <a:endParaRPr lang="en-US" sz="3800" dirty="0"/>
          </a:p>
          <a:p>
            <a:pPr lvl="1"/>
            <a:r>
              <a:rPr lang="en-US" sz="3800" dirty="0">
                <a:hlinkClick r:id="rId5"/>
              </a:rPr>
              <a:t>The World According to Monsanto</a:t>
            </a:r>
            <a:endParaRPr lang="en-US" sz="3800" dirty="0"/>
          </a:p>
          <a:p>
            <a:pPr lvl="1"/>
            <a:r>
              <a:rPr lang="en-US" sz="3800" dirty="0">
                <a:hlinkClick r:id="rId6"/>
              </a:rPr>
              <a:t>Monsanto is now owned by Bayer who used to be part of I.G. </a:t>
            </a:r>
            <a:r>
              <a:rPr lang="en-US" sz="3800" dirty="0" err="1">
                <a:hlinkClick r:id="rId6"/>
              </a:rPr>
              <a:t>Farben</a:t>
            </a:r>
            <a:r>
              <a:rPr lang="en-US" sz="3800" dirty="0">
                <a:hlinkClick r:id="rId6"/>
              </a:rPr>
              <a:t>, manufacturing poisonous gas (Zyklon B) for concentration camps during the World War. </a:t>
            </a:r>
            <a:endParaRPr lang="en-US" sz="3800" dirty="0"/>
          </a:p>
          <a:p>
            <a:pPr marL="0" indent="0">
              <a:buNone/>
            </a:pPr>
            <a:r>
              <a:rPr lang="en-US" sz="3800" dirty="0"/>
              <a:t>BASF was also part of </a:t>
            </a:r>
            <a:r>
              <a:rPr lang="en-US" sz="3800" dirty="0">
                <a:hlinkClick r:id="rId6"/>
              </a:rPr>
              <a:t>IG Farben </a:t>
            </a:r>
            <a:r>
              <a:rPr lang="en-US" sz="3800" dirty="0"/>
              <a:t>a company who worked with the Nazis and tested chemicals and drugs on people including Zyklon B</a:t>
            </a:r>
          </a:p>
          <a:p>
            <a:pPr marL="0" indent="0">
              <a:buNone/>
            </a:pPr>
            <a:r>
              <a:rPr lang="en-US" sz="3800" dirty="0">
                <a:hlinkClick r:id="rId7"/>
              </a:rPr>
              <a:t>Dow Chemical Invented Agent Orange</a:t>
            </a:r>
            <a:endParaRPr lang="en-US" sz="3800" dirty="0"/>
          </a:p>
          <a:p>
            <a:pPr marL="0" indent="0">
              <a:buNone/>
            </a:pPr>
            <a:r>
              <a:rPr lang="en-US" sz="3800" dirty="0"/>
              <a:t>Dow Chemical now owns Union Carbide who was responsible for a large devastating explosion in Bhopal, India: </a:t>
            </a:r>
            <a:endParaRPr lang="en-CA" sz="3800" b="1" dirty="0"/>
          </a:p>
          <a:p>
            <a:pPr lvl="1"/>
            <a:r>
              <a:rPr lang="en-CA" sz="3800" dirty="0">
                <a:hlinkClick r:id="rId8"/>
              </a:rPr>
              <a:t>The Bhopal disaster: Toxic legacy</a:t>
            </a:r>
            <a:endParaRPr lang="en-CA" sz="3800" dirty="0"/>
          </a:p>
          <a:p>
            <a:pPr lvl="1"/>
            <a:r>
              <a:rPr lang="en-US" sz="3800" dirty="0">
                <a:hlinkClick r:id="rId9"/>
              </a:rPr>
              <a:t>One Night in Bhopal</a:t>
            </a:r>
            <a:endParaRPr lang="en-US" sz="3800" dirty="0"/>
          </a:p>
          <a:p>
            <a:pPr lvl="1"/>
            <a:r>
              <a:rPr lang="en-US" sz="3800" dirty="0">
                <a:hlinkClick r:id="rId10"/>
              </a:rPr>
              <a:t>The Bhopal Disaster</a:t>
            </a:r>
            <a:endParaRPr lang="en-US" sz="3800" dirty="0"/>
          </a:p>
          <a:p>
            <a:endParaRPr lang="en-US" dirty="0"/>
          </a:p>
        </p:txBody>
      </p:sp>
      <p:pic>
        <p:nvPicPr>
          <p:cNvPr id="4" name="Picture 3" descr="A picture containing text&#10;&#10;Description automatically generated">
            <a:extLst>
              <a:ext uri="{FF2B5EF4-FFF2-40B4-BE49-F238E27FC236}">
                <a16:creationId xmlns:a16="http://schemas.microsoft.com/office/drawing/2014/main" id="{05E20644-FF19-A327-E9BE-14C8BBAE22C9}"/>
              </a:ext>
            </a:extLst>
          </p:cNvPr>
          <p:cNvPicPr>
            <a:picLocks noChangeAspect="1"/>
          </p:cNvPicPr>
          <p:nvPr/>
        </p:nvPicPr>
        <p:blipFill>
          <a:blip r:embed="rId11"/>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117004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1EED-562B-2C82-7413-CB82D5046C47}"/>
              </a:ext>
            </a:extLst>
          </p:cNvPr>
          <p:cNvSpPr>
            <a:spLocks noGrp="1"/>
          </p:cNvSpPr>
          <p:nvPr>
            <p:ph type="title"/>
          </p:nvPr>
        </p:nvSpPr>
        <p:spPr/>
        <p:txBody>
          <a:bodyPr/>
          <a:lstStyle/>
          <a:p>
            <a:r>
              <a:rPr lang="en-US" dirty="0"/>
              <a:t>Harms of the Global Food System</a:t>
            </a:r>
          </a:p>
        </p:txBody>
      </p:sp>
      <p:sp>
        <p:nvSpPr>
          <p:cNvPr id="3" name="Content Placeholder 2">
            <a:extLst>
              <a:ext uri="{FF2B5EF4-FFF2-40B4-BE49-F238E27FC236}">
                <a16:creationId xmlns:a16="http://schemas.microsoft.com/office/drawing/2014/main" id="{FF851C42-ADE1-7560-C8E2-597BD642CCDA}"/>
              </a:ext>
            </a:extLst>
          </p:cNvPr>
          <p:cNvSpPr>
            <a:spLocks noGrp="1"/>
          </p:cNvSpPr>
          <p:nvPr>
            <p:ph idx="1"/>
          </p:nvPr>
        </p:nvSpPr>
        <p:spPr/>
        <p:txBody>
          <a:bodyPr>
            <a:noAutofit/>
          </a:bodyPr>
          <a:lstStyle/>
          <a:p>
            <a:pPr marL="0" indent="0">
              <a:buNone/>
            </a:pPr>
            <a:r>
              <a:rPr lang="en-US" sz="1500" b="1" dirty="0"/>
              <a:t>Food insecurity </a:t>
            </a:r>
            <a:r>
              <a:rPr lang="en-US" sz="1500" dirty="0"/>
              <a:t>– there are over 800 million people starving in the world today!</a:t>
            </a:r>
            <a:br>
              <a:rPr lang="en-US" sz="1500" dirty="0"/>
            </a:br>
            <a:r>
              <a:rPr lang="en-US" sz="1500" b="1" dirty="0"/>
              <a:t>Lack of food sovereignty </a:t>
            </a:r>
            <a:r>
              <a:rPr lang="en-US" sz="1500" dirty="0"/>
              <a:t>– peasants and farmers are being affected by trade agreements and food dumping!</a:t>
            </a:r>
            <a:br>
              <a:rPr lang="en-US" sz="1500" dirty="0"/>
            </a:br>
            <a:r>
              <a:rPr lang="en-US" sz="1500" b="1" dirty="0"/>
              <a:t>Herbicides</a:t>
            </a:r>
            <a:r>
              <a:rPr lang="en-US" sz="1500" dirty="0"/>
              <a:t> – glyphosates are being identified as cancer causing! </a:t>
            </a:r>
            <a:br>
              <a:rPr lang="en-US" sz="1500" dirty="0"/>
            </a:br>
            <a:r>
              <a:rPr lang="en-US" sz="1500" b="1" dirty="0"/>
              <a:t>GMOs and privatization </a:t>
            </a:r>
            <a:r>
              <a:rPr lang="en-US" sz="1500" dirty="0"/>
              <a:t>– restricted access!</a:t>
            </a:r>
            <a:br>
              <a:rPr lang="en-US" sz="1500" dirty="0"/>
            </a:br>
            <a:r>
              <a:rPr lang="en-US" sz="1500" b="1" dirty="0"/>
              <a:t>Cost on farmers </a:t>
            </a:r>
            <a:r>
              <a:rPr lang="en-US" sz="1500" dirty="0"/>
              <a:t>– family farms are not sustainable!</a:t>
            </a:r>
            <a:br>
              <a:rPr lang="en-US" sz="1500" dirty="0"/>
            </a:br>
            <a:r>
              <a:rPr lang="en-US" sz="1500" b="1" dirty="0"/>
              <a:t>Reduction of biodiversity </a:t>
            </a:r>
            <a:r>
              <a:rPr lang="en-US" sz="1500" dirty="0"/>
              <a:t>– we are destroying nature! </a:t>
            </a:r>
            <a:br>
              <a:rPr lang="en-US" sz="1500" dirty="0"/>
            </a:br>
            <a:r>
              <a:rPr lang="en-US" sz="1500" b="1" dirty="0"/>
              <a:t>Unwanted genetics spreading onto non-GMO farms </a:t>
            </a:r>
            <a:r>
              <a:rPr lang="en-US" sz="1500" dirty="0"/>
              <a:t>– lawsuits!</a:t>
            </a:r>
            <a:br>
              <a:rPr lang="en-US" sz="1500" dirty="0"/>
            </a:br>
            <a:r>
              <a:rPr lang="en-US" sz="1500" b="1" dirty="0"/>
              <a:t>Loss of Indigenous farming methods </a:t>
            </a:r>
            <a:r>
              <a:rPr lang="en-US" sz="1500" dirty="0"/>
              <a:t>– on stolen land!</a:t>
            </a:r>
            <a:br>
              <a:rPr lang="en-US" sz="1500" dirty="0"/>
            </a:br>
            <a:r>
              <a:rPr lang="en-US" sz="1500" b="1" dirty="0"/>
              <a:t>Soil arability </a:t>
            </a:r>
            <a:r>
              <a:rPr lang="en-US" sz="1500" dirty="0"/>
              <a:t>– we are killing our soil!</a:t>
            </a:r>
            <a:br>
              <a:rPr lang="en-US" sz="1500" dirty="0"/>
            </a:br>
            <a:r>
              <a:rPr lang="en-US" sz="1500" b="1" dirty="0"/>
              <a:t>Pesticides kill pollinators </a:t>
            </a:r>
            <a:r>
              <a:rPr lang="en-US" sz="1500" dirty="0"/>
              <a:t>– fruits need bees!</a:t>
            </a:r>
            <a:br>
              <a:rPr lang="en-US" sz="1500" dirty="0"/>
            </a:br>
            <a:r>
              <a:rPr lang="en-US" sz="1500" b="1" dirty="0"/>
              <a:t>Creating dead zones in waterways </a:t>
            </a:r>
            <a:r>
              <a:rPr lang="en-US" sz="1500" dirty="0"/>
              <a:t>– we are polluting our water!</a:t>
            </a:r>
            <a:br>
              <a:rPr lang="en-US" sz="1500" dirty="0"/>
            </a:br>
            <a:r>
              <a:rPr lang="en-US" sz="1500" b="1" dirty="0"/>
              <a:t>Corporate concentration of agribusinesses </a:t>
            </a:r>
            <a:r>
              <a:rPr lang="en-US" sz="1500" dirty="0"/>
              <a:t>– former war companies are now food chemical companies! </a:t>
            </a:r>
            <a:br>
              <a:rPr lang="en-US" sz="1500" dirty="0"/>
            </a:br>
            <a:r>
              <a:rPr lang="en-US" sz="1500" b="1" dirty="0"/>
              <a:t>Health</a:t>
            </a:r>
            <a:r>
              <a:rPr lang="en-US" sz="1500" dirty="0"/>
              <a:t> – our food contains toxins!</a:t>
            </a:r>
            <a:br>
              <a:rPr lang="en-US" sz="1500" dirty="0"/>
            </a:br>
            <a:r>
              <a:rPr lang="en-US" sz="1500" b="1" dirty="0"/>
              <a:t>Carbon intensive practices </a:t>
            </a:r>
            <a:r>
              <a:rPr lang="en-US" sz="1500" dirty="0"/>
              <a:t>– agroecology and permaculture methods can sequester carbons! </a:t>
            </a:r>
            <a:br>
              <a:rPr lang="en-US" sz="1500" dirty="0"/>
            </a:br>
            <a:r>
              <a:rPr lang="en-US" sz="1500" b="1" dirty="0"/>
              <a:t>Structural racism, colonialism and patriarchy </a:t>
            </a:r>
            <a:r>
              <a:rPr lang="en-US" sz="1500" dirty="0"/>
              <a:t>– glaring systemic issues!</a:t>
            </a:r>
            <a:br>
              <a:rPr lang="en-CA" sz="1500" dirty="0"/>
            </a:br>
            <a:r>
              <a:rPr lang="en-CA" sz="1500" b="1" dirty="0"/>
              <a:t>Rising cost of seed and chemicals </a:t>
            </a:r>
            <a:r>
              <a:rPr lang="en-CA" sz="1500" dirty="0"/>
              <a:t>– we don’t need to buy seeds!</a:t>
            </a:r>
            <a:br>
              <a:rPr lang="en-CA" sz="1500" dirty="0"/>
            </a:br>
            <a:r>
              <a:rPr lang="en-CA" sz="1500" b="1" dirty="0"/>
              <a:t>Research funding being directed to GMOs instead of traditional breeding methods </a:t>
            </a:r>
            <a:r>
              <a:rPr lang="en-CA" sz="1500" dirty="0"/>
              <a:t>– ‘science’ is not only about GMOs!</a:t>
            </a:r>
            <a:br>
              <a:rPr lang="en-CA" sz="1500" dirty="0"/>
            </a:br>
            <a:r>
              <a:rPr lang="en-CA" sz="1500" b="1" dirty="0"/>
              <a:t>Pest and weed resistance </a:t>
            </a:r>
            <a:r>
              <a:rPr lang="en-CA" sz="1500" dirty="0"/>
              <a:t>to </a:t>
            </a:r>
            <a:r>
              <a:rPr lang="en-CA" sz="1500" dirty="0" err="1"/>
              <a:t>Bt</a:t>
            </a:r>
            <a:r>
              <a:rPr lang="en-CA" sz="1500" dirty="0"/>
              <a:t> crops and glyphosate!</a:t>
            </a:r>
            <a:br>
              <a:rPr lang="en-CA" sz="1500" dirty="0"/>
            </a:br>
            <a:br>
              <a:rPr lang="en-CA" sz="1500" dirty="0"/>
            </a:br>
            <a:r>
              <a:rPr lang="en-CA" sz="1500" dirty="0"/>
              <a:t>There are so many more critiques!</a:t>
            </a:r>
            <a:endParaRPr lang="en-US" sz="1500" dirty="0"/>
          </a:p>
        </p:txBody>
      </p:sp>
      <p:pic>
        <p:nvPicPr>
          <p:cNvPr id="4" name="Picture 3" descr="A picture containing text&#10;&#10;Description automatically generated">
            <a:extLst>
              <a:ext uri="{FF2B5EF4-FFF2-40B4-BE49-F238E27FC236}">
                <a16:creationId xmlns:a16="http://schemas.microsoft.com/office/drawing/2014/main" id="{6405BA9D-E9C1-2799-F0BD-48A8BA234A0A}"/>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11241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EFA81-4EEE-AE18-841A-9AF1E6E6694E}"/>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kern="1200" dirty="0">
                <a:solidFill>
                  <a:schemeClr val="tx1"/>
                </a:solidFill>
                <a:latin typeface="+mj-lt"/>
                <a:ea typeface="+mj-ea"/>
                <a:cs typeface="+mj-cs"/>
              </a:rPr>
              <a:t>Canadian University Foodservices</a:t>
            </a:r>
          </a:p>
        </p:txBody>
      </p:sp>
      <p:pic>
        <p:nvPicPr>
          <p:cNvPr id="4" name="Content Placeholder 3" descr="C:\Users\Erik\AppData\Local\Microsoft\Windows\INetCache\Content.MSO\A07EC35B.tmp">
            <a:extLst>
              <a:ext uri="{FF2B5EF4-FFF2-40B4-BE49-F238E27FC236}">
                <a16:creationId xmlns:a16="http://schemas.microsoft.com/office/drawing/2014/main" id="{97E7C200-DDBC-4DE6-3D85-E86DCF2F4E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75" r="5409" b="-3"/>
          <a:stretch/>
        </p:blipFill>
        <p:spPr bwMode="auto">
          <a:xfrm>
            <a:off x="198741" y="2410448"/>
            <a:ext cx="5803323" cy="3890357"/>
          </a:xfrm>
          <a:prstGeom prst="rect">
            <a:avLst/>
          </a:prstGeom>
          <a:noFill/>
          <a:extLst>
            <a:ext uri="{53640926-AAD7-44D8-BBD7-CCE9431645EC}">
              <a14:shadowObscured xmlns:a14="http://schemas.microsoft.com/office/drawing/2010/main"/>
            </a:ext>
          </a:extLst>
        </p:spPr>
      </p:pic>
      <p:pic>
        <p:nvPicPr>
          <p:cNvPr id="5" name="Picture 4" descr="C:\Users\Erik\AppData\Local\Microsoft\Windows\INetCache\Content.MSO\2295A590.tmp">
            <a:extLst>
              <a:ext uri="{FF2B5EF4-FFF2-40B4-BE49-F238E27FC236}">
                <a16:creationId xmlns:a16="http://schemas.microsoft.com/office/drawing/2014/main" id="{6F7233C0-6316-D459-019C-5F9790A63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3" r="5240"/>
          <a:stretch/>
        </p:blipFill>
        <p:spPr bwMode="auto">
          <a:xfrm>
            <a:off x="6189934" y="2410448"/>
            <a:ext cx="5803323" cy="3890357"/>
          </a:xfrm>
          <a:prstGeom prst="rect">
            <a:avLst/>
          </a:prstGeom>
          <a:noFill/>
          <a:extLst>
            <a:ext uri="{53640926-AAD7-44D8-BBD7-CCE9431645EC}">
              <a14:shadowObscured xmlns:a14="http://schemas.microsoft.com/office/drawing/2010/main"/>
            </a:ext>
          </a:extLst>
        </p:spPr>
      </p:pic>
      <p:pic>
        <p:nvPicPr>
          <p:cNvPr id="6" name="Picture 5" descr="A picture containing text&#10;&#10;Description automatically generated">
            <a:extLst>
              <a:ext uri="{FF2B5EF4-FFF2-40B4-BE49-F238E27FC236}">
                <a16:creationId xmlns:a16="http://schemas.microsoft.com/office/drawing/2014/main" id="{954457BA-91DC-4697-938E-F06D138B1100}"/>
              </a:ext>
            </a:extLst>
          </p:cNvPr>
          <p:cNvPicPr>
            <a:picLocks noChangeAspect="1"/>
          </p:cNvPicPr>
          <p:nvPr/>
        </p:nvPicPr>
        <p:blipFill>
          <a:blip r:embed="rId4"/>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279467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C202-91A4-D9CB-AE15-89D85F30860D}"/>
              </a:ext>
            </a:extLst>
          </p:cNvPr>
          <p:cNvSpPr>
            <a:spLocks noGrp="1"/>
          </p:cNvSpPr>
          <p:nvPr>
            <p:ph type="title"/>
          </p:nvPr>
        </p:nvSpPr>
        <p:spPr/>
        <p:txBody>
          <a:bodyPr/>
          <a:lstStyle/>
          <a:p>
            <a:r>
              <a:rPr lang="en-US" dirty="0"/>
              <a:t>What’s Wrong With Aramark, Chartwells, Sodexo?</a:t>
            </a:r>
          </a:p>
        </p:txBody>
      </p:sp>
      <p:sp>
        <p:nvSpPr>
          <p:cNvPr id="3" name="Content Placeholder 2">
            <a:extLst>
              <a:ext uri="{FF2B5EF4-FFF2-40B4-BE49-F238E27FC236}">
                <a16:creationId xmlns:a16="http://schemas.microsoft.com/office/drawing/2014/main" id="{42B5F076-AA06-73C0-FCBA-173BF0498636}"/>
              </a:ext>
            </a:extLst>
          </p:cNvPr>
          <p:cNvSpPr>
            <a:spLocks noGrp="1"/>
          </p:cNvSpPr>
          <p:nvPr>
            <p:ph idx="1"/>
          </p:nvPr>
        </p:nvSpPr>
        <p:spPr/>
        <p:txBody>
          <a:bodyPr/>
          <a:lstStyle/>
          <a:p>
            <a:r>
              <a:rPr lang="en-US" dirty="0"/>
              <a:t>Sodexo owns private prisons </a:t>
            </a:r>
          </a:p>
          <a:p>
            <a:r>
              <a:rPr lang="en-US" dirty="0"/>
              <a:t>Business comes from ‘captive markets’</a:t>
            </a:r>
          </a:p>
          <a:p>
            <a:r>
              <a:rPr lang="en-US" dirty="0"/>
              <a:t>Issues with food quality</a:t>
            </a:r>
          </a:p>
          <a:p>
            <a:r>
              <a:rPr lang="en-US" dirty="0"/>
              <a:t>Issues with </a:t>
            </a:r>
            <a:r>
              <a:rPr lang="en-US" dirty="0" err="1"/>
              <a:t>labour</a:t>
            </a:r>
            <a:r>
              <a:rPr lang="en-US" dirty="0"/>
              <a:t> conditions</a:t>
            </a:r>
          </a:p>
          <a:p>
            <a:r>
              <a:rPr lang="en-US" dirty="0"/>
              <a:t>Contribute to unsustainable global food practices</a:t>
            </a:r>
          </a:p>
          <a:p>
            <a:pPr lvl="1"/>
            <a:r>
              <a:rPr lang="en-US" dirty="0"/>
              <a:t>Profits derive from cost externalization (social and environmental) </a:t>
            </a:r>
          </a:p>
          <a:p>
            <a:r>
              <a:rPr lang="en-US" dirty="0"/>
              <a:t>Aramark is responsible for causing the largest prison strike in the USA because of the conditions of their food</a:t>
            </a:r>
          </a:p>
        </p:txBody>
      </p:sp>
      <p:pic>
        <p:nvPicPr>
          <p:cNvPr id="4" name="Picture 3" descr="A picture containing text&#10;&#10;Description automatically generated">
            <a:extLst>
              <a:ext uri="{FF2B5EF4-FFF2-40B4-BE49-F238E27FC236}">
                <a16:creationId xmlns:a16="http://schemas.microsoft.com/office/drawing/2014/main" id="{38C1399F-C5FD-8278-D14C-F6660815AB00}"/>
              </a:ext>
            </a:extLst>
          </p:cNvPr>
          <p:cNvPicPr>
            <a:picLocks noChangeAspect="1"/>
          </p:cNvPicPr>
          <p:nvPr/>
        </p:nvPicPr>
        <p:blipFill>
          <a:blip r:embed="rId2"/>
          <a:stretch>
            <a:fillRect/>
          </a:stretch>
        </p:blipFill>
        <p:spPr>
          <a:xfrm>
            <a:off x="9918975" y="5068235"/>
            <a:ext cx="2869649" cy="2217456"/>
          </a:xfrm>
          <a:prstGeom prst="rect">
            <a:avLst/>
          </a:prstGeom>
        </p:spPr>
      </p:pic>
    </p:spTree>
    <p:extLst>
      <p:ext uri="{BB962C8B-B14F-4D97-AF65-F5344CB8AC3E}">
        <p14:creationId xmlns:p14="http://schemas.microsoft.com/office/powerpoint/2010/main" val="3507095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329</TotalTime>
  <Words>1902</Words>
  <Application>Microsoft Macintosh PowerPoint</Application>
  <PresentationFormat>Widescreen</PresentationFormat>
  <Paragraphs>158</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Building Food Sovereign Campuses</vt:lpstr>
      <vt:lpstr>Territorial Acknowledgement</vt:lpstr>
      <vt:lpstr>Why are Campus-Community Food Systems Important</vt:lpstr>
      <vt:lpstr>The Global Food System is Not Economically Viable</vt:lpstr>
      <vt:lpstr>Corporate Concentration of the Agrochemical Market </vt:lpstr>
      <vt:lpstr>The Global Food System is Rooted in War, Death and Destruction</vt:lpstr>
      <vt:lpstr>Harms of the Global Food System</vt:lpstr>
      <vt:lpstr>Canadian University Foodservices</vt:lpstr>
      <vt:lpstr>What’s Wrong With Aramark, Chartwells, Sodexo?</vt:lpstr>
      <vt:lpstr>Universities Can Act as Transition Sites to Transform Community Foodscapes</vt:lpstr>
      <vt:lpstr>Why Food Sovereignty Frameworks for University Food Services?</vt:lpstr>
      <vt:lpstr>From Sustainability to Food Sovereignty</vt:lpstr>
      <vt:lpstr>What is Food Sovereignty?</vt:lpstr>
      <vt:lpstr>Food Regimes (Wittman, 2011)</vt:lpstr>
      <vt:lpstr>Food Regimes Framework Holt-Giménez and Shattuck (2011) </vt:lpstr>
      <vt:lpstr>Food Regimes Framework Holt-Giménez and Shattuck (2011) </vt:lpstr>
      <vt:lpstr>Concordia Campus-Community Food Groups Research Project</vt:lpstr>
      <vt:lpstr>Research Questions</vt:lpstr>
      <vt:lpstr>Concordia Campus-Community Food Groups Map</vt:lpstr>
      <vt:lpstr>Facilitating the Creation and Perpetuation of the Campus-Community Food System</vt:lpstr>
      <vt:lpstr>Impeding the Development and Viability of the Campus-Community Food System </vt:lpstr>
      <vt:lpstr>PowerPoint Presentation</vt:lpstr>
      <vt:lpstr>Key Findings</vt:lpstr>
      <vt:lpstr>PowerPoint Presentation</vt:lpstr>
      <vt:lpstr>PowerPoint Presentation</vt:lpstr>
      <vt:lpstr>PowerPoint Presentation</vt:lpstr>
      <vt:lpstr>PowerPoint Presentation</vt:lpstr>
      <vt:lpstr>Starting Points for Developing Food Sovereign Campuses?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Food Sovereign Campuses</dc:title>
  <dc:creator>Erik Chevrier</dc:creator>
  <cp:lastModifiedBy>Erik Chevrier</cp:lastModifiedBy>
  <cp:revision>38</cp:revision>
  <dcterms:created xsi:type="dcterms:W3CDTF">2023-03-30T23:22:32Z</dcterms:created>
  <dcterms:modified xsi:type="dcterms:W3CDTF">2023-03-31T15:27:05Z</dcterms:modified>
</cp:coreProperties>
</file>