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367" r:id="rId3"/>
    <p:sldId id="381" r:id="rId4"/>
    <p:sldId id="382" r:id="rId5"/>
    <p:sldId id="326" r:id="rId6"/>
    <p:sldId id="327" r:id="rId7"/>
    <p:sldId id="328" r:id="rId8"/>
    <p:sldId id="329" r:id="rId9"/>
    <p:sldId id="330" r:id="rId10"/>
    <p:sldId id="376" r:id="rId11"/>
    <p:sldId id="377" r:id="rId12"/>
    <p:sldId id="370" r:id="rId13"/>
    <p:sldId id="374" r:id="rId14"/>
    <p:sldId id="37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376" autoAdjust="0"/>
    <p:restoredTop sz="94660"/>
  </p:normalViewPr>
  <p:slideViewPr>
    <p:cSldViewPr snapToGrid="0">
      <p:cViewPr varScale="1">
        <p:scale>
          <a:sx n="114" d="100"/>
          <a:sy n="114" d="100"/>
        </p:scale>
        <p:origin x="100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2023-03-23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49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2023-03-23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25232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2023-03-23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2899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1842BA-7EFE-4E94-BF70-CCD5482705EF}" type="datetimeFigureOut">
              <a:rPr lang="en-CA" smtClean="0"/>
              <a:t>2023-03-23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053276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842BA-7EFE-4E94-BF70-CCD5482705EF}" type="datetimeFigureOut">
              <a:rPr lang="en-CA" smtClean="0"/>
              <a:t>2023-03-23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2E8C5B3-70D6-4FAB-BB21-E17DB9DB3569}" type="slidenum">
              <a:rPr lang="en-CA" smtClean="0"/>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195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1842BA-7EFE-4E94-BF70-CCD5482705EF}" type="datetimeFigureOut">
              <a:rPr lang="en-CA" smtClean="0"/>
              <a:t>2023-03-23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351406445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1842BA-7EFE-4E94-BF70-CCD5482705EF}" type="datetimeFigureOut">
              <a:rPr lang="en-CA" smtClean="0"/>
              <a:t>2023-03-23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13213657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1842BA-7EFE-4E94-BF70-CCD5482705EF}" type="datetimeFigureOut">
              <a:rPr lang="en-CA" smtClean="0"/>
              <a:t>2023-03-23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49694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21842BA-7EFE-4E94-BF70-CCD5482705EF}" type="datetimeFigureOut">
              <a:rPr lang="en-CA" smtClean="0"/>
              <a:t>2023-03-23</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2839371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21842BA-7EFE-4E94-BF70-CCD5482705EF}" type="datetimeFigureOut">
              <a:rPr lang="en-CA" smtClean="0"/>
              <a:t>2023-03-23</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2E8C5B3-70D6-4FAB-BB21-E17DB9DB3569}" type="slidenum">
              <a:rPr lang="en-CA" smtClean="0"/>
              <a:t>‹#›</a:t>
            </a:fld>
            <a:endParaRPr lang="en-CA"/>
          </a:p>
        </p:txBody>
      </p:sp>
    </p:spTree>
    <p:extLst>
      <p:ext uri="{BB962C8B-B14F-4D97-AF65-F5344CB8AC3E}">
        <p14:creationId xmlns:p14="http://schemas.microsoft.com/office/powerpoint/2010/main" val="29935219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21842BA-7EFE-4E94-BF70-CCD5482705EF}" type="datetimeFigureOut">
              <a:rPr lang="en-CA" smtClean="0"/>
              <a:t>2023-03-23</a:t>
            </a:fld>
            <a:endParaRPr lang="en-CA"/>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E8C5B3-70D6-4FAB-BB21-E17DB9DB3569}" type="slidenum">
              <a:rPr lang="en-CA" smtClean="0"/>
              <a:t>‹#›</a:t>
            </a:fld>
            <a:endParaRPr lang="en-CA"/>
          </a:p>
        </p:txBody>
      </p:sp>
    </p:spTree>
    <p:extLst>
      <p:ext uri="{BB962C8B-B14F-4D97-AF65-F5344CB8AC3E}">
        <p14:creationId xmlns:p14="http://schemas.microsoft.com/office/powerpoint/2010/main" val="124238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21842BA-7EFE-4E94-BF70-CCD5482705EF}" type="datetimeFigureOut">
              <a:rPr lang="en-CA" smtClean="0"/>
              <a:t>2023-03-23</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2E8C5B3-70D6-4FAB-BB21-E17DB9DB3569}" type="slidenum">
              <a:rPr lang="en-CA" smtClean="0"/>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2822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communautealimentairelachine.ca/" TargetMode="External"/><Relationship Id="rId2" Type="http://schemas.openxmlformats.org/officeDocument/2006/relationships/hyperlink" Target="https://concordiafoodgroups.ca/" TargetMode="Externa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youtube.com/playlist?list=PLxeXiLu4E6R_zHJnnt8-Wlu_TpEUBcKxA"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Building Food Sovereign Communities</a:t>
            </a:r>
            <a:endParaRPr lang="en-CA" dirty="0"/>
          </a:p>
        </p:txBody>
      </p:sp>
      <p:sp>
        <p:nvSpPr>
          <p:cNvPr id="3" name="Subtitle 2"/>
          <p:cNvSpPr>
            <a:spLocks noGrp="1"/>
          </p:cNvSpPr>
          <p:nvPr>
            <p:ph type="subTitle" idx="1"/>
          </p:nvPr>
        </p:nvSpPr>
        <p:spPr/>
        <p:txBody>
          <a:bodyPr>
            <a:normAutofit/>
          </a:bodyPr>
          <a:lstStyle/>
          <a:p>
            <a:r>
              <a:rPr lang="en-CA" dirty="0"/>
              <a:t>Erik Chevrier</a:t>
            </a:r>
          </a:p>
          <a:p>
            <a:r>
              <a:rPr lang="en-CA" dirty="0"/>
              <a:t>Building Ethical Economies</a:t>
            </a:r>
          </a:p>
        </p:txBody>
      </p:sp>
    </p:spTree>
    <p:extLst>
      <p:ext uri="{BB962C8B-B14F-4D97-AF65-F5344CB8AC3E}">
        <p14:creationId xmlns:p14="http://schemas.microsoft.com/office/powerpoint/2010/main" val="91860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0F0AC055-3386-4B11-B9FF-554B53A65F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0118" y="492280"/>
            <a:ext cx="6231764" cy="5873439"/>
          </a:xfrm>
          <a:prstGeom prst="rect">
            <a:avLst/>
          </a:prstGeom>
        </p:spPr>
      </p:pic>
    </p:spTree>
    <p:extLst>
      <p:ext uri="{BB962C8B-B14F-4D97-AF65-F5344CB8AC3E}">
        <p14:creationId xmlns:p14="http://schemas.microsoft.com/office/powerpoint/2010/main" val="3995562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DBF54C96-590A-4FD0-B687-510C651B980A}"/>
              </a:ext>
            </a:extLst>
          </p:cNvPr>
          <p:cNvGraphicFramePr>
            <a:graphicFrameLocks noGrp="1"/>
          </p:cNvGraphicFramePr>
          <p:nvPr/>
        </p:nvGraphicFramePr>
        <p:xfrm>
          <a:off x="643467" y="792681"/>
          <a:ext cx="10905067" cy="4751803"/>
        </p:xfrm>
        <a:graphic>
          <a:graphicData uri="http://schemas.openxmlformats.org/drawingml/2006/table">
            <a:tbl>
              <a:tblPr>
                <a:tableStyleId>{5C22544A-7EE6-4342-B048-85BDC9FD1C3A}</a:tableStyleId>
              </a:tblPr>
              <a:tblGrid>
                <a:gridCol w="2148013">
                  <a:extLst>
                    <a:ext uri="{9D8B030D-6E8A-4147-A177-3AD203B41FA5}">
                      <a16:colId xmlns:a16="http://schemas.microsoft.com/office/drawing/2014/main" val="2235564002"/>
                    </a:ext>
                  </a:extLst>
                </a:gridCol>
                <a:gridCol w="2101951">
                  <a:extLst>
                    <a:ext uri="{9D8B030D-6E8A-4147-A177-3AD203B41FA5}">
                      <a16:colId xmlns:a16="http://schemas.microsoft.com/office/drawing/2014/main" val="2780165252"/>
                    </a:ext>
                  </a:extLst>
                </a:gridCol>
                <a:gridCol w="2642337">
                  <a:extLst>
                    <a:ext uri="{9D8B030D-6E8A-4147-A177-3AD203B41FA5}">
                      <a16:colId xmlns:a16="http://schemas.microsoft.com/office/drawing/2014/main" val="288775186"/>
                    </a:ext>
                  </a:extLst>
                </a:gridCol>
                <a:gridCol w="2446824">
                  <a:extLst>
                    <a:ext uri="{9D8B030D-6E8A-4147-A177-3AD203B41FA5}">
                      <a16:colId xmlns:a16="http://schemas.microsoft.com/office/drawing/2014/main" val="1300924496"/>
                    </a:ext>
                  </a:extLst>
                </a:gridCol>
                <a:gridCol w="1565942">
                  <a:extLst>
                    <a:ext uri="{9D8B030D-6E8A-4147-A177-3AD203B41FA5}">
                      <a16:colId xmlns:a16="http://schemas.microsoft.com/office/drawing/2014/main" val="849083271"/>
                    </a:ext>
                  </a:extLst>
                </a:gridCol>
              </a:tblGrid>
              <a:tr h="367810">
                <a:tc gridSpan="5">
                  <a:txBody>
                    <a:bodyPr/>
                    <a:lstStyle/>
                    <a:p>
                      <a:pPr algn="ctr" fontAlgn="ctr"/>
                      <a:r>
                        <a:rPr lang="en-CA" sz="2000" u="none" strike="noStrike">
                          <a:effectLst/>
                        </a:rPr>
                        <a:t>Mapping Community Food Systems</a:t>
                      </a:r>
                      <a:endParaRPr lang="en-CA" sz="2000" b="0" i="0" u="none" strike="noStrike">
                        <a:solidFill>
                          <a:srgbClr val="000000"/>
                        </a:solidFill>
                        <a:effectLst/>
                        <a:latin typeface="Helvetica" panose="020B0604020202020204" pitchFamily="34" charset="0"/>
                      </a:endParaRPr>
                    </a:p>
                  </a:txBody>
                  <a:tcPr marL="10028" marR="10028" marT="10028" marB="0" anchor="ctr"/>
                </a:tc>
                <a:tc hMerge="1">
                  <a:txBody>
                    <a:bodyPr/>
                    <a:lstStyle/>
                    <a:p>
                      <a:endParaRPr lang="en-CA"/>
                    </a:p>
                  </a:txBody>
                  <a:tcPr/>
                </a:tc>
                <a:tc hMerge="1">
                  <a:txBody>
                    <a:bodyPr/>
                    <a:lstStyle/>
                    <a:p>
                      <a:endParaRPr lang="en-CA"/>
                    </a:p>
                  </a:txBody>
                  <a:tcPr/>
                </a:tc>
                <a:tc hMerge="1">
                  <a:txBody>
                    <a:bodyPr/>
                    <a:lstStyle/>
                    <a:p>
                      <a:endParaRPr lang="en-CA"/>
                    </a:p>
                  </a:txBody>
                  <a:tcPr/>
                </a:tc>
                <a:tc hMerge="1">
                  <a:txBody>
                    <a:bodyPr/>
                    <a:lstStyle/>
                    <a:p>
                      <a:endParaRPr lang="en-CA"/>
                    </a:p>
                  </a:txBody>
                  <a:tcPr/>
                </a:tc>
                <a:extLst>
                  <a:ext uri="{0D108BD9-81ED-4DB2-BD59-A6C34878D82A}">
                    <a16:rowId xmlns:a16="http://schemas.microsoft.com/office/drawing/2014/main" val="2649580158"/>
                  </a:ext>
                </a:extLst>
              </a:tr>
              <a:tr h="318118">
                <a:tc>
                  <a:txBody>
                    <a:bodyPr/>
                    <a:lstStyle/>
                    <a:p>
                      <a:pPr algn="ctr" fontAlgn="ctr"/>
                      <a:r>
                        <a:rPr lang="en-CA" sz="1600" u="none" strike="noStrike">
                          <a:effectLst/>
                        </a:rPr>
                        <a:t>PRODUCTION</a:t>
                      </a:r>
                      <a:endParaRPr lang="en-CA" sz="1600" b="0" i="0" u="none" strike="noStrike">
                        <a:solidFill>
                          <a:srgbClr val="000000"/>
                        </a:solidFill>
                        <a:effectLst/>
                        <a:latin typeface="Avenir Black"/>
                      </a:endParaRPr>
                    </a:p>
                  </a:txBody>
                  <a:tcPr marL="10028" marR="10028" marT="10028" marB="0" anchor="ctr"/>
                </a:tc>
                <a:tc>
                  <a:txBody>
                    <a:bodyPr/>
                    <a:lstStyle/>
                    <a:p>
                      <a:pPr algn="ctr" fontAlgn="ctr"/>
                      <a:r>
                        <a:rPr lang="en-CA" sz="1600" u="none" strike="noStrike">
                          <a:effectLst/>
                        </a:rPr>
                        <a:t> PROCESSING</a:t>
                      </a:r>
                      <a:endParaRPr lang="en-CA" sz="1600" b="0" i="0" u="none" strike="noStrike">
                        <a:solidFill>
                          <a:srgbClr val="000000"/>
                        </a:solidFill>
                        <a:effectLst/>
                        <a:latin typeface="Avenir Black"/>
                      </a:endParaRPr>
                    </a:p>
                  </a:txBody>
                  <a:tcPr marL="10028" marR="10028" marT="10028" marB="0" anchor="ctr"/>
                </a:tc>
                <a:tc>
                  <a:txBody>
                    <a:bodyPr/>
                    <a:lstStyle/>
                    <a:p>
                      <a:pPr algn="ctr" fontAlgn="ctr"/>
                      <a:r>
                        <a:rPr lang="en-CA" sz="1600" u="none" strike="noStrike">
                          <a:effectLst/>
                        </a:rPr>
                        <a:t>DISTRIBUTION </a:t>
                      </a:r>
                      <a:endParaRPr lang="en-CA" sz="1600" b="0" i="0" u="none" strike="noStrike">
                        <a:solidFill>
                          <a:srgbClr val="000000"/>
                        </a:solidFill>
                        <a:effectLst/>
                        <a:latin typeface="Avenir Black"/>
                      </a:endParaRPr>
                    </a:p>
                  </a:txBody>
                  <a:tcPr marL="10028" marR="10028" marT="10028" marB="0" anchor="ctr"/>
                </a:tc>
                <a:tc>
                  <a:txBody>
                    <a:bodyPr/>
                    <a:lstStyle/>
                    <a:p>
                      <a:pPr algn="ctr" fontAlgn="ctr"/>
                      <a:r>
                        <a:rPr lang="en-CA" sz="1600" u="none" strike="noStrike">
                          <a:effectLst/>
                        </a:rPr>
                        <a:t>WASTE MANAGEMENT </a:t>
                      </a:r>
                      <a:endParaRPr lang="en-CA" sz="1600" b="0" i="0" u="none" strike="noStrike">
                        <a:solidFill>
                          <a:srgbClr val="000000"/>
                        </a:solidFill>
                        <a:effectLst/>
                        <a:latin typeface="Avenir Black"/>
                      </a:endParaRPr>
                    </a:p>
                  </a:txBody>
                  <a:tcPr marL="10028" marR="10028" marT="10028" marB="0" anchor="ctr"/>
                </a:tc>
                <a:tc>
                  <a:txBody>
                    <a:bodyPr/>
                    <a:lstStyle/>
                    <a:p>
                      <a:pPr algn="ctr" fontAlgn="ctr"/>
                      <a:r>
                        <a:rPr lang="en-CA" sz="1600" u="none" strike="noStrike">
                          <a:effectLst/>
                        </a:rPr>
                        <a:t>SUPPORT</a:t>
                      </a:r>
                      <a:endParaRPr lang="en-CA" sz="1600" b="0" i="0" u="none" strike="noStrike">
                        <a:solidFill>
                          <a:srgbClr val="000000"/>
                        </a:solidFill>
                        <a:effectLst/>
                        <a:latin typeface="Avenir Black"/>
                      </a:endParaRPr>
                    </a:p>
                  </a:txBody>
                  <a:tcPr marL="10028" marR="10028" marT="10028" marB="0" anchor="ctr"/>
                </a:tc>
                <a:extLst>
                  <a:ext uri="{0D108BD9-81ED-4DB2-BD59-A6C34878D82A}">
                    <a16:rowId xmlns:a16="http://schemas.microsoft.com/office/drawing/2014/main" val="1514108410"/>
                  </a:ext>
                </a:extLst>
              </a:tr>
              <a:tr h="318118">
                <a:tc>
                  <a:txBody>
                    <a:bodyPr/>
                    <a:lstStyle/>
                    <a:p>
                      <a:pPr algn="l" fontAlgn="ctr"/>
                      <a:r>
                        <a:rPr lang="en-CA" sz="1600" u="none" strike="noStrike">
                          <a:effectLst/>
                        </a:rPr>
                        <a:t>Food</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Cook</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Market</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Compost - Soil Building</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Funding</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981079388"/>
                  </a:ext>
                </a:extLst>
              </a:tr>
              <a:tr h="318118">
                <a:tc>
                  <a:txBody>
                    <a:bodyPr/>
                    <a:lstStyle/>
                    <a:p>
                      <a:pPr algn="l" fontAlgn="ctr"/>
                      <a:r>
                        <a:rPr lang="en-CA" sz="1600" u="none" strike="noStrike">
                          <a:effectLst/>
                        </a:rPr>
                        <a:t>Tools</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Prepare</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Redistribution</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Water saving - Irrigation</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Space</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1241723913"/>
                  </a:ext>
                </a:extLst>
              </a:tr>
              <a:tr h="566577">
                <a:tc>
                  <a:txBody>
                    <a:bodyPr/>
                    <a:lstStyle/>
                    <a:p>
                      <a:pPr algn="l" fontAlgn="ctr"/>
                      <a:r>
                        <a:rPr lang="en-CA" sz="1600" u="none" strike="noStrike">
                          <a:effectLst/>
                        </a:rPr>
                        <a:t>Knowledge</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Ferment</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Reciprocity</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Seed Saving - Seed Sewing</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Labour</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3899717595"/>
                  </a:ext>
                </a:extLst>
              </a:tr>
              <a:tr h="318118">
                <a:tc>
                  <a:txBody>
                    <a:bodyPr/>
                    <a:lstStyle/>
                    <a:p>
                      <a:pPr algn="l" fontAlgn="ctr"/>
                      <a:r>
                        <a:rPr lang="en-CA" sz="1600" u="none" strike="noStrike">
                          <a:effectLst/>
                        </a:rPr>
                        <a:t>Social Capital</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Preserve</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Self/community provisioning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Re-purpose food</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684923975"/>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Transform</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1669789275"/>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Freeze/store</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3348402405"/>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Dehydrate</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3955862912"/>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Can</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4294722008"/>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570296804"/>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969010604"/>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1150672667"/>
                  </a:ext>
                </a:extLst>
              </a:tr>
              <a:tr h="318118">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tc>
                  <a:txBody>
                    <a:bodyPr/>
                    <a:lstStyle/>
                    <a:p>
                      <a:pPr algn="l" fontAlgn="ctr"/>
                      <a:r>
                        <a:rPr lang="en-CA" sz="1600" u="none" strike="noStrike">
                          <a:effectLst/>
                        </a:rPr>
                        <a:t> </a:t>
                      </a:r>
                      <a:endParaRPr lang="en-CA" sz="1600" b="0" i="0" u="none" strike="noStrike">
                        <a:solidFill>
                          <a:srgbClr val="000000"/>
                        </a:solidFill>
                        <a:effectLst/>
                        <a:latin typeface="Avenir Next"/>
                      </a:endParaRPr>
                    </a:p>
                  </a:txBody>
                  <a:tcPr marL="10028" marR="10028" marT="10028" marB="0" anchor="ctr"/>
                </a:tc>
                <a:extLst>
                  <a:ext uri="{0D108BD9-81ED-4DB2-BD59-A6C34878D82A}">
                    <a16:rowId xmlns:a16="http://schemas.microsoft.com/office/drawing/2014/main" val="2183990338"/>
                  </a:ext>
                </a:extLst>
              </a:tr>
            </a:tbl>
          </a:graphicData>
        </a:graphic>
      </p:graphicFrame>
    </p:spTree>
    <p:extLst>
      <p:ext uri="{BB962C8B-B14F-4D97-AF65-F5344CB8AC3E}">
        <p14:creationId xmlns:p14="http://schemas.microsoft.com/office/powerpoint/2010/main" val="4133874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98CE27C5-B74E-43E6-BD51-AE7ED81F17C9}"/>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839451" y="905933"/>
            <a:ext cx="6545101" cy="5039728"/>
          </a:xfrm>
          <a:prstGeom prst="rect">
            <a:avLst/>
          </a:prstGeom>
        </p:spPr>
      </p:pic>
    </p:spTree>
    <p:extLst>
      <p:ext uri="{BB962C8B-B14F-4D97-AF65-F5344CB8AC3E}">
        <p14:creationId xmlns:p14="http://schemas.microsoft.com/office/powerpoint/2010/main" val="1098676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EB1836F0-F9E0-4D93-9BDD-7EEC6EA05F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ADF4BD-3623-4764-96D8-FC652505A930}"/>
              </a:ext>
            </a:extLst>
          </p:cNvPr>
          <p:cNvSpPr>
            <a:spLocks noGrp="1"/>
          </p:cNvSpPr>
          <p:nvPr>
            <p:ph type="title"/>
          </p:nvPr>
        </p:nvSpPr>
        <p:spPr>
          <a:xfrm>
            <a:off x="5289754" y="639097"/>
            <a:ext cx="6253317" cy="3686015"/>
          </a:xfrm>
        </p:spPr>
        <p:txBody>
          <a:bodyPr vert="horz" lIns="91440" tIns="45720" rIns="91440" bIns="45720" rtlCol="0" anchor="b">
            <a:normAutofit/>
          </a:bodyPr>
          <a:lstStyle/>
          <a:p>
            <a:r>
              <a:rPr lang="en-US" sz="6800">
                <a:solidFill>
                  <a:schemeClr val="tx1">
                    <a:lumMod val="85000"/>
                    <a:lumOff val="15000"/>
                  </a:schemeClr>
                </a:solidFill>
              </a:rPr>
              <a:t>Building Food Sovereignty Through Action Research</a:t>
            </a:r>
          </a:p>
        </p:txBody>
      </p:sp>
      <p:sp>
        <p:nvSpPr>
          <p:cNvPr id="3" name="Content Placeholder 2">
            <a:extLst>
              <a:ext uri="{FF2B5EF4-FFF2-40B4-BE49-F238E27FC236}">
                <a16:creationId xmlns:a16="http://schemas.microsoft.com/office/drawing/2014/main" id="{7DAD85F7-B9FF-4D08-96FA-FF76644ADD81}"/>
              </a:ext>
            </a:extLst>
          </p:cNvPr>
          <p:cNvSpPr>
            <a:spLocks noGrp="1"/>
          </p:cNvSpPr>
          <p:nvPr>
            <p:ph idx="1"/>
          </p:nvPr>
        </p:nvSpPr>
        <p:spPr>
          <a:xfrm>
            <a:off x="5289753" y="4455621"/>
            <a:ext cx="6269347" cy="1238616"/>
          </a:xfrm>
        </p:spPr>
        <p:txBody>
          <a:bodyPr vert="horz" lIns="91440" tIns="45720" rIns="91440" bIns="45720" rtlCol="0">
            <a:normAutofit/>
          </a:bodyPr>
          <a:lstStyle/>
          <a:p>
            <a:pPr marL="0" indent="0">
              <a:buNone/>
            </a:pPr>
            <a:r>
              <a:rPr lang="en-US" sz="2400" cap="all" spc="200" dirty="0">
                <a:solidFill>
                  <a:schemeClr val="tx1">
                    <a:lumMod val="85000"/>
                    <a:lumOff val="15000"/>
                  </a:schemeClr>
                </a:solidFill>
                <a:latin typeface="+mj-lt"/>
                <a:hlinkClick r:id="rId2"/>
              </a:rPr>
              <a:t>Concordia Food Groups Project</a:t>
            </a:r>
            <a:endParaRPr lang="en-US" sz="2400" cap="all" spc="200" dirty="0">
              <a:solidFill>
                <a:schemeClr val="tx1">
                  <a:lumMod val="85000"/>
                  <a:lumOff val="15000"/>
                </a:schemeClr>
              </a:solidFill>
              <a:latin typeface="+mj-lt"/>
            </a:endParaRPr>
          </a:p>
          <a:p>
            <a:pPr marL="0" indent="0">
              <a:buNone/>
            </a:pPr>
            <a:r>
              <a:rPr lang="en-US" sz="2400" cap="all" spc="200" dirty="0">
                <a:solidFill>
                  <a:schemeClr val="tx1">
                    <a:lumMod val="85000"/>
                    <a:lumOff val="15000"/>
                  </a:schemeClr>
                </a:solidFill>
                <a:latin typeface="+mj-lt"/>
                <a:hlinkClick r:id="rId3"/>
              </a:rPr>
              <a:t>Lachine Food System</a:t>
            </a:r>
            <a:endParaRPr lang="en-US" sz="2400" cap="all" spc="200" dirty="0">
              <a:solidFill>
                <a:schemeClr val="tx1">
                  <a:lumMod val="85000"/>
                  <a:lumOff val="15000"/>
                </a:schemeClr>
              </a:solidFill>
              <a:latin typeface="+mj-lt"/>
            </a:endParaRPr>
          </a:p>
        </p:txBody>
      </p:sp>
      <p:pic>
        <p:nvPicPr>
          <p:cNvPr id="10" name="Content Placeholder 4" descr="Diagram&#10;&#10;Description automatically generated">
            <a:extLst>
              <a:ext uri="{FF2B5EF4-FFF2-40B4-BE49-F238E27FC236}">
                <a16:creationId xmlns:a16="http://schemas.microsoft.com/office/drawing/2014/main" id="{FE97C7D6-9870-4F40-9335-BE6FA39A87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382" y="620720"/>
            <a:ext cx="3484549" cy="5086933"/>
          </a:xfrm>
          <a:prstGeom prst="rect">
            <a:avLst/>
          </a:prstGeom>
        </p:spPr>
      </p:pic>
      <p:cxnSp>
        <p:nvCxnSpPr>
          <p:cNvPr id="23" name="Straight Connector 22">
            <a:extLst>
              <a:ext uri="{FF2B5EF4-FFF2-40B4-BE49-F238E27FC236}">
                <a16:creationId xmlns:a16="http://schemas.microsoft.com/office/drawing/2014/main" id="{7A49EFD3-A806-4D59-99F1-AA9AFAE4EF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47071" y="4343400"/>
            <a:ext cx="5636107"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6D2F28D1-82F9-40FE-935C-85ECF7660D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4B670E93-2F53-48FC-AB6C-E99E22D17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85506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9ACA0-99C1-C244-9186-D55DAEE74C29}"/>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0F9DFC68-9EB6-1D42-AE9B-42C222C9845E}"/>
              </a:ext>
            </a:extLst>
          </p:cNvPr>
          <p:cNvSpPr>
            <a:spLocks noGrp="1"/>
          </p:cNvSpPr>
          <p:nvPr>
            <p:ph idx="1"/>
          </p:nvPr>
        </p:nvSpPr>
        <p:spPr/>
        <p:txBody>
          <a:bodyPr>
            <a:normAutofit/>
          </a:bodyPr>
          <a:lstStyle/>
          <a:p>
            <a:r>
              <a:rPr lang="en-US" sz="4000" dirty="0"/>
              <a:t>Have a great day!</a:t>
            </a:r>
          </a:p>
        </p:txBody>
      </p:sp>
    </p:spTree>
    <p:extLst>
      <p:ext uri="{BB962C8B-B14F-4D97-AF65-F5344CB8AC3E}">
        <p14:creationId xmlns:p14="http://schemas.microsoft.com/office/powerpoint/2010/main" val="3554213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5D230-0275-4606-ADCB-1511EFE0CC52}"/>
              </a:ext>
            </a:extLst>
          </p:cNvPr>
          <p:cNvSpPr>
            <a:spLocks noGrp="1"/>
          </p:cNvSpPr>
          <p:nvPr>
            <p:ph type="title"/>
          </p:nvPr>
        </p:nvSpPr>
        <p:spPr/>
        <p:txBody>
          <a:bodyPr/>
          <a:lstStyle/>
          <a:p>
            <a:r>
              <a:rPr lang="en-US" dirty="0"/>
              <a:t>Is The Food System Broken?</a:t>
            </a:r>
            <a:endParaRPr lang="en-CA" dirty="0"/>
          </a:p>
        </p:txBody>
      </p:sp>
      <p:sp>
        <p:nvSpPr>
          <p:cNvPr id="3" name="Content Placeholder 2">
            <a:extLst>
              <a:ext uri="{FF2B5EF4-FFF2-40B4-BE49-F238E27FC236}">
                <a16:creationId xmlns:a16="http://schemas.microsoft.com/office/drawing/2014/main" id="{CFF9161F-4C5C-4FA7-9643-CA42C7EB277A}"/>
              </a:ext>
            </a:extLst>
          </p:cNvPr>
          <p:cNvSpPr>
            <a:spLocks noGrp="1"/>
          </p:cNvSpPr>
          <p:nvPr>
            <p:ph idx="1"/>
          </p:nvPr>
        </p:nvSpPr>
        <p:spPr/>
        <p:txBody>
          <a:bodyPr>
            <a:normAutofit/>
          </a:bodyPr>
          <a:lstStyle/>
          <a:p>
            <a:r>
              <a:rPr lang="en-US" dirty="0"/>
              <a:t>Calls to “fix a broken food system” assume that the capitalist food system used to work well. This assumption ignores the food systems long, racialized history of mistreatment of people of colour. The food system is unjust and unsustainable, but it is not broken. It functions precisely as the capitalist food system has always worked, concentrating power in the hands of the privileged minority and passing off the social and environmental “externalities” disproportionately to racially stigmatized groups. (Holt-Gimenez, 2017, p. 160)</a:t>
            </a:r>
          </a:p>
          <a:p>
            <a:endParaRPr lang="en-US" dirty="0"/>
          </a:p>
          <a:p>
            <a:r>
              <a:rPr lang="en-CA" dirty="0"/>
              <a:t>How we produce and consume determines how our society is organized, but how we organize socially and politically can also determine how we produce and consume. The implications of this are profound: our food systems are vessels of unmatched social and economic power and pivotal sites for systemic transformation. </a:t>
            </a:r>
            <a:r>
              <a:rPr lang="en-US" dirty="0"/>
              <a:t>(Holt-Gimenez, 2017, p. 214)</a:t>
            </a:r>
            <a:endParaRPr lang="en-CA" dirty="0"/>
          </a:p>
          <a:p>
            <a:r>
              <a:rPr lang="en-US" sz="1000" dirty="0"/>
              <a:t>Holt-Gimenez, E. (2017) A Foodie’s Guide to Capitalism: Understanding the Political Economy of What We Eat, Monthly Review Press, New York. </a:t>
            </a:r>
            <a:endParaRPr lang="en-CA" sz="1000" dirty="0"/>
          </a:p>
          <a:p>
            <a:endParaRPr lang="en-CA" dirty="0"/>
          </a:p>
        </p:txBody>
      </p:sp>
    </p:spTree>
    <p:extLst>
      <p:ext uri="{BB962C8B-B14F-4D97-AF65-F5344CB8AC3E}">
        <p14:creationId xmlns:p14="http://schemas.microsoft.com/office/powerpoint/2010/main" val="3772225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09399-37A4-4DF8-97C6-A7B0EB4745CB}"/>
              </a:ext>
            </a:extLst>
          </p:cNvPr>
          <p:cNvSpPr>
            <a:spLocks noGrp="1"/>
          </p:cNvSpPr>
          <p:nvPr>
            <p:ph type="title"/>
          </p:nvPr>
        </p:nvSpPr>
        <p:spPr/>
        <p:txBody>
          <a:bodyPr>
            <a:normAutofit/>
          </a:bodyPr>
          <a:lstStyle/>
          <a:p>
            <a:r>
              <a:rPr lang="en-US" dirty="0"/>
              <a:t>What is an Economy?</a:t>
            </a:r>
            <a:br>
              <a:rPr lang="en-US" sz="1200" dirty="0"/>
            </a:br>
            <a:r>
              <a:rPr lang="en-US" sz="1200" i="1" dirty="0"/>
              <a:t>Gibson-Graham, J.K., Cameron, J., Healy, S. (2013) Take Back the Economy: An Ethical Guide for Transforming Communities, University of Minnesota Press </a:t>
            </a:r>
            <a:endParaRPr lang="en-US" dirty="0"/>
          </a:p>
        </p:txBody>
      </p:sp>
      <p:sp>
        <p:nvSpPr>
          <p:cNvPr id="3" name="Content Placeholder 2">
            <a:extLst>
              <a:ext uri="{FF2B5EF4-FFF2-40B4-BE49-F238E27FC236}">
                <a16:creationId xmlns:a16="http://schemas.microsoft.com/office/drawing/2014/main" id="{BDE889DB-74C6-4394-9984-38EC2EF2191D}"/>
              </a:ext>
            </a:extLst>
          </p:cNvPr>
          <p:cNvSpPr>
            <a:spLocks noGrp="1"/>
          </p:cNvSpPr>
          <p:nvPr>
            <p:ph idx="1"/>
          </p:nvPr>
        </p:nvSpPr>
        <p:spPr/>
        <p:txBody>
          <a:bodyPr/>
          <a:lstStyle/>
          <a:p>
            <a:r>
              <a:rPr lang="en-US" dirty="0">
                <a:hlinkClick r:id="rId2"/>
              </a:rPr>
              <a:t>Katherine Gibson Interview Playlist</a:t>
            </a:r>
            <a:endParaRPr lang="en-US" dirty="0"/>
          </a:p>
        </p:txBody>
      </p:sp>
      <p:pic>
        <p:nvPicPr>
          <p:cNvPr id="7" name="Picture 6">
            <a:extLst>
              <a:ext uri="{FF2B5EF4-FFF2-40B4-BE49-F238E27FC236}">
                <a16:creationId xmlns:a16="http://schemas.microsoft.com/office/drawing/2014/main" id="{A0492EBD-E0A7-4775-9164-21D90EFE0D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6457" y="1809538"/>
            <a:ext cx="3579223" cy="4397331"/>
          </a:xfrm>
          <a:prstGeom prst="rect">
            <a:avLst/>
          </a:prstGeom>
        </p:spPr>
      </p:pic>
    </p:spTree>
    <p:extLst>
      <p:ext uri="{BB962C8B-B14F-4D97-AF65-F5344CB8AC3E}">
        <p14:creationId xmlns:p14="http://schemas.microsoft.com/office/powerpoint/2010/main" val="2352486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DDD9-BF0C-4101-A605-8191950ABA7F}"/>
              </a:ext>
            </a:extLst>
          </p:cNvPr>
          <p:cNvSpPr>
            <a:spLocks noGrp="1"/>
          </p:cNvSpPr>
          <p:nvPr>
            <p:ph type="title"/>
          </p:nvPr>
        </p:nvSpPr>
        <p:spPr/>
        <p:txBody>
          <a:bodyPr>
            <a:normAutofit fontScale="90000"/>
          </a:bodyPr>
          <a:lstStyle/>
          <a:p>
            <a:r>
              <a:rPr lang="en-US" dirty="0"/>
              <a:t>Take back the Economy </a:t>
            </a:r>
            <a:br>
              <a:rPr lang="en-US" dirty="0"/>
            </a:br>
            <a:r>
              <a:rPr lang="en-US" dirty="0"/>
              <a:t>Gibson Graham </a:t>
            </a:r>
            <a:br>
              <a:rPr lang="en-US" dirty="0"/>
            </a:br>
            <a:r>
              <a:rPr lang="en-US" sz="1200" i="1" dirty="0"/>
              <a:t>Gibson-Graham, J.K., Cameron, J., Healy, S. (2013) Take Back the Economy: An Ethical Guide for Transforming Communities, University of Minnesota Press </a:t>
            </a:r>
            <a:endParaRPr lang="en-US" dirty="0"/>
          </a:p>
        </p:txBody>
      </p:sp>
      <p:pic>
        <p:nvPicPr>
          <p:cNvPr id="5" name="Content Placeholder 4">
            <a:extLst>
              <a:ext uri="{FF2B5EF4-FFF2-40B4-BE49-F238E27FC236}">
                <a16:creationId xmlns:a16="http://schemas.microsoft.com/office/drawing/2014/main" id="{117871B2-43AB-4F5C-B397-B1C43F612C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3162" y="1846263"/>
            <a:ext cx="8086001" cy="4022725"/>
          </a:xfrm>
        </p:spPr>
      </p:pic>
    </p:spTree>
    <p:extLst>
      <p:ext uri="{BB962C8B-B14F-4D97-AF65-F5344CB8AC3E}">
        <p14:creationId xmlns:p14="http://schemas.microsoft.com/office/powerpoint/2010/main" val="987334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AE6C737-FF55-4064-94B7-0B21D2EB6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F0B4E9-487A-4FBC-9A57-758E3F9FD1CA}"/>
              </a:ext>
            </a:extLst>
          </p:cNvPr>
          <p:cNvSpPr>
            <a:spLocks noGrp="1"/>
          </p:cNvSpPr>
          <p:nvPr>
            <p:ph type="title"/>
          </p:nvPr>
        </p:nvSpPr>
        <p:spPr>
          <a:xfrm>
            <a:off x="6730000" y="639097"/>
            <a:ext cx="4813072" cy="3686015"/>
          </a:xfrm>
        </p:spPr>
        <p:txBody>
          <a:bodyPr vert="horz" lIns="91440" tIns="45720" rIns="91440" bIns="45720" rtlCol="0" anchor="b">
            <a:normAutofit/>
          </a:bodyPr>
          <a:lstStyle/>
          <a:p>
            <a:r>
              <a:rPr lang="en-US" sz="3200" dirty="0">
                <a:solidFill>
                  <a:schemeClr val="tx1">
                    <a:lumMod val="85000"/>
                    <a:lumOff val="15000"/>
                  </a:schemeClr>
                </a:solidFill>
              </a:rPr>
              <a:t>Three Systems of an Economy</a:t>
            </a:r>
            <a:br>
              <a:rPr lang="en-US" sz="3200">
                <a:solidFill>
                  <a:schemeClr val="tx1">
                    <a:lumMod val="85000"/>
                    <a:lumOff val="15000"/>
                  </a:schemeClr>
                </a:solidFill>
              </a:rPr>
            </a:br>
            <a:r>
              <a:rPr lang="en-US" sz="3200">
                <a:solidFill>
                  <a:schemeClr val="tx1">
                    <a:lumMod val="85000"/>
                    <a:lumOff val="15000"/>
                  </a:schemeClr>
                </a:solidFill>
              </a:rPr>
              <a:t>Pearce, J. (2009) Social Economy: Engaging as a Third System, In Amin, A. The Social Economy; International Perspectives on Economic Solidarity, p. 26. </a:t>
            </a:r>
          </a:p>
        </p:txBody>
      </p:sp>
      <p:pic>
        <p:nvPicPr>
          <p:cNvPr id="3" name="Picture 4" descr="A close up of a piece of paper&#10;&#10;Description generated with high confidence">
            <a:extLst>
              <a:ext uri="{FF2B5EF4-FFF2-40B4-BE49-F238E27FC236}">
                <a16:creationId xmlns:a16="http://schemas.microsoft.com/office/drawing/2014/main" id="{684D8C4D-24E8-0FB0-F60D-DBC9338790F3}"/>
              </a:ext>
            </a:extLst>
          </p:cNvPr>
          <p:cNvPicPr/>
          <p:nvPr/>
        </p:nvPicPr>
        <p:blipFill rotWithShape="1">
          <a:blip r:embed="rId2">
            <a:extLst>
              <a:ext uri="{28A0092B-C50C-407E-A947-70E740481C1C}">
                <a14:useLocalDpi xmlns:a14="http://schemas.microsoft.com/office/drawing/2010/main" val="0"/>
              </a:ext>
            </a:extLst>
          </a:blip>
          <a:srcRect b="5781"/>
          <a:stretch/>
        </p:blipFill>
        <p:spPr bwMode="auto">
          <a:xfrm>
            <a:off x="1118713" y="640081"/>
            <a:ext cx="4492572" cy="5054156"/>
          </a:xfrm>
          <a:prstGeom prst="rect">
            <a:avLst/>
          </a:prstGeom>
          <a:solidFill>
            <a:srgbClr val="FFFFFF">
              <a:alpha val="0"/>
            </a:srgbClr>
          </a:solidFill>
        </p:spPr>
      </p:pic>
      <p:cxnSp>
        <p:nvCxnSpPr>
          <p:cNvPr id="16" name="Straight Connector 15">
            <a:extLst>
              <a:ext uri="{FF2B5EF4-FFF2-40B4-BE49-F238E27FC236}">
                <a16:creationId xmlns:a16="http://schemas.microsoft.com/office/drawing/2014/main" id="{6B5B1DD8-6224-4137-8621-32982B00F9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D8218D9F-38B6-4AE0-9051-5434D19A5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2D3DCA99-84AF-487A-BF72-91C5FA6B0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64746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ED52C-FE89-42FF-B25F-3D08549CE527}"/>
              </a:ext>
            </a:extLst>
          </p:cNvPr>
          <p:cNvSpPr>
            <a:spLocks noGrp="1"/>
          </p:cNvSpPr>
          <p:nvPr>
            <p:ph type="title"/>
          </p:nvPr>
        </p:nvSpPr>
        <p:spPr/>
        <p:txBody>
          <a:bodyPr/>
          <a:lstStyle/>
          <a:p>
            <a:r>
              <a:rPr lang="en-US" dirty="0"/>
              <a:t>Types of Urban Agriculture</a:t>
            </a:r>
            <a:endParaRPr lang="en-CA" dirty="0"/>
          </a:p>
        </p:txBody>
      </p:sp>
      <p:sp>
        <p:nvSpPr>
          <p:cNvPr id="3" name="Content Placeholder 2">
            <a:extLst>
              <a:ext uri="{FF2B5EF4-FFF2-40B4-BE49-F238E27FC236}">
                <a16:creationId xmlns:a16="http://schemas.microsoft.com/office/drawing/2014/main" id="{60626FBA-E674-4E9F-8161-372946107D79}"/>
              </a:ext>
            </a:extLst>
          </p:cNvPr>
          <p:cNvSpPr>
            <a:spLocks noGrp="1"/>
          </p:cNvSpPr>
          <p:nvPr>
            <p:ph idx="1"/>
          </p:nvPr>
        </p:nvSpPr>
        <p:spPr/>
        <p:txBody>
          <a:bodyPr/>
          <a:lstStyle/>
          <a:p>
            <a:r>
              <a:rPr lang="en-US" dirty="0"/>
              <a:t>For-Profit</a:t>
            </a:r>
          </a:p>
          <a:p>
            <a:r>
              <a:rPr lang="en-US" dirty="0"/>
              <a:t>Not-For Profit</a:t>
            </a:r>
          </a:p>
          <a:p>
            <a:r>
              <a:rPr lang="en-US" dirty="0"/>
              <a:t>Subsistence Farms</a:t>
            </a:r>
          </a:p>
          <a:p>
            <a:r>
              <a:rPr lang="en-US" dirty="0"/>
              <a:t>Cooperatives</a:t>
            </a:r>
          </a:p>
          <a:p>
            <a:r>
              <a:rPr lang="en-US" dirty="0"/>
              <a:t>Hobby Farms</a:t>
            </a:r>
          </a:p>
          <a:p>
            <a:r>
              <a:rPr lang="en-US" dirty="0"/>
              <a:t>Squat Gardens</a:t>
            </a:r>
          </a:p>
          <a:p>
            <a:r>
              <a:rPr lang="en-US" dirty="0"/>
              <a:t>Edible Foraging</a:t>
            </a:r>
          </a:p>
          <a:p>
            <a:r>
              <a:rPr lang="en-US" dirty="0"/>
              <a:t>Community Gathering Places</a:t>
            </a:r>
          </a:p>
          <a:p>
            <a:r>
              <a:rPr lang="en-US" dirty="0"/>
              <a:t>Edible Landscapes</a:t>
            </a:r>
          </a:p>
          <a:p>
            <a:endParaRPr lang="en-US" dirty="0"/>
          </a:p>
        </p:txBody>
      </p:sp>
    </p:spTree>
    <p:extLst>
      <p:ext uri="{BB962C8B-B14F-4D97-AF65-F5344CB8AC3E}">
        <p14:creationId xmlns:p14="http://schemas.microsoft.com/office/powerpoint/2010/main" val="2448567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F6753-2FB5-4E4A-B68E-2F14EBE3F581}"/>
              </a:ext>
            </a:extLst>
          </p:cNvPr>
          <p:cNvSpPr>
            <a:spLocks noGrp="1"/>
          </p:cNvSpPr>
          <p:nvPr>
            <p:ph type="title"/>
          </p:nvPr>
        </p:nvSpPr>
        <p:spPr/>
        <p:txBody>
          <a:bodyPr/>
          <a:lstStyle/>
          <a:p>
            <a:r>
              <a:rPr lang="en-US" dirty="0"/>
              <a:t>Market Farm Practices</a:t>
            </a:r>
            <a:endParaRPr lang="en-CA" dirty="0"/>
          </a:p>
        </p:txBody>
      </p:sp>
      <p:sp>
        <p:nvSpPr>
          <p:cNvPr id="3" name="Content Placeholder 2">
            <a:extLst>
              <a:ext uri="{FF2B5EF4-FFF2-40B4-BE49-F238E27FC236}">
                <a16:creationId xmlns:a16="http://schemas.microsoft.com/office/drawing/2014/main" id="{9C9D2B67-4804-4C20-99AC-6622C2913C06}"/>
              </a:ext>
            </a:extLst>
          </p:cNvPr>
          <p:cNvSpPr>
            <a:spLocks noGrp="1"/>
          </p:cNvSpPr>
          <p:nvPr>
            <p:ph sz="half" idx="1"/>
          </p:nvPr>
        </p:nvSpPr>
        <p:spPr/>
        <p:txBody>
          <a:bodyPr>
            <a:normAutofit lnSpcReduction="10000"/>
          </a:bodyPr>
          <a:lstStyle/>
          <a:p>
            <a:r>
              <a:rPr lang="en-US" dirty="0"/>
              <a:t>Direct sales </a:t>
            </a:r>
          </a:p>
          <a:p>
            <a:pPr lvl="1"/>
            <a:r>
              <a:rPr lang="en-US" dirty="0"/>
              <a:t>CSA </a:t>
            </a:r>
          </a:p>
          <a:p>
            <a:pPr lvl="1"/>
            <a:r>
              <a:rPr lang="en-US" dirty="0"/>
              <a:t>Farmers market</a:t>
            </a:r>
          </a:p>
          <a:p>
            <a:pPr lvl="1"/>
            <a:r>
              <a:rPr lang="en-US" dirty="0"/>
              <a:t>Other markets</a:t>
            </a:r>
          </a:p>
          <a:p>
            <a:r>
              <a:rPr lang="en-US" dirty="0"/>
              <a:t>Wholesale</a:t>
            </a:r>
          </a:p>
          <a:p>
            <a:pPr lvl="1"/>
            <a:r>
              <a:rPr lang="en-US" dirty="0"/>
              <a:t>Distributers</a:t>
            </a:r>
          </a:p>
          <a:p>
            <a:pPr lvl="1"/>
            <a:r>
              <a:rPr lang="en-US" dirty="0"/>
              <a:t>Restaurants</a:t>
            </a:r>
          </a:p>
          <a:p>
            <a:r>
              <a:rPr lang="en-US" dirty="0"/>
              <a:t>Other sales</a:t>
            </a:r>
          </a:p>
          <a:p>
            <a:pPr lvl="1"/>
            <a:r>
              <a:rPr lang="en-US" dirty="0"/>
              <a:t>Transformed goods</a:t>
            </a:r>
            <a:endParaRPr lang="en-CA" dirty="0"/>
          </a:p>
          <a:p>
            <a:pPr lvl="1"/>
            <a:r>
              <a:rPr lang="en-CA" dirty="0"/>
              <a:t>Compost and other values</a:t>
            </a:r>
          </a:p>
          <a:p>
            <a:pPr lvl="1"/>
            <a:r>
              <a:rPr lang="en-CA" dirty="0"/>
              <a:t>Education</a:t>
            </a:r>
          </a:p>
          <a:p>
            <a:pPr lvl="1"/>
            <a:endParaRPr lang="en-US" dirty="0"/>
          </a:p>
        </p:txBody>
      </p:sp>
      <p:sp>
        <p:nvSpPr>
          <p:cNvPr id="4" name="Content Placeholder 3">
            <a:extLst>
              <a:ext uri="{FF2B5EF4-FFF2-40B4-BE49-F238E27FC236}">
                <a16:creationId xmlns:a16="http://schemas.microsoft.com/office/drawing/2014/main" id="{8BC8A0AD-BC62-4C23-80DE-EB812B1F6763}"/>
              </a:ext>
            </a:extLst>
          </p:cNvPr>
          <p:cNvSpPr>
            <a:spLocks noGrp="1"/>
          </p:cNvSpPr>
          <p:nvPr>
            <p:ph sz="half" idx="2"/>
          </p:nvPr>
        </p:nvSpPr>
        <p:spPr/>
        <p:txBody>
          <a:bodyPr>
            <a:normAutofit lnSpcReduction="10000"/>
          </a:bodyPr>
          <a:lstStyle/>
          <a:p>
            <a:r>
              <a:rPr lang="en-US" dirty="0"/>
              <a:t>Contradictions</a:t>
            </a:r>
          </a:p>
          <a:p>
            <a:pPr lvl="1"/>
            <a:r>
              <a:rPr lang="en-US" dirty="0"/>
              <a:t>Labour vs food price</a:t>
            </a:r>
          </a:p>
          <a:p>
            <a:pPr lvl="1"/>
            <a:r>
              <a:rPr lang="en-US" dirty="0"/>
              <a:t>Soil regeneration time vs market readiness</a:t>
            </a:r>
          </a:p>
          <a:p>
            <a:pPr lvl="1"/>
            <a:r>
              <a:rPr lang="en-US" dirty="0"/>
              <a:t>Growing time vs productivity</a:t>
            </a:r>
          </a:p>
          <a:p>
            <a:pPr lvl="1"/>
            <a:r>
              <a:rPr lang="en-US" dirty="0"/>
              <a:t>Food donations vs sales</a:t>
            </a:r>
          </a:p>
          <a:p>
            <a:pPr lvl="1"/>
            <a:r>
              <a:rPr lang="en-US" dirty="0"/>
              <a:t>Farmers markets vs increased labour</a:t>
            </a:r>
          </a:p>
          <a:p>
            <a:pPr lvl="1"/>
            <a:r>
              <a:rPr lang="en-US" dirty="0"/>
              <a:t>Food waste!</a:t>
            </a:r>
          </a:p>
          <a:p>
            <a:r>
              <a:rPr lang="en-US" dirty="0"/>
              <a:t>Market Secrets</a:t>
            </a:r>
          </a:p>
          <a:p>
            <a:pPr lvl="1"/>
            <a:r>
              <a:rPr lang="en-US" dirty="0"/>
              <a:t>Cash crops</a:t>
            </a:r>
          </a:p>
          <a:p>
            <a:pPr lvl="1"/>
            <a:r>
              <a:rPr lang="en-US" dirty="0"/>
              <a:t>Reduce inputs</a:t>
            </a:r>
          </a:p>
          <a:p>
            <a:pPr lvl="1"/>
            <a:r>
              <a:rPr lang="en-US" dirty="0"/>
              <a:t>Reduce labour necessities</a:t>
            </a:r>
          </a:p>
          <a:p>
            <a:pPr lvl="1"/>
            <a:r>
              <a:rPr lang="en-US" dirty="0"/>
              <a:t>Holistic approach</a:t>
            </a:r>
          </a:p>
          <a:p>
            <a:pPr lvl="1"/>
            <a:endParaRPr lang="en-US" dirty="0"/>
          </a:p>
          <a:p>
            <a:pPr lvl="1"/>
            <a:endParaRPr lang="en-US" dirty="0"/>
          </a:p>
        </p:txBody>
      </p:sp>
    </p:spTree>
    <p:extLst>
      <p:ext uri="{BB962C8B-B14F-4D97-AF65-F5344CB8AC3E}">
        <p14:creationId xmlns:p14="http://schemas.microsoft.com/office/powerpoint/2010/main" val="1809148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16D0B-6F7A-48F9-8134-B39964DBD96C}"/>
              </a:ext>
            </a:extLst>
          </p:cNvPr>
          <p:cNvSpPr>
            <a:spLocks noGrp="1"/>
          </p:cNvSpPr>
          <p:nvPr>
            <p:ph type="title"/>
          </p:nvPr>
        </p:nvSpPr>
        <p:spPr/>
        <p:txBody>
          <a:bodyPr/>
          <a:lstStyle/>
          <a:p>
            <a:r>
              <a:rPr lang="en-US" dirty="0"/>
              <a:t>Non-Market Farm Practices </a:t>
            </a:r>
            <a:endParaRPr lang="en-CA" dirty="0"/>
          </a:p>
        </p:txBody>
      </p:sp>
      <p:sp>
        <p:nvSpPr>
          <p:cNvPr id="3" name="Content Placeholder 2">
            <a:extLst>
              <a:ext uri="{FF2B5EF4-FFF2-40B4-BE49-F238E27FC236}">
                <a16:creationId xmlns:a16="http://schemas.microsoft.com/office/drawing/2014/main" id="{AE7EB72D-4982-4A16-90CD-348B3D1965A4}"/>
              </a:ext>
            </a:extLst>
          </p:cNvPr>
          <p:cNvSpPr>
            <a:spLocks noGrp="1"/>
          </p:cNvSpPr>
          <p:nvPr>
            <p:ph sz="half" idx="1"/>
          </p:nvPr>
        </p:nvSpPr>
        <p:spPr/>
        <p:txBody>
          <a:bodyPr>
            <a:normAutofit lnSpcReduction="10000"/>
          </a:bodyPr>
          <a:lstStyle/>
          <a:p>
            <a:r>
              <a:rPr lang="en-US" dirty="0"/>
              <a:t>Volunteer labour</a:t>
            </a:r>
          </a:p>
          <a:p>
            <a:r>
              <a:rPr lang="en-US" dirty="0"/>
              <a:t>Community involvement</a:t>
            </a:r>
          </a:p>
          <a:p>
            <a:r>
              <a:rPr lang="en-US" dirty="0"/>
              <a:t>Foraging</a:t>
            </a:r>
          </a:p>
          <a:p>
            <a:r>
              <a:rPr lang="en-US" dirty="0"/>
              <a:t>Soil building</a:t>
            </a:r>
          </a:p>
          <a:p>
            <a:r>
              <a:rPr lang="en-US" dirty="0"/>
              <a:t>Incorporating animals</a:t>
            </a:r>
          </a:p>
          <a:p>
            <a:r>
              <a:rPr lang="en-US" dirty="0"/>
              <a:t>Funding sources</a:t>
            </a:r>
          </a:p>
          <a:p>
            <a:endParaRPr lang="en-US" dirty="0"/>
          </a:p>
          <a:p>
            <a:endParaRPr lang="en-US" dirty="0"/>
          </a:p>
          <a:p>
            <a:endParaRPr lang="en-US" dirty="0"/>
          </a:p>
          <a:p>
            <a:endParaRPr lang="en-US" dirty="0"/>
          </a:p>
          <a:p>
            <a:endParaRPr lang="en-US" dirty="0"/>
          </a:p>
        </p:txBody>
      </p:sp>
      <p:sp>
        <p:nvSpPr>
          <p:cNvPr id="4" name="Content Placeholder 3">
            <a:extLst>
              <a:ext uri="{FF2B5EF4-FFF2-40B4-BE49-F238E27FC236}">
                <a16:creationId xmlns:a16="http://schemas.microsoft.com/office/drawing/2014/main" id="{5D09E5BB-BCD7-4CE4-95A7-3871F230066C}"/>
              </a:ext>
            </a:extLst>
          </p:cNvPr>
          <p:cNvSpPr>
            <a:spLocks noGrp="1"/>
          </p:cNvSpPr>
          <p:nvPr>
            <p:ph sz="half" idx="2"/>
          </p:nvPr>
        </p:nvSpPr>
        <p:spPr/>
        <p:txBody>
          <a:bodyPr>
            <a:normAutofit lnSpcReduction="10000"/>
          </a:bodyPr>
          <a:lstStyle/>
          <a:p>
            <a:r>
              <a:rPr lang="en-US" dirty="0"/>
              <a:t>Contradictions</a:t>
            </a:r>
          </a:p>
          <a:p>
            <a:pPr lvl="1"/>
            <a:r>
              <a:rPr lang="en-US" dirty="0"/>
              <a:t>Free labour vs viability</a:t>
            </a:r>
          </a:p>
          <a:p>
            <a:pPr lvl="1"/>
            <a:r>
              <a:rPr lang="en-US" dirty="0"/>
              <a:t>Free food vs revenue</a:t>
            </a:r>
          </a:p>
          <a:p>
            <a:pPr lvl="1"/>
            <a:r>
              <a:rPr lang="en-US" dirty="0"/>
              <a:t>Community involvement vs community interest</a:t>
            </a:r>
          </a:p>
          <a:p>
            <a:pPr lvl="1"/>
            <a:r>
              <a:rPr lang="en-US" dirty="0"/>
              <a:t>Soil building vs time</a:t>
            </a:r>
          </a:p>
          <a:p>
            <a:pPr lvl="1"/>
            <a:r>
              <a:rPr lang="en-US" dirty="0"/>
              <a:t>Animals vs care </a:t>
            </a:r>
            <a:endParaRPr lang="en-CA" dirty="0"/>
          </a:p>
          <a:p>
            <a:pPr lvl="1"/>
            <a:r>
              <a:rPr lang="en-CA" dirty="0"/>
              <a:t>Funding sources vs stability</a:t>
            </a:r>
          </a:p>
          <a:p>
            <a:r>
              <a:rPr lang="en-US" dirty="0"/>
              <a:t>Non-Market Secrets</a:t>
            </a:r>
          </a:p>
          <a:p>
            <a:pPr lvl="1"/>
            <a:r>
              <a:rPr lang="en-US" dirty="0"/>
              <a:t>Sweat equity</a:t>
            </a:r>
          </a:p>
          <a:p>
            <a:pPr lvl="1"/>
            <a:r>
              <a:rPr lang="en-US" dirty="0"/>
              <a:t>Stable funding</a:t>
            </a:r>
          </a:p>
          <a:p>
            <a:pPr lvl="1"/>
            <a:r>
              <a:rPr lang="en-US" dirty="0"/>
              <a:t>Improved community space</a:t>
            </a:r>
          </a:p>
          <a:p>
            <a:pPr lvl="1"/>
            <a:r>
              <a:rPr lang="en-US" dirty="0"/>
              <a:t>Building a sense of community</a:t>
            </a:r>
          </a:p>
          <a:p>
            <a:pPr lvl="1"/>
            <a:endParaRPr lang="en-US" dirty="0"/>
          </a:p>
          <a:p>
            <a:pPr lvl="1"/>
            <a:endParaRPr lang="en-US" dirty="0"/>
          </a:p>
        </p:txBody>
      </p:sp>
    </p:spTree>
    <p:extLst>
      <p:ext uri="{BB962C8B-B14F-4D97-AF65-F5344CB8AC3E}">
        <p14:creationId xmlns:p14="http://schemas.microsoft.com/office/powerpoint/2010/main" val="320453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00516-5AB4-441C-8CC9-1B9D01D25E40}"/>
              </a:ext>
            </a:extLst>
          </p:cNvPr>
          <p:cNvSpPr>
            <a:spLocks noGrp="1"/>
          </p:cNvSpPr>
          <p:nvPr>
            <p:ph type="title"/>
          </p:nvPr>
        </p:nvSpPr>
        <p:spPr/>
        <p:txBody>
          <a:bodyPr/>
          <a:lstStyle/>
          <a:p>
            <a:r>
              <a:rPr lang="en-US" dirty="0"/>
              <a:t>Alternative Market Farm Practices</a:t>
            </a:r>
            <a:endParaRPr lang="en-CA" dirty="0"/>
          </a:p>
        </p:txBody>
      </p:sp>
      <p:sp>
        <p:nvSpPr>
          <p:cNvPr id="3" name="Content Placeholder 2">
            <a:extLst>
              <a:ext uri="{FF2B5EF4-FFF2-40B4-BE49-F238E27FC236}">
                <a16:creationId xmlns:a16="http://schemas.microsoft.com/office/drawing/2014/main" id="{D1DECD04-ED75-4BB6-80D7-CE69DBB8E166}"/>
              </a:ext>
            </a:extLst>
          </p:cNvPr>
          <p:cNvSpPr>
            <a:spLocks noGrp="1"/>
          </p:cNvSpPr>
          <p:nvPr>
            <p:ph sz="half" idx="1"/>
          </p:nvPr>
        </p:nvSpPr>
        <p:spPr/>
        <p:txBody>
          <a:bodyPr>
            <a:normAutofit lnSpcReduction="10000"/>
          </a:bodyPr>
          <a:lstStyle/>
          <a:p>
            <a:r>
              <a:rPr lang="en-US" dirty="0"/>
              <a:t>Cooperative ownership</a:t>
            </a:r>
          </a:p>
          <a:p>
            <a:r>
              <a:rPr lang="en-US" dirty="0"/>
              <a:t>Different types of membership</a:t>
            </a:r>
          </a:p>
          <a:p>
            <a:r>
              <a:rPr lang="en-US" dirty="0"/>
              <a:t>Hybrid of markets and non markets</a:t>
            </a:r>
          </a:p>
          <a:p>
            <a:r>
              <a:rPr lang="en-US" dirty="0"/>
              <a:t>Ethical principles</a:t>
            </a:r>
            <a:r>
              <a:rPr lang="en-CA" dirty="0"/>
              <a:t> (social economy)</a:t>
            </a:r>
          </a:p>
          <a:p>
            <a:r>
              <a:rPr lang="en-CA" dirty="0"/>
              <a:t>Fair treatment of employees</a:t>
            </a:r>
          </a:p>
          <a:p>
            <a:r>
              <a:rPr lang="en-CA" dirty="0"/>
              <a:t>Rooted in community</a:t>
            </a:r>
          </a:p>
          <a:p>
            <a:r>
              <a:rPr lang="en-CA" dirty="0"/>
              <a:t>Market viability and non-market advantages</a:t>
            </a:r>
            <a:endParaRPr lang="en-US" dirty="0"/>
          </a:p>
        </p:txBody>
      </p:sp>
      <p:sp>
        <p:nvSpPr>
          <p:cNvPr id="4" name="Content Placeholder 3">
            <a:extLst>
              <a:ext uri="{FF2B5EF4-FFF2-40B4-BE49-F238E27FC236}">
                <a16:creationId xmlns:a16="http://schemas.microsoft.com/office/drawing/2014/main" id="{E939B3D7-2D3A-49BF-8441-D37786845A08}"/>
              </a:ext>
            </a:extLst>
          </p:cNvPr>
          <p:cNvSpPr>
            <a:spLocks noGrp="1"/>
          </p:cNvSpPr>
          <p:nvPr>
            <p:ph sz="half" idx="2"/>
          </p:nvPr>
        </p:nvSpPr>
        <p:spPr/>
        <p:txBody>
          <a:bodyPr>
            <a:normAutofit lnSpcReduction="10000"/>
          </a:bodyPr>
          <a:lstStyle/>
          <a:p>
            <a:r>
              <a:rPr lang="en-US" dirty="0"/>
              <a:t>Contradictions</a:t>
            </a:r>
          </a:p>
          <a:p>
            <a:pPr lvl="1"/>
            <a:r>
              <a:rPr lang="en-US" dirty="0"/>
              <a:t>Community value vs profit</a:t>
            </a:r>
          </a:p>
          <a:p>
            <a:pPr lvl="1"/>
            <a:r>
              <a:rPr lang="en-US" dirty="0"/>
              <a:t>Volunteers and paid workers</a:t>
            </a:r>
          </a:p>
          <a:p>
            <a:pPr lvl="1"/>
            <a:r>
              <a:rPr lang="en-US" dirty="0"/>
              <a:t>Markets vs donations</a:t>
            </a:r>
          </a:p>
          <a:p>
            <a:pPr lvl="1"/>
            <a:r>
              <a:rPr lang="en-US" dirty="0"/>
              <a:t>Internal conflicts</a:t>
            </a:r>
          </a:p>
          <a:p>
            <a:pPr lvl="1"/>
            <a:endParaRPr lang="en-US" dirty="0"/>
          </a:p>
          <a:p>
            <a:pPr lvl="1"/>
            <a:endParaRPr lang="en-US" dirty="0"/>
          </a:p>
          <a:p>
            <a:r>
              <a:rPr lang="en-US" dirty="0"/>
              <a:t>Alternative Market Secrets</a:t>
            </a:r>
          </a:p>
          <a:p>
            <a:pPr lvl="1"/>
            <a:r>
              <a:rPr lang="en-US" dirty="0"/>
              <a:t>Community support</a:t>
            </a:r>
          </a:p>
          <a:p>
            <a:pPr lvl="1"/>
            <a:r>
              <a:rPr lang="en-US" dirty="0"/>
              <a:t>Can take positive elements of both </a:t>
            </a:r>
          </a:p>
          <a:p>
            <a:pPr lvl="1"/>
            <a:r>
              <a:rPr lang="en-US" dirty="0"/>
              <a:t>More resilient to market failures</a:t>
            </a:r>
          </a:p>
          <a:p>
            <a:pPr lvl="1"/>
            <a:r>
              <a:rPr lang="en-US" dirty="0"/>
              <a:t>Provides community benefits</a:t>
            </a:r>
          </a:p>
          <a:p>
            <a:pPr lvl="1"/>
            <a:endParaRPr lang="en-US" dirty="0"/>
          </a:p>
        </p:txBody>
      </p:sp>
    </p:spTree>
    <p:extLst>
      <p:ext uri="{BB962C8B-B14F-4D97-AF65-F5344CB8AC3E}">
        <p14:creationId xmlns:p14="http://schemas.microsoft.com/office/powerpoint/2010/main" val="1776003367"/>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77</TotalTime>
  <Words>637</Words>
  <Application>Microsoft Macintosh PowerPoint</Application>
  <PresentationFormat>Widescreen</PresentationFormat>
  <Paragraphs>159</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Avenir Black</vt:lpstr>
      <vt:lpstr>Avenir Next</vt:lpstr>
      <vt:lpstr>Calibri</vt:lpstr>
      <vt:lpstr>Calibri Light</vt:lpstr>
      <vt:lpstr>Helvetica</vt:lpstr>
      <vt:lpstr>Retrospect</vt:lpstr>
      <vt:lpstr>Building Food Sovereign Communities</vt:lpstr>
      <vt:lpstr>Is The Food System Broken?</vt:lpstr>
      <vt:lpstr>What is an Economy? Gibson-Graham, J.K., Cameron, J., Healy, S. (2013) Take Back the Economy: An Ethical Guide for Transforming Communities, University of Minnesota Press </vt:lpstr>
      <vt:lpstr>Take back the Economy  Gibson Graham  Gibson-Graham, J.K., Cameron, J., Healy, S. (2013) Take Back the Economy: An Ethical Guide for Transforming Communities, University of Minnesota Press </vt:lpstr>
      <vt:lpstr>Three Systems of an Economy Pearce, J. (2009) Social Economy: Engaging as a Third System, In Amin, A. The Social Economy; International Perspectives on Economic Solidarity, p. 26. </vt:lpstr>
      <vt:lpstr>Types of Urban Agriculture</vt:lpstr>
      <vt:lpstr>Market Farm Practices</vt:lpstr>
      <vt:lpstr>Non-Market Farm Practices </vt:lpstr>
      <vt:lpstr>Alternative Market Farm Practices</vt:lpstr>
      <vt:lpstr>PowerPoint Presentation</vt:lpstr>
      <vt:lpstr>PowerPoint Presentation</vt:lpstr>
      <vt:lpstr>PowerPoint Presentation</vt:lpstr>
      <vt:lpstr>Building Food Sovereignty Through Action Research</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Agriculture</dc:title>
  <dc:creator>Erik Chevrier</dc:creator>
  <cp:lastModifiedBy>Erik Chevrier</cp:lastModifiedBy>
  <cp:revision>17</cp:revision>
  <dcterms:created xsi:type="dcterms:W3CDTF">2020-09-18T06:53:01Z</dcterms:created>
  <dcterms:modified xsi:type="dcterms:W3CDTF">2023-03-24T01:45:57Z</dcterms:modified>
</cp:coreProperties>
</file>