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327" r:id="rId4"/>
    <p:sldId id="323" r:id="rId5"/>
    <p:sldId id="325" r:id="rId6"/>
    <p:sldId id="268" r:id="rId7"/>
    <p:sldId id="266" r:id="rId8"/>
    <p:sldId id="267" r:id="rId9"/>
    <p:sldId id="326" r:id="rId10"/>
    <p:sldId id="328" r:id="rId11"/>
    <p:sldId id="305" r:id="rId12"/>
    <p:sldId id="372" r:id="rId13"/>
    <p:sldId id="370" r:id="rId14"/>
    <p:sldId id="37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2023-09-07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xeXiLu4E6R_zHJnnt8-Wlu_TpEUBcKx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Social Economy of Sustainable Futures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September 7, 2023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73D2-2ABE-73FD-0DF5-23EAE3AA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8AA6-109F-2308-941C-3F9C8FF12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sustainability mean?</a:t>
            </a:r>
          </a:p>
          <a:p>
            <a:br>
              <a:rPr lang="en-US" dirty="0"/>
            </a:br>
            <a:r>
              <a:rPr lang="en-US" dirty="0"/>
              <a:t>What does it mean to be sustainable?</a:t>
            </a:r>
          </a:p>
          <a:p>
            <a:endParaRPr lang="en-US" dirty="0"/>
          </a:p>
          <a:p>
            <a:r>
              <a:rPr lang="en-US" dirty="0"/>
              <a:t>What is strong sustainability? </a:t>
            </a:r>
          </a:p>
          <a:p>
            <a:br>
              <a:rPr lang="en-US" dirty="0"/>
            </a:br>
            <a:r>
              <a:rPr lang="en-US" dirty="0"/>
              <a:t>What is weak sustainability? </a:t>
            </a:r>
          </a:p>
        </p:txBody>
      </p:sp>
    </p:spTree>
    <p:extLst>
      <p:ext uri="{BB962C8B-B14F-4D97-AF65-F5344CB8AC3E}">
        <p14:creationId xmlns:p14="http://schemas.microsoft.com/office/powerpoint/2010/main" val="356071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DDDC-939E-4FA0-A46E-48CC586D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What does it Mean to be Sustainable? </a:t>
            </a:r>
            <a:endParaRPr lang="en-CA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E602F-9389-42D9-A6B7-23DF8536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term sustainability has lost meaning because it has been used for corporate/political greenwashing.</a:t>
            </a:r>
          </a:p>
          <a:p>
            <a:r>
              <a:rPr lang="en-US" dirty="0"/>
              <a:t>We need to refocus the conversation on what we are sustaining.</a:t>
            </a:r>
          </a:p>
          <a:p>
            <a:r>
              <a:rPr lang="en-US" dirty="0"/>
              <a:t>Sustainability refers to the perpetuation of </a:t>
            </a:r>
            <a:r>
              <a:rPr lang="en-US" i="1" dirty="0"/>
              <a:t>something</a:t>
            </a:r>
            <a:r>
              <a:rPr lang="en-US" dirty="0"/>
              <a:t>…the </a:t>
            </a:r>
            <a:r>
              <a:rPr lang="en-US" i="1" dirty="0"/>
              <a:t>something</a:t>
            </a:r>
            <a:r>
              <a:rPr lang="en-US" dirty="0"/>
              <a:t> is the important factor!</a:t>
            </a:r>
          </a:p>
          <a:p>
            <a:r>
              <a:rPr lang="en-US" dirty="0"/>
              <a:t>Sustainability is an adjective/modifier (Sumner refers to Shearman 1990)</a:t>
            </a:r>
          </a:p>
          <a:p>
            <a:pPr lvl="1"/>
            <a:r>
              <a:rPr lang="en-US" dirty="0"/>
              <a:t>Sustainability as a modifier points out contradictions (suggests that the status quo is not sustainable)</a:t>
            </a:r>
          </a:p>
          <a:p>
            <a:r>
              <a:rPr lang="en-US" dirty="0"/>
              <a:t>Instead we should ask: </a:t>
            </a:r>
          </a:p>
          <a:p>
            <a:pPr lvl="1"/>
            <a:r>
              <a:rPr lang="en-US" dirty="0"/>
              <a:t>What social, environmental and political conditions does our economic practices sustain?</a:t>
            </a:r>
          </a:p>
          <a:p>
            <a:pPr lvl="2"/>
            <a:r>
              <a:rPr lang="en-US" dirty="0"/>
              <a:t>Effects can be positive and/or negative</a:t>
            </a:r>
          </a:p>
          <a:p>
            <a:pPr lvl="2"/>
            <a:r>
              <a:rPr lang="en-US" dirty="0"/>
              <a:t>Intended and/or unintended</a:t>
            </a:r>
          </a:p>
          <a:p>
            <a:pPr lvl="2"/>
            <a:r>
              <a:rPr lang="en-US" dirty="0"/>
              <a:t>We can be aware and/or unaware of these effects</a:t>
            </a:r>
          </a:p>
          <a:p>
            <a:pPr lvl="2"/>
            <a:r>
              <a:rPr lang="en-US" dirty="0"/>
              <a:t>Effects can take place on a macro and/or micro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4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37E9-9A54-44B5-8824-F5971F9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Autofit/>
          </a:bodyPr>
          <a:lstStyle/>
          <a:p>
            <a:r>
              <a:rPr lang="en-US" dirty="0"/>
              <a:t>From Sustainability to Food Sovereignty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6CA63-8EB2-4454-BC76-66E26A31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790" y="1759975"/>
            <a:ext cx="3703320" cy="7362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Triple Bottom Line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993A81-540F-45FC-9784-70C16581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2232" y="1759975"/>
            <a:ext cx="3703320" cy="7362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Nested Model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EFBDA24-89E0-44EF-A006-A084E34A7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08" y="2772103"/>
            <a:ext cx="3371988" cy="3114192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B02CC1D-AE03-8233-6A81-879211D8B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0" y="2463193"/>
            <a:ext cx="3834961" cy="376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58486-4833-2A31-E6A9-08C4FFBC1BEE}"/>
              </a:ext>
            </a:extLst>
          </p:cNvPr>
          <p:cNvSpPr txBox="1"/>
          <p:nvPr/>
        </p:nvSpPr>
        <p:spPr>
          <a:xfrm>
            <a:off x="8857894" y="2001528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Doughnut Model</a:t>
            </a:r>
          </a:p>
        </p:txBody>
      </p:sp>
      <p:pic>
        <p:nvPicPr>
          <p:cNvPr id="3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40CA56A-FBB3-E670-71C9-8755B7B31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6" y="2788424"/>
            <a:ext cx="3990438" cy="32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AE70-FF59-6079-3167-EC6A2B1E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DF18-8694-A100-940D-86974D930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you participate in ‘ethical’ economic practices or fight for economic/environmental/social justice? </a:t>
            </a:r>
          </a:p>
          <a:p>
            <a:endParaRPr lang="en-US" dirty="0"/>
          </a:p>
          <a:p>
            <a:r>
              <a:rPr lang="en-US" dirty="0"/>
              <a:t>1 – Cooperative movements</a:t>
            </a:r>
          </a:p>
          <a:p>
            <a:r>
              <a:rPr lang="en-US" dirty="0"/>
              <a:t>2 – Decolonial movements</a:t>
            </a:r>
          </a:p>
          <a:p>
            <a:r>
              <a:rPr lang="en-US" dirty="0"/>
              <a:t>3 – Feminist/gender/non-gendered movements</a:t>
            </a:r>
          </a:p>
          <a:p>
            <a:r>
              <a:rPr lang="en-US" dirty="0"/>
              <a:t>4 – Transformative movements</a:t>
            </a:r>
          </a:p>
          <a:p>
            <a:r>
              <a:rPr lang="en-US" dirty="0"/>
              <a:t>5 – Solidarity/social economy</a:t>
            </a:r>
          </a:p>
          <a:p>
            <a:r>
              <a:rPr lang="en-US" dirty="0"/>
              <a:t>6 – Radical social justice movements</a:t>
            </a:r>
          </a:p>
          <a:p>
            <a:r>
              <a:rPr lang="en-US" dirty="0"/>
              <a:t>7 – Community economies</a:t>
            </a:r>
          </a:p>
          <a:p>
            <a:r>
              <a:rPr lang="en-US" dirty="0"/>
              <a:t>8 – Other forms?</a:t>
            </a:r>
          </a:p>
        </p:txBody>
      </p:sp>
    </p:spTree>
    <p:extLst>
      <p:ext uri="{BB962C8B-B14F-4D97-AF65-F5344CB8AC3E}">
        <p14:creationId xmlns:p14="http://schemas.microsoft.com/office/powerpoint/2010/main" val="24355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B76F-DBF9-00FF-3B7E-280CDA2C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About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2F33D-097C-222F-2BCA-3C0635B02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your impression:</a:t>
            </a:r>
          </a:p>
          <a:p>
            <a:pPr lvl="1"/>
            <a:r>
              <a:rPr lang="en-US" dirty="0"/>
              <a:t>Readings? </a:t>
            </a:r>
          </a:p>
          <a:p>
            <a:pPr lvl="1"/>
            <a:r>
              <a:rPr lang="en-US" dirty="0"/>
              <a:t>Assignments?</a:t>
            </a:r>
          </a:p>
          <a:p>
            <a:pPr lvl="1"/>
            <a:r>
              <a:rPr lang="en-US" dirty="0"/>
              <a:t>Structure?</a:t>
            </a:r>
          </a:p>
          <a:p>
            <a:pPr lvl="1"/>
            <a:r>
              <a:rPr lang="en-US" dirty="0"/>
              <a:t>Workload?</a:t>
            </a:r>
          </a:p>
          <a:p>
            <a:pPr lvl="1"/>
            <a:r>
              <a:rPr lang="en-US" dirty="0"/>
              <a:t>Grading? </a:t>
            </a:r>
          </a:p>
          <a:p>
            <a:pPr lvl="1"/>
            <a:r>
              <a:rPr lang="en-US" dirty="0"/>
              <a:t>Deadlines? </a:t>
            </a:r>
          </a:p>
          <a:p>
            <a:pPr lvl="1"/>
            <a:r>
              <a:rPr lang="en-US" dirty="0"/>
              <a:t>Content? </a:t>
            </a:r>
          </a:p>
          <a:p>
            <a:pPr lvl="1"/>
            <a:r>
              <a:rPr lang="en-US" dirty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5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Thanks!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641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What is your name?</a:t>
            </a:r>
          </a:p>
          <a:p>
            <a:pPr marL="0" indent="0">
              <a:buNone/>
            </a:pPr>
            <a:r>
              <a:rPr lang="en-CA" dirty="0"/>
              <a:t>What is something interesting about you?</a:t>
            </a:r>
          </a:p>
          <a:p>
            <a:pPr marL="0" indent="0">
              <a:buNone/>
            </a:pPr>
            <a:r>
              <a:rPr lang="en-CA" dirty="0"/>
              <a:t>What do you expect to get out of this course? </a:t>
            </a:r>
          </a:p>
          <a:p>
            <a:pPr marL="0" indent="0">
              <a:buNone/>
            </a:pPr>
            <a:r>
              <a:rPr lang="en-CA" dirty="0"/>
              <a:t>Why did you take this course? </a:t>
            </a:r>
          </a:p>
          <a:p>
            <a:pPr marL="0" indent="0">
              <a:buNone/>
            </a:pPr>
            <a:r>
              <a:rPr lang="en-CA" dirty="0"/>
              <a:t>What is your level of experience with topics related to ‘social economy and sustainable futures’? </a:t>
            </a:r>
          </a:p>
          <a:p>
            <a:pPr marL="0" indent="0">
              <a:buNone/>
            </a:pPr>
            <a:r>
              <a:rPr lang="en-CA" dirty="0"/>
              <a:t>What is your interest level in topics related to ‘social economy and sustainable futures’? </a:t>
            </a:r>
          </a:p>
          <a:p>
            <a:pPr marL="0" indent="0">
              <a:buNone/>
            </a:pPr>
            <a:r>
              <a:rPr lang="en-CA" dirty="0"/>
              <a:t>	What specific topics are you interested you most? </a:t>
            </a:r>
            <a:br>
              <a:rPr lang="en-CA" dirty="0"/>
            </a:br>
            <a:r>
              <a:rPr lang="en-CA" dirty="0"/>
              <a:t>	What topics interest you least?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22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BF45-CEDF-13CF-8D05-0F9C71E6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BD19-4BAE-3B2B-875F-8BBEDDD1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an economy?</a:t>
            </a:r>
          </a:p>
          <a:p>
            <a:r>
              <a:rPr lang="en-US" dirty="0"/>
              <a:t>What is capitalism?</a:t>
            </a:r>
          </a:p>
          <a:p>
            <a:r>
              <a:rPr lang="en-US" dirty="0"/>
              <a:t>What are classical, neo-classical and neo-liberal economics?</a:t>
            </a:r>
          </a:p>
          <a:p>
            <a:r>
              <a:rPr lang="en-US" dirty="0"/>
              <a:t>What is Marxism?</a:t>
            </a:r>
          </a:p>
          <a:p>
            <a:r>
              <a:rPr lang="en-US" dirty="0"/>
              <a:t>What is a social economy? What are examples of social economies?</a:t>
            </a:r>
          </a:p>
          <a:p>
            <a:r>
              <a:rPr lang="en-US" dirty="0"/>
              <a:t>What are externalities? Why are they important to social economies and sustainable futures?</a:t>
            </a:r>
          </a:p>
          <a:p>
            <a:r>
              <a:rPr lang="en-US" dirty="0"/>
              <a:t>What practices are performed in an economy?</a:t>
            </a:r>
          </a:p>
          <a:p>
            <a:r>
              <a:rPr lang="en-US" dirty="0"/>
              <a:t>What problems exist with the way the global economy functions?</a:t>
            </a:r>
          </a:p>
          <a:p>
            <a:r>
              <a:rPr lang="en-US" dirty="0"/>
              <a:t>What is ‘value’? How do economists understand value? What types of value are there? How can we compare value? </a:t>
            </a:r>
          </a:p>
          <a:p>
            <a:r>
              <a:rPr lang="en-US" dirty="0"/>
              <a:t>What is ecological economics and how does it differentiate from traditional economics?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3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D475-9448-473A-A052-0E0B19DD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Aristotle </a:t>
            </a:r>
            <a:r>
              <a:rPr lang="en-CA" sz="1050" dirty="0"/>
              <a:t>Aristotle. Aristotle in 23 Volumes, Vol. 21, translated by H. Rackham. Cambridge, MA, Harvard University Press; London, William Heinemann Ltd. 1944.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09F7-DB9C-493C-8274-1007E88A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/>
              <a:t>Chrematistics </a:t>
            </a:r>
            <a:r>
              <a:rPr lang="en-CA" dirty="0"/>
              <a:t>– art of acquisition – limitless accumulation unnatural and problematic</a:t>
            </a:r>
          </a:p>
          <a:p>
            <a:r>
              <a:rPr lang="en-CA" sz="2400" b="1" dirty="0"/>
              <a:t>Oikonomia </a:t>
            </a:r>
            <a:r>
              <a:rPr lang="en-CA" dirty="0"/>
              <a:t>– management of the household – true form of an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256F-4087-4CA0-B7C9-504E1233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Karl Polanyi</a:t>
            </a:r>
            <a:r>
              <a:rPr lang="en-CA" sz="1200" i="1" dirty="0"/>
              <a:t>Polanyi, K. (2001) The Great Transformation; The Political and Economic Origins of Our Time, Beacon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CA5E-D9C7-4CC7-812C-C345CC79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economic practices:</a:t>
            </a:r>
          </a:p>
          <a:p>
            <a:pPr lvl="1"/>
            <a:r>
              <a:rPr lang="en-US" dirty="0"/>
              <a:t>Markets (exchange)</a:t>
            </a:r>
          </a:p>
          <a:p>
            <a:pPr lvl="1"/>
            <a:r>
              <a:rPr lang="en-US" dirty="0"/>
              <a:t>Household economy</a:t>
            </a:r>
          </a:p>
          <a:p>
            <a:pPr lvl="1"/>
            <a:r>
              <a:rPr lang="en-US" dirty="0"/>
              <a:t>Redistribution</a:t>
            </a:r>
          </a:p>
          <a:p>
            <a:pPr lvl="1"/>
            <a:r>
              <a:rPr lang="en-US" dirty="0"/>
              <a:t>Reciprocity</a:t>
            </a:r>
          </a:p>
        </p:txBody>
      </p:sp>
    </p:spTree>
    <p:extLst>
      <p:ext uri="{BB962C8B-B14F-4D97-AF65-F5344CB8AC3E}">
        <p14:creationId xmlns:p14="http://schemas.microsoft.com/office/powerpoint/2010/main" val="200179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92EBD-E0A7-4775-9164-21D90EFE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1" y="640080"/>
            <a:ext cx="4540102" cy="5577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09399-37A4-4DF8-97C6-A7B0EB47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Gibson Graham – Take back the Economy </a:t>
            </a:r>
            <a:r>
              <a:rPr lang="en-US" sz="2400" i="1">
                <a:solidFill>
                  <a:srgbClr val="FFFFFF"/>
                </a:solidFill>
              </a:rPr>
              <a:t>Gibson-Graham, J.K., Cameron, J., Healy, S. (2013) Take Back the Economy: An Ethical Guide for Transforming Communities, University of Minnesota Press 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89DB-74C6-4394-9984-38EC2EF2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  <a:hlinkClick r:id="rId3"/>
              </a:rPr>
              <a:t>Katherine Gibson Interview Playlist</a:t>
            </a:r>
            <a:endParaRPr lang="en-US" sz="1500" cap="all" spc="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130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DD9-BF0C-4101-A605-8191950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Gibson Graham – Take back the Economy </a:t>
            </a:r>
            <a:r>
              <a:rPr lang="en-US" sz="1200" i="1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71B2-43AB-4F5C-B397-B1C43F61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21038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7160-73FC-48C8-9177-4CB86B9E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Envisioning Real Utopias – Erik Olin Wright</a:t>
            </a:r>
            <a:br>
              <a:rPr lang="en-US" sz="700" dirty="0"/>
            </a:br>
            <a:r>
              <a:rPr lang="en-CA" sz="1200" i="1" dirty="0"/>
              <a:t>Olin Wright, E. (2010) Envisioning Real Utopias, Verso</a:t>
            </a:r>
            <a:endParaRPr lang="en-US" sz="4400" dirty="0"/>
          </a:p>
        </p:txBody>
      </p:sp>
      <p:pic>
        <p:nvPicPr>
          <p:cNvPr id="4" name="Content Placeholder 3" descr="multiple pathways to social empowerment">
            <a:extLst>
              <a:ext uri="{FF2B5EF4-FFF2-40B4-BE49-F238E27FC236}">
                <a16:creationId xmlns:a16="http://schemas.microsoft.com/office/drawing/2014/main" id="{E49BF62C-3D41-4000-8FA1-FA86FC8094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9" y="1878326"/>
            <a:ext cx="5783942" cy="4406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0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2EACBE3-38AF-2694-BE20-AE58085C001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"/>
          <a:stretch/>
        </p:blipFill>
        <p:spPr bwMode="auto">
          <a:xfrm>
            <a:off x="1292798" y="640080"/>
            <a:ext cx="4958068" cy="5577840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0B4E9-487A-4FBC-9A57-758E3F9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Three Systems of an Economy – John Pierce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Pearce, J. (2009) Social Economy: Engaging as a Third System, In Amin, A. The Social Economy; International Perspectives on Economic Solidarity, p. 26.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47468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1493</TotalTime>
  <Words>710</Words>
  <Application>Microsoft Macintosh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Social Economy of Sustainable Futures</vt:lpstr>
      <vt:lpstr>Introduction </vt:lpstr>
      <vt:lpstr>Question? </vt:lpstr>
      <vt:lpstr>Aristotle Aristotle. Aristotle in 23 Volumes, Vol. 21, translated by H. Rackham. Cambridge, MA, Harvard University Press; London, William Heinemann Ltd. 1944. </vt:lpstr>
      <vt:lpstr>Karl PolanyiPolanyi, K. (2001) The Great Transformation; The Political and Economic Origins of Our Time, Beacon Press</vt:lpstr>
      <vt:lpstr>Gibson Graham – Take back the Economy Gibson-Graham, J.K., Cameron, J., Healy, S. (2013) Take Back the Economy: An Ethical Guide for Transforming Communities, University of Minnesota Press </vt:lpstr>
      <vt:lpstr>Gibson Graham – Take back the Economy Gibson-Graham, J.K., Cameron, J., Healy, S. (2013) Take Back the Economy: An Ethical Guide for Transforming Communities, University of Minnesota Press </vt:lpstr>
      <vt:lpstr>Envisioning Real Utopias – Erik Olin Wright Olin Wright, E. (2010) Envisioning Real Utopias, Verso</vt:lpstr>
      <vt:lpstr>Three Systems of an Economy – John Pierce  Pearce, J. (2009) Social Economy: Engaging as a Third System, In Amin, A. The Social Economy; International Perspectives on Economic Solidarity, p. 26. </vt:lpstr>
      <vt:lpstr>Question?</vt:lpstr>
      <vt:lpstr>What does it Mean to be Sustainable? </vt:lpstr>
      <vt:lpstr>From Sustainability to Food Sovereignty</vt:lpstr>
      <vt:lpstr>Questions?</vt:lpstr>
      <vt:lpstr>Feedback About Course</vt:lpstr>
      <vt:lpstr>Questions or Concerns?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98</cp:revision>
  <dcterms:created xsi:type="dcterms:W3CDTF">2016-08-29T02:04:56Z</dcterms:created>
  <dcterms:modified xsi:type="dcterms:W3CDTF">2023-09-07T19:17:10Z</dcterms:modified>
</cp:coreProperties>
</file>