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5" r:id="rId3"/>
    <p:sldId id="316"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14" d="100"/>
          <a:sy n="114" d="100"/>
        </p:scale>
        <p:origin x="28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2023-10-31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2023-10-31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2023-10-31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2023-10-31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2023-10-31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2023-10-31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2023-10-31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2023-10-31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ocialeconomyandsustainablefutures@erikchevrier.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Dicnb3S_fq_Em7Wod6PoOMdQFzcAlwQXmJdzwyNVRTI/edit?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Economy and Sustainable Futures</a:t>
            </a:r>
            <a:endParaRPr lang="en-CA" dirty="0"/>
          </a:p>
        </p:txBody>
      </p:sp>
      <p:sp>
        <p:nvSpPr>
          <p:cNvPr id="3" name="Subtitle 2"/>
          <p:cNvSpPr>
            <a:spLocks noGrp="1"/>
          </p:cNvSpPr>
          <p:nvPr>
            <p:ph type="subTitle" idx="1"/>
          </p:nvPr>
        </p:nvSpPr>
        <p:spPr/>
        <p:txBody>
          <a:bodyPr>
            <a:normAutofit/>
          </a:bodyPr>
          <a:lstStyle/>
          <a:p>
            <a:r>
              <a:rPr lang="en-CA" dirty="0"/>
              <a:t>Student Panel Discussion</a:t>
            </a:r>
          </a:p>
          <a:p>
            <a:r>
              <a:rPr lang="en-CA" dirty="0"/>
              <a:t>Erik </a:t>
            </a:r>
            <a:r>
              <a:rPr lang="en-CA" dirty="0" err="1"/>
              <a:t>Chevrier</a:t>
            </a:r>
            <a:r>
              <a:rPr lang="en-CA" dirty="0"/>
              <a:t>, Ph.D. </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686C-C86E-4E87-EB07-E7362D67416E}"/>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3BA9F6C0-5136-3A58-EB4C-406E7F85CE6D}"/>
              </a:ext>
            </a:extLst>
          </p:cNvPr>
          <p:cNvSpPr>
            <a:spLocks noGrp="1"/>
          </p:cNvSpPr>
          <p:nvPr>
            <p:ph idx="1"/>
          </p:nvPr>
        </p:nvSpPr>
        <p:spPr/>
        <p:txBody>
          <a:bodyPr/>
          <a:lstStyle/>
          <a:p>
            <a:r>
              <a:rPr lang="en-CA" b="1" i="0" u="none" strike="noStrike" dirty="0">
                <a:solidFill>
                  <a:srgbClr val="7A7A7A"/>
                </a:solidFill>
                <a:effectLst/>
                <a:latin typeface="Roboto" panose="02000000000000000000" pitchFamily="2" charset="0"/>
              </a:rPr>
              <a:t>Student Panel Discussion: </a:t>
            </a:r>
            <a:r>
              <a:rPr lang="en-CA" b="0" i="0" u="none" strike="noStrike" dirty="0">
                <a:solidFill>
                  <a:srgbClr val="7A7A7A"/>
                </a:solidFill>
                <a:effectLst/>
                <a:latin typeface="Roboto" panose="02000000000000000000" pitchFamily="2" charset="0"/>
              </a:rPr>
              <a:t>From September 28</a:t>
            </a:r>
            <a:r>
              <a:rPr lang="en-CA" b="0" i="0" u="none" strike="noStrike" baseline="30000" dirty="0">
                <a:solidFill>
                  <a:srgbClr val="7A7A7A"/>
                </a:solidFill>
                <a:effectLst/>
                <a:latin typeface="Roboto" panose="02000000000000000000" pitchFamily="2" charset="0"/>
              </a:rPr>
              <a:t>th</a:t>
            </a:r>
            <a:r>
              <a:rPr lang="en-CA" b="0" i="0" u="none" strike="noStrike" dirty="0">
                <a:solidFill>
                  <a:srgbClr val="7A7A7A"/>
                </a:solidFill>
                <a:effectLst/>
                <a:latin typeface="Roboto" panose="02000000000000000000" pitchFamily="2" charset="0"/>
              </a:rPr>
              <a:t>, until October 26</a:t>
            </a:r>
            <a:r>
              <a:rPr lang="en-CA" b="0" i="0" u="none" strike="noStrike" baseline="30000" dirty="0">
                <a:solidFill>
                  <a:srgbClr val="7A7A7A"/>
                </a:solidFill>
                <a:effectLst/>
                <a:latin typeface="Roboto" panose="02000000000000000000" pitchFamily="2" charset="0"/>
              </a:rPr>
              <a:t>th </a:t>
            </a:r>
            <a:r>
              <a:rPr lang="en-CA" b="0" i="0" u="none" strike="noStrike" dirty="0">
                <a:solidFill>
                  <a:srgbClr val="7A7A7A"/>
                </a:solidFill>
                <a:effectLst/>
                <a:latin typeface="Roboto" panose="02000000000000000000" pitchFamily="2" charset="0"/>
              </a:rPr>
              <a:t>students will participate in a panel discussion on one of four topics, (1) diverse economies, (2) types of social solidarity economy actors, (3) creating positive social and environment community value, and (4) critical issues pertaining to social solidarity economy. Each student will lead a 10-minute presentation and participate in a discussion with the other panellists. Students will be evaluated on their ability to identify the central claim(s) or thesis(es) of the texts and articulate it (them) in their own words, synthesize the readings in a clear, informative manner, provide examples that support or contradict the arguments put forth in the chapter, and participate in a panel discussion with the other presenters. Students must also submit an electronic copy of their presentation to </a:t>
            </a:r>
            <a:r>
              <a:rPr lang="en-CA" b="0" i="0" u="none" strike="noStrike" dirty="0">
                <a:solidFill>
                  <a:srgbClr val="7A7A7A"/>
                </a:solidFill>
                <a:effectLst/>
                <a:latin typeface="Roboto" panose="02000000000000000000" pitchFamily="2" charset="0"/>
                <a:hlinkClick r:id="rId2"/>
              </a:rPr>
              <a:t>socialeconomyandsustainablefutures@erikchevrier.ca</a:t>
            </a:r>
            <a:r>
              <a:rPr lang="en-CA" b="0" i="0" u="none" strike="noStrike" dirty="0">
                <a:solidFill>
                  <a:srgbClr val="7A7A7A"/>
                </a:solidFill>
                <a:effectLst/>
                <a:latin typeface="Roboto" panose="02000000000000000000" pitchFamily="2" charset="0"/>
              </a:rPr>
              <a:t> on the day of the presentation. </a:t>
            </a:r>
            <a:endParaRPr lang="en-US" dirty="0">
              <a:solidFill>
                <a:schemeClr val="tx1"/>
              </a:solidFill>
            </a:endParaRPr>
          </a:p>
        </p:txBody>
      </p:sp>
    </p:spTree>
    <p:extLst>
      <p:ext uri="{BB962C8B-B14F-4D97-AF65-F5344CB8AC3E}">
        <p14:creationId xmlns:p14="http://schemas.microsoft.com/office/powerpoint/2010/main" val="424484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EB22F-B035-35C3-7285-5449500C8FC2}"/>
              </a:ext>
            </a:extLst>
          </p:cNvPr>
          <p:cNvSpPr>
            <a:spLocks noGrp="1"/>
          </p:cNvSpPr>
          <p:nvPr>
            <p:ph type="title"/>
          </p:nvPr>
        </p:nvSpPr>
        <p:spPr/>
        <p:txBody>
          <a:bodyPr/>
          <a:lstStyle/>
          <a:p>
            <a:r>
              <a:rPr lang="en-US" dirty="0"/>
              <a:t>Schedule of Presentations</a:t>
            </a:r>
          </a:p>
        </p:txBody>
      </p:sp>
      <p:sp>
        <p:nvSpPr>
          <p:cNvPr id="3" name="Content Placeholder 2">
            <a:extLst>
              <a:ext uri="{FF2B5EF4-FFF2-40B4-BE49-F238E27FC236}">
                <a16:creationId xmlns:a16="http://schemas.microsoft.com/office/drawing/2014/main" id="{3298C675-B7E0-47F6-950E-0D26E7BAE24A}"/>
              </a:ext>
            </a:extLst>
          </p:cNvPr>
          <p:cNvSpPr>
            <a:spLocks noGrp="1"/>
          </p:cNvSpPr>
          <p:nvPr>
            <p:ph idx="1"/>
          </p:nvPr>
        </p:nvSpPr>
        <p:spPr/>
        <p:txBody>
          <a:bodyPr>
            <a:normAutofit/>
          </a:bodyPr>
          <a:lstStyle/>
          <a:p>
            <a:r>
              <a:rPr lang="en-US" sz="3600" dirty="0">
                <a:hlinkClick r:id="rId2"/>
              </a:rPr>
              <a:t>LINK TO PRESENTATION SCHEDULE AND TOPICS</a:t>
            </a:r>
            <a:endParaRPr lang="en-US" sz="3600" dirty="0"/>
          </a:p>
        </p:txBody>
      </p:sp>
    </p:spTree>
    <p:extLst>
      <p:ext uri="{BB962C8B-B14F-4D97-AF65-F5344CB8AC3E}">
        <p14:creationId xmlns:p14="http://schemas.microsoft.com/office/powerpoint/2010/main" val="84894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195008176"/>
              </p:ext>
            </p:extLst>
          </p:nvPr>
        </p:nvGraphicFramePr>
        <p:xfrm>
          <a:off x="0" y="-1"/>
          <a:ext cx="12192000" cy="69755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Identification of Central Claim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not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Central claim is only discussed in the author’s words.</a:t>
                      </a:r>
                    </a:p>
                  </a:txBody>
                  <a:tcPr marL="38680" marR="38680" marT="0" marB="0"/>
                </a:tc>
                <a:tc>
                  <a:txBody>
                    <a:bodyPr/>
                    <a:lstStyle/>
                    <a:p>
                      <a:pPr marL="0" marR="0">
                        <a:spcBef>
                          <a:spcPts val="0"/>
                        </a:spcBef>
                        <a:spcAft>
                          <a:spcPts val="0"/>
                        </a:spcAft>
                      </a:pPr>
                      <a:r>
                        <a:rPr lang="en-US" sz="1500" dirty="0">
                          <a:effectLst/>
                        </a:rPr>
                        <a:t>Central claim is superficially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author’s words and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well  identified, conveyed and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extremely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clearly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Clarity of Presentation</a:t>
                      </a:r>
                    </a:p>
                  </a:txBody>
                  <a:tcPr marL="38680" marR="38680" marT="0" marB="0"/>
                </a:tc>
                <a:tc>
                  <a:txBody>
                    <a:bodyPr/>
                    <a:lstStyle/>
                    <a:p>
                      <a:pPr marL="0" marR="0">
                        <a:spcBef>
                          <a:spcPts val="0"/>
                        </a:spcBef>
                        <a:spcAft>
                          <a:spcPts val="0"/>
                        </a:spcAft>
                      </a:pPr>
                      <a:r>
                        <a:rPr lang="en-US" sz="1500" dirty="0">
                          <a:effectLst/>
                        </a:rPr>
                        <a:t>Presentation is awkward and hard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not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not clear and not supported.  </a:t>
                      </a:r>
                    </a:p>
                  </a:txBody>
                  <a:tcPr marL="38680" marR="38680" marT="0" marB="0"/>
                </a:tc>
                <a:tc>
                  <a:txBody>
                    <a:bodyPr/>
                    <a:lstStyle/>
                    <a:p>
                      <a:pPr marL="0" marR="0">
                        <a:spcBef>
                          <a:spcPts val="0"/>
                        </a:spcBef>
                        <a:spcAft>
                          <a:spcPts val="0"/>
                        </a:spcAft>
                      </a:pPr>
                      <a:r>
                        <a:rPr lang="en-US" sz="1500" dirty="0">
                          <a:effectLst/>
                        </a:rPr>
                        <a:t>Presentation is awkward but easier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slightly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slightly clear and slightly supported. </a:t>
                      </a:r>
                    </a:p>
                  </a:txBody>
                  <a:tcPr marL="38680" marR="38680" marT="0" marB="0"/>
                </a:tc>
                <a:tc>
                  <a:txBody>
                    <a:bodyPr/>
                    <a:lstStyle/>
                    <a:p>
                      <a:pPr marL="0" marR="0">
                        <a:spcBef>
                          <a:spcPts val="0"/>
                        </a:spcBef>
                        <a:spcAft>
                          <a:spcPts val="0"/>
                        </a:spcAft>
                      </a:pPr>
                      <a:r>
                        <a:rPr lang="en-US" sz="1500" dirty="0">
                          <a:effectLst/>
                        </a:rPr>
                        <a:t>Presentation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clear and well supported. </a:t>
                      </a:r>
                    </a:p>
                  </a:txBody>
                  <a:tcPr marL="38680" marR="38680" marT="0" marB="0"/>
                </a:tc>
                <a:tc>
                  <a:txBody>
                    <a:bodyPr/>
                    <a:lstStyle/>
                    <a:p>
                      <a:pPr marL="0" marR="0">
                        <a:spcBef>
                          <a:spcPts val="0"/>
                        </a:spcBef>
                        <a:spcAft>
                          <a:spcPts val="0"/>
                        </a:spcAft>
                      </a:pPr>
                      <a:r>
                        <a:rPr lang="en-US" sz="1500" dirty="0">
                          <a:effectLst/>
                        </a:rPr>
                        <a:t>Presentation is easy to follow </a:t>
                      </a:r>
                      <a:r>
                        <a:rPr lang="en-US" sz="1500">
                          <a:effectLst/>
                        </a:rPr>
                        <a:t>and interesting. </a:t>
                      </a:r>
                      <a:endParaRPr lang="en-US" sz="1500" dirty="0">
                        <a:effectLst/>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extremely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very clear and very well supported. </a:t>
                      </a:r>
                    </a:p>
                  </a:txBody>
                  <a:tcPr marL="38680" marR="38680" marT="0" marB="0"/>
                </a:tc>
                <a:extLst>
                  <a:ext uri="{0D108BD9-81ED-4DB2-BD59-A6C34878D82A}">
                    <a16:rowId xmlns:a16="http://schemas.microsoft.com/office/drawing/2014/main" val="4029566469"/>
                  </a:ext>
                </a:extLst>
              </a:tr>
              <a:tr h="1101090">
                <a:tc>
                  <a:txBody>
                    <a:bodyPr/>
                    <a:lstStyle/>
                    <a:p>
                      <a:pPr marL="0" marR="0">
                        <a:spcBef>
                          <a:spcPts val="0"/>
                        </a:spcBef>
                        <a:spcAft>
                          <a:spcPts val="0"/>
                        </a:spcAft>
                      </a:pPr>
                      <a:r>
                        <a:rPr lang="en-US" sz="1500" dirty="0">
                          <a:effectLst/>
                        </a:rPr>
                        <a:t>Information and Relevance</a:t>
                      </a:r>
                    </a:p>
                  </a:txBody>
                  <a:tcPr marL="38680" marR="38680" marT="0" marB="0"/>
                </a:tc>
                <a:tc>
                  <a:txBody>
                    <a:bodyPr/>
                    <a:lstStyle/>
                    <a:p>
                      <a:pPr marL="0" marR="0">
                        <a:spcBef>
                          <a:spcPts val="0"/>
                        </a:spcBef>
                        <a:spcAft>
                          <a:spcPts val="0"/>
                        </a:spcAft>
                      </a:pPr>
                      <a:r>
                        <a:rPr lang="en-US" sz="1500" dirty="0">
                          <a:effectLst/>
                        </a:rPr>
                        <a:t>Additional information and case studies are not provided and/or are not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only superficially provided and/or are not very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very useful and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Linked Discussion to Required Readings  and Course Projects</a:t>
                      </a:r>
                    </a:p>
                  </a:txBody>
                  <a:tcPr marL="38680" marR="38680" marT="0" marB="0"/>
                </a:tc>
                <a:tc>
                  <a:txBody>
                    <a:bodyPr/>
                    <a:lstStyle/>
                    <a:p>
                      <a:pPr marL="0" marR="0">
                        <a:spcBef>
                          <a:spcPts val="0"/>
                        </a:spcBef>
                        <a:spcAft>
                          <a:spcPts val="0"/>
                        </a:spcAft>
                      </a:pPr>
                      <a:r>
                        <a:rPr lang="en-US" sz="1500" dirty="0">
                          <a:effectLst/>
                        </a:rPr>
                        <a:t>Presenter did not link the article to the required readings.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superficially linked the article to the required readings.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adequately linked the article to the required readings.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linked the article to the required readings and/or external readings extremely well.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Participate in an Engaging Discussion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did not adequately participate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adequately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well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extremely well in the discussion. </a:t>
                      </a:r>
                    </a:p>
                  </a:txBody>
                  <a:tcPr marL="38680" marR="38680" marT="0" marB="0"/>
                </a:tc>
                <a:extLst>
                  <a:ext uri="{0D108BD9-81ED-4DB2-BD59-A6C34878D82A}">
                    <a16:rowId xmlns:a16="http://schemas.microsoft.com/office/drawing/2014/main" val="3778075788"/>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2454</TotalTime>
  <Words>547</Words>
  <Application>Microsoft Macintosh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Roboto</vt:lpstr>
      <vt:lpstr>Retrospect</vt:lpstr>
      <vt:lpstr>Social Economy and Sustainable Futures</vt:lpstr>
      <vt:lpstr>Instructions</vt:lpstr>
      <vt:lpstr>Schedule of 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255</cp:revision>
  <dcterms:created xsi:type="dcterms:W3CDTF">2016-08-29T02:04:56Z</dcterms:created>
  <dcterms:modified xsi:type="dcterms:W3CDTF">2023-10-31T17:54:22Z</dcterms:modified>
</cp:coreProperties>
</file>