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315" r:id="rId3"/>
    <p:sldId id="316" r:id="rId4"/>
    <p:sldId id="314"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0" autoAdjust="0"/>
    <p:restoredTop sz="94660"/>
  </p:normalViewPr>
  <p:slideViewPr>
    <p:cSldViewPr snapToGrid="0">
      <p:cViewPr varScale="1">
        <p:scale>
          <a:sx n="93" d="100"/>
          <a:sy n="93" d="100"/>
        </p:scale>
        <p:origin x="23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2023-10-26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2023-10-26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2023-10-26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2023-10-26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2023-10-26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2023-10-26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2023-10-26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2023-10-26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2023-10-26</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2023-10-26</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2023-10-26</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2023-10-26</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socialeconomyandsustainablefutures@erikchevrier.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ocs.google.com/spreadsheets/d/1Dicnb3S_fq_Em7Wod6PoOMdQFzcAlwQXmJdzwyNVRTI/edit?usp=shar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Social Economy and Sustainable Futures</a:t>
            </a:r>
            <a:endParaRPr lang="en-CA" dirty="0"/>
          </a:p>
        </p:txBody>
      </p:sp>
      <p:sp>
        <p:nvSpPr>
          <p:cNvPr id="3" name="Subtitle 2"/>
          <p:cNvSpPr>
            <a:spLocks noGrp="1"/>
          </p:cNvSpPr>
          <p:nvPr>
            <p:ph type="subTitle" idx="1"/>
          </p:nvPr>
        </p:nvSpPr>
        <p:spPr/>
        <p:txBody>
          <a:bodyPr>
            <a:normAutofit/>
          </a:bodyPr>
          <a:lstStyle/>
          <a:p>
            <a:r>
              <a:rPr lang="en-CA" dirty="0"/>
              <a:t>Student Panel Discussion</a:t>
            </a:r>
          </a:p>
          <a:p>
            <a:r>
              <a:rPr lang="en-CA" dirty="0"/>
              <a:t>Erik </a:t>
            </a:r>
            <a:r>
              <a:rPr lang="en-CA" dirty="0" err="1"/>
              <a:t>Chevrier</a:t>
            </a:r>
            <a:r>
              <a:rPr lang="en-CA" dirty="0"/>
              <a:t>, Ph.D. </a:t>
            </a:r>
          </a:p>
        </p:txBody>
      </p:sp>
    </p:spTree>
    <p:extLst>
      <p:ext uri="{BB962C8B-B14F-4D97-AF65-F5344CB8AC3E}">
        <p14:creationId xmlns:p14="http://schemas.microsoft.com/office/powerpoint/2010/main" val="918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8686C-C86E-4E87-EB07-E7362D67416E}"/>
              </a:ext>
            </a:extLst>
          </p:cNvPr>
          <p:cNvSpPr>
            <a:spLocks noGrp="1"/>
          </p:cNvSpPr>
          <p:nvPr>
            <p:ph type="title"/>
          </p:nvPr>
        </p:nvSpPr>
        <p:spPr/>
        <p:txBody>
          <a:bodyPr/>
          <a:lstStyle/>
          <a:p>
            <a:r>
              <a:rPr lang="en-US" dirty="0"/>
              <a:t>Instructions</a:t>
            </a:r>
          </a:p>
        </p:txBody>
      </p:sp>
      <p:sp>
        <p:nvSpPr>
          <p:cNvPr id="3" name="Content Placeholder 2">
            <a:extLst>
              <a:ext uri="{FF2B5EF4-FFF2-40B4-BE49-F238E27FC236}">
                <a16:creationId xmlns:a16="http://schemas.microsoft.com/office/drawing/2014/main" id="{3BA9F6C0-5136-3A58-EB4C-406E7F85CE6D}"/>
              </a:ext>
            </a:extLst>
          </p:cNvPr>
          <p:cNvSpPr>
            <a:spLocks noGrp="1"/>
          </p:cNvSpPr>
          <p:nvPr>
            <p:ph idx="1"/>
          </p:nvPr>
        </p:nvSpPr>
        <p:spPr/>
        <p:txBody>
          <a:bodyPr/>
          <a:lstStyle/>
          <a:p>
            <a:r>
              <a:rPr lang="en-CA" b="1" i="0" u="none" strike="noStrike" dirty="0">
                <a:solidFill>
                  <a:srgbClr val="7A7A7A"/>
                </a:solidFill>
                <a:effectLst/>
                <a:latin typeface="Roboto" panose="02000000000000000000" pitchFamily="2" charset="0"/>
              </a:rPr>
              <a:t>Student Panel Discussion: </a:t>
            </a:r>
            <a:r>
              <a:rPr lang="en-CA" b="0" i="0" u="none" strike="noStrike" dirty="0">
                <a:solidFill>
                  <a:srgbClr val="7A7A7A"/>
                </a:solidFill>
                <a:effectLst/>
                <a:latin typeface="Roboto" panose="02000000000000000000" pitchFamily="2" charset="0"/>
              </a:rPr>
              <a:t>From September 28</a:t>
            </a:r>
            <a:r>
              <a:rPr lang="en-CA" b="0" i="0" u="none" strike="noStrike" baseline="30000" dirty="0">
                <a:solidFill>
                  <a:srgbClr val="7A7A7A"/>
                </a:solidFill>
                <a:effectLst/>
                <a:latin typeface="Roboto" panose="02000000000000000000" pitchFamily="2" charset="0"/>
              </a:rPr>
              <a:t>th</a:t>
            </a:r>
            <a:r>
              <a:rPr lang="en-CA" b="0" i="0" u="none" strike="noStrike" dirty="0">
                <a:solidFill>
                  <a:srgbClr val="7A7A7A"/>
                </a:solidFill>
                <a:effectLst/>
                <a:latin typeface="Roboto" panose="02000000000000000000" pitchFamily="2" charset="0"/>
              </a:rPr>
              <a:t>, until October 26</a:t>
            </a:r>
            <a:r>
              <a:rPr lang="en-CA" b="0" i="0" u="none" strike="noStrike" baseline="30000" dirty="0">
                <a:solidFill>
                  <a:srgbClr val="7A7A7A"/>
                </a:solidFill>
                <a:effectLst/>
                <a:latin typeface="Roboto" panose="02000000000000000000" pitchFamily="2" charset="0"/>
              </a:rPr>
              <a:t>th </a:t>
            </a:r>
            <a:r>
              <a:rPr lang="en-CA" b="0" i="0" u="none" strike="noStrike" dirty="0">
                <a:solidFill>
                  <a:srgbClr val="7A7A7A"/>
                </a:solidFill>
                <a:effectLst/>
                <a:latin typeface="Roboto" panose="02000000000000000000" pitchFamily="2" charset="0"/>
              </a:rPr>
              <a:t>students will participate in a panel discussion on one of four topics, (1) diverse economies, (2) types of social solidarity economy actors, (3) creating positive social and environment community value, and (4) critical issues pertaining to social solidarity economy. Each student will lead a 10-minute presentation and participate in a discussion with the other panellists. Students will be evaluated on their ability to identify the central claim(s) or thesis(es) of the texts and articulate it (them) in their own words, synthesize the readings in a clear, informative manner, provide examples that support or contradict the arguments put forth in the chapter, and participate in a panel discussion with the other presenters. Students must also submit an electronic copy of their presentation to </a:t>
            </a:r>
            <a:r>
              <a:rPr lang="en-CA" b="0" i="0" u="none" strike="noStrike" dirty="0">
                <a:solidFill>
                  <a:srgbClr val="7A7A7A"/>
                </a:solidFill>
                <a:effectLst/>
                <a:latin typeface="Roboto" panose="02000000000000000000" pitchFamily="2" charset="0"/>
                <a:hlinkClick r:id="rId2"/>
              </a:rPr>
              <a:t>socialeconomyandsustainablefutures@erikchevrier.ca</a:t>
            </a:r>
            <a:r>
              <a:rPr lang="en-CA" b="0" i="0" u="none" strike="noStrike" dirty="0">
                <a:solidFill>
                  <a:srgbClr val="7A7A7A"/>
                </a:solidFill>
                <a:effectLst/>
                <a:latin typeface="Roboto" panose="02000000000000000000" pitchFamily="2" charset="0"/>
              </a:rPr>
              <a:t> on the day of the presentation. </a:t>
            </a:r>
            <a:endParaRPr lang="en-US" dirty="0">
              <a:solidFill>
                <a:schemeClr val="tx1"/>
              </a:solidFill>
            </a:endParaRPr>
          </a:p>
        </p:txBody>
      </p:sp>
    </p:spTree>
    <p:extLst>
      <p:ext uri="{BB962C8B-B14F-4D97-AF65-F5344CB8AC3E}">
        <p14:creationId xmlns:p14="http://schemas.microsoft.com/office/powerpoint/2010/main" val="4244840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EB22F-B035-35C3-7285-5449500C8FC2}"/>
              </a:ext>
            </a:extLst>
          </p:cNvPr>
          <p:cNvSpPr>
            <a:spLocks noGrp="1"/>
          </p:cNvSpPr>
          <p:nvPr>
            <p:ph type="title"/>
          </p:nvPr>
        </p:nvSpPr>
        <p:spPr/>
        <p:txBody>
          <a:bodyPr/>
          <a:lstStyle/>
          <a:p>
            <a:r>
              <a:rPr lang="en-US" dirty="0"/>
              <a:t>Schedule of Presentations</a:t>
            </a:r>
          </a:p>
        </p:txBody>
      </p:sp>
      <p:sp>
        <p:nvSpPr>
          <p:cNvPr id="3" name="Content Placeholder 2">
            <a:extLst>
              <a:ext uri="{FF2B5EF4-FFF2-40B4-BE49-F238E27FC236}">
                <a16:creationId xmlns:a16="http://schemas.microsoft.com/office/drawing/2014/main" id="{3298C675-B7E0-47F6-950E-0D26E7BAE24A}"/>
              </a:ext>
            </a:extLst>
          </p:cNvPr>
          <p:cNvSpPr>
            <a:spLocks noGrp="1"/>
          </p:cNvSpPr>
          <p:nvPr>
            <p:ph idx="1"/>
          </p:nvPr>
        </p:nvSpPr>
        <p:spPr/>
        <p:txBody>
          <a:bodyPr>
            <a:normAutofit/>
          </a:bodyPr>
          <a:lstStyle/>
          <a:p>
            <a:r>
              <a:rPr lang="en-US" sz="3600" dirty="0">
                <a:hlinkClick r:id="rId2"/>
              </a:rPr>
              <a:t>LINK TO PRESENTATION SCHEDULE AND TOPICS</a:t>
            </a:r>
            <a:endParaRPr lang="en-US" sz="3600" dirty="0"/>
          </a:p>
        </p:txBody>
      </p:sp>
    </p:spTree>
    <p:extLst>
      <p:ext uri="{BB962C8B-B14F-4D97-AF65-F5344CB8AC3E}">
        <p14:creationId xmlns:p14="http://schemas.microsoft.com/office/powerpoint/2010/main" val="848948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0FCC2AF-CF38-43A6-8440-430E8B715CA9}"/>
              </a:ext>
            </a:extLst>
          </p:cNvPr>
          <p:cNvGraphicFramePr>
            <a:graphicFrameLocks noGrp="1"/>
          </p:cNvGraphicFramePr>
          <p:nvPr>
            <p:ph idx="4294967295"/>
            <p:extLst>
              <p:ext uri="{D42A27DB-BD31-4B8C-83A1-F6EECF244321}">
                <p14:modId xmlns:p14="http://schemas.microsoft.com/office/powerpoint/2010/main" val="1280439872"/>
              </p:ext>
            </p:extLst>
          </p:nvPr>
        </p:nvGraphicFramePr>
        <p:xfrm>
          <a:off x="0" y="-1"/>
          <a:ext cx="12192000" cy="6975566"/>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val="4226346328"/>
                    </a:ext>
                  </a:extLst>
                </a:gridCol>
                <a:gridCol w="2438400">
                  <a:extLst>
                    <a:ext uri="{9D8B030D-6E8A-4147-A177-3AD203B41FA5}">
                      <a16:colId xmlns:a16="http://schemas.microsoft.com/office/drawing/2014/main" val="2107181673"/>
                    </a:ext>
                  </a:extLst>
                </a:gridCol>
                <a:gridCol w="2438400">
                  <a:extLst>
                    <a:ext uri="{9D8B030D-6E8A-4147-A177-3AD203B41FA5}">
                      <a16:colId xmlns:a16="http://schemas.microsoft.com/office/drawing/2014/main" val="392681824"/>
                    </a:ext>
                  </a:extLst>
                </a:gridCol>
                <a:gridCol w="2438400">
                  <a:extLst>
                    <a:ext uri="{9D8B030D-6E8A-4147-A177-3AD203B41FA5}">
                      <a16:colId xmlns:a16="http://schemas.microsoft.com/office/drawing/2014/main" val="3258894611"/>
                    </a:ext>
                  </a:extLst>
                </a:gridCol>
                <a:gridCol w="2438400">
                  <a:extLst>
                    <a:ext uri="{9D8B030D-6E8A-4147-A177-3AD203B41FA5}">
                      <a16:colId xmlns:a16="http://schemas.microsoft.com/office/drawing/2014/main" val="2442212841"/>
                    </a:ext>
                  </a:extLst>
                </a:gridCol>
              </a:tblGrid>
              <a:tr h="157298">
                <a:tc>
                  <a:txBody>
                    <a:bodyPr/>
                    <a:lstStyle/>
                    <a:p>
                      <a:pPr marL="0" marR="0">
                        <a:spcBef>
                          <a:spcPts val="0"/>
                        </a:spcBef>
                        <a:spcAft>
                          <a:spcPts val="0"/>
                        </a:spcAft>
                      </a:pPr>
                      <a:r>
                        <a:rPr lang="en-US" sz="1500" dirty="0">
                          <a:effectLst/>
                        </a:rPr>
                        <a:t>Category</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D</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C</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887584">
                <a:tc>
                  <a:txBody>
                    <a:bodyPr/>
                    <a:lstStyle/>
                    <a:p>
                      <a:pPr marL="0" marR="0">
                        <a:spcBef>
                          <a:spcPts val="0"/>
                        </a:spcBef>
                        <a:spcAft>
                          <a:spcPts val="0"/>
                        </a:spcAft>
                      </a:pPr>
                      <a:r>
                        <a:rPr lang="en-US" sz="1500" dirty="0">
                          <a:effectLst/>
                        </a:rPr>
                        <a:t>Identification of Central Claim</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Central claim is not well identified, conveyed and/or understood.</a:t>
                      </a:r>
                    </a:p>
                    <a:p>
                      <a:pPr marL="0" marR="0">
                        <a:spcBef>
                          <a:spcPts val="0"/>
                        </a:spcBef>
                        <a:spcAft>
                          <a:spcPts val="0"/>
                        </a:spcAft>
                      </a:pPr>
                      <a:endParaRPr lang="en-US" sz="1500" dirty="0">
                        <a:effectLst/>
                        <a:latin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cs typeface="Times New Roman" panose="02020603050405020304" pitchFamily="18" charset="0"/>
                        </a:rPr>
                        <a:t>Central claim is only discussed in the author’s words.</a:t>
                      </a:r>
                    </a:p>
                  </a:txBody>
                  <a:tcPr marL="38680" marR="38680" marT="0" marB="0"/>
                </a:tc>
                <a:tc>
                  <a:txBody>
                    <a:bodyPr/>
                    <a:lstStyle/>
                    <a:p>
                      <a:pPr marL="0" marR="0">
                        <a:spcBef>
                          <a:spcPts val="0"/>
                        </a:spcBef>
                        <a:spcAft>
                          <a:spcPts val="0"/>
                        </a:spcAft>
                      </a:pPr>
                      <a:r>
                        <a:rPr lang="en-US" sz="1500" dirty="0">
                          <a:effectLst/>
                        </a:rPr>
                        <a:t>Central claim is superficially identified, conveyed and/or understood.</a:t>
                      </a:r>
                    </a:p>
                    <a:p>
                      <a:pPr marL="0" marR="0">
                        <a:spcBef>
                          <a:spcPts val="0"/>
                        </a:spcBef>
                        <a:spcAft>
                          <a:spcPts val="0"/>
                        </a:spcAft>
                      </a:pPr>
                      <a:endParaRPr lang="en-US" sz="1500" dirty="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cs typeface="Times New Roman" panose="02020603050405020304" pitchFamily="18" charset="0"/>
                        </a:rPr>
                        <a:t>Central claim is discussed in the author’s words and students’ words. </a:t>
                      </a:r>
                    </a:p>
                    <a:p>
                      <a:pPr marL="0" marR="0">
                        <a:spcBef>
                          <a:spcPts val="0"/>
                        </a:spcBef>
                        <a:spcAft>
                          <a:spcPts val="0"/>
                        </a:spcAft>
                      </a:pPr>
                      <a:endParaRPr lang="en-US" sz="1500" dirty="0">
                        <a:effectLst/>
                        <a:latin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Central claim is well  identified, conveyed and understood.</a:t>
                      </a:r>
                    </a:p>
                    <a:p>
                      <a:pPr marL="0" marR="0">
                        <a:spcBef>
                          <a:spcPts val="0"/>
                        </a:spcBef>
                        <a:spcAft>
                          <a:spcPts val="0"/>
                        </a:spcAft>
                      </a:pPr>
                      <a:endParaRPr lang="en-US" sz="1500" dirty="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cs typeface="Times New Roman" panose="02020603050405020304" pitchFamily="18" charset="0"/>
                        </a:rPr>
                        <a:t>Central claim is discussed in the students’ words. </a:t>
                      </a:r>
                    </a:p>
                    <a:p>
                      <a:pPr marL="0" marR="0">
                        <a:spcBef>
                          <a:spcPts val="0"/>
                        </a:spcBef>
                        <a:spcAft>
                          <a:spcPts val="0"/>
                        </a:spcAft>
                      </a:pPr>
                      <a:endParaRPr lang="en-US" sz="1500" dirty="0">
                        <a:effectLst/>
                        <a:latin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Central claim is  extremely well identified, conveyed and/or understood.</a:t>
                      </a:r>
                    </a:p>
                    <a:p>
                      <a:pPr marL="0" marR="0">
                        <a:spcBef>
                          <a:spcPts val="0"/>
                        </a:spcBef>
                        <a:spcAft>
                          <a:spcPts val="0"/>
                        </a:spcAft>
                      </a:pPr>
                      <a:endParaRPr lang="en-US" sz="1500" dirty="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cs typeface="Times New Roman" panose="02020603050405020304" pitchFamily="18" charset="0"/>
                        </a:rPr>
                        <a:t>Central claim is clearly discussed in the students’ words. </a:t>
                      </a:r>
                    </a:p>
                    <a:p>
                      <a:pPr marL="0" marR="0">
                        <a:spcBef>
                          <a:spcPts val="0"/>
                        </a:spcBef>
                        <a:spcAft>
                          <a:spcPts val="0"/>
                        </a:spcAft>
                      </a:pPr>
                      <a:endParaRPr lang="en-US" sz="1500" dirty="0">
                        <a:effectLst/>
                        <a:latin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3154476115"/>
                  </a:ext>
                </a:extLst>
              </a:tr>
              <a:tr h="1258389">
                <a:tc>
                  <a:txBody>
                    <a:bodyPr/>
                    <a:lstStyle/>
                    <a:p>
                      <a:pPr marL="0" marR="0">
                        <a:spcBef>
                          <a:spcPts val="0"/>
                        </a:spcBef>
                        <a:spcAft>
                          <a:spcPts val="0"/>
                        </a:spcAft>
                      </a:pPr>
                      <a:r>
                        <a:rPr lang="en-US" sz="1500" dirty="0">
                          <a:effectLst/>
                        </a:rPr>
                        <a:t>Clarity of Presentation</a:t>
                      </a:r>
                    </a:p>
                  </a:txBody>
                  <a:tcPr marL="38680" marR="38680" marT="0" marB="0"/>
                </a:tc>
                <a:tc>
                  <a:txBody>
                    <a:bodyPr/>
                    <a:lstStyle/>
                    <a:p>
                      <a:pPr marL="0" marR="0">
                        <a:spcBef>
                          <a:spcPts val="0"/>
                        </a:spcBef>
                        <a:spcAft>
                          <a:spcPts val="0"/>
                        </a:spcAft>
                      </a:pPr>
                      <a:r>
                        <a:rPr lang="en-US" sz="1500" dirty="0">
                          <a:effectLst/>
                        </a:rPr>
                        <a:t>Presentation is awkward and hard to follow.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Ideas are not well presented.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Central arguments are not clear and not supported.  </a:t>
                      </a:r>
                    </a:p>
                  </a:txBody>
                  <a:tcPr marL="38680" marR="38680" marT="0" marB="0"/>
                </a:tc>
                <a:tc>
                  <a:txBody>
                    <a:bodyPr/>
                    <a:lstStyle/>
                    <a:p>
                      <a:pPr marL="0" marR="0">
                        <a:spcBef>
                          <a:spcPts val="0"/>
                        </a:spcBef>
                        <a:spcAft>
                          <a:spcPts val="0"/>
                        </a:spcAft>
                      </a:pPr>
                      <a:r>
                        <a:rPr lang="en-US" sz="1500" dirty="0">
                          <a:effectLst/>
                        </a:rPr>
                        <a:t>Presentation is awkward but easier to follow.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Ideas are slightly well presented.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Central arguments are slightly clear and slightly supported. </a:t>
                      </a:r>
                    </a:p>
                  </a:txBody>
                  <a:tcPr marL="38680" marR="38680" marT="0" marB="0"/>
                </a:tc>
                <a:tc>
                  <a:txBody>
                    <a:bodyPr/>
                    <a:lstStyle/>
                    <a:p>
                      <a:pPr marL="0" marR="0">
                        <a:spcBef>
                          <a:spcPts val="0"/>
                        </a:spcBef>
                        <a:spcAft>
                          <a:spcPts val="0"/>
                        </a:spcAft>
                      </a:pPr>
                      <a:r>
                        <a:rPr lang="en-US" sz="1500" dirty="0">
                          <a:effectLst/>
                        </a:rPr>
                        <a:t>Presentation is easy to follow.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Ideas are well developed.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Central arguments are clear and well supported. </a:t>
                      </a:r>
                    </a:p>
                  </a:txBody>
                  <a:tcPr marL="38680" marR="38680" marT="0" marB="0"/>
                </a:tc>
                <a:tc>
                  <a:txBody>
                    <a:bodyPr/>
                    <a:lstStyle/>
                    <a:p>
                      <a:pPr marL="0" marR="0">
                        <a:spcBef>
                          <a:spcPts val="0"/>
                        </a:spcBef>
                        <a:spcAft>
                          <a:spcPts val="0"/>
                        </a:spcAft>
                      </a:pPr>
                      <a:r>
                        <a:rPr lang="en-US" sz="1500" dirty="0">
                          <a:effectLst/>
                        </a:rPr>
                        <a:t>Presentation is easy to follow and interesting to read.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Ideas are extremely well presented.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Central arguments are very clear and very well supported. </a:t>
                      </a:r>
                    </a:p>
                  </a:txBody>
                  <a:tcPr marL="38680" marR="38680" marT="0" marB="0"/>
                </a:tc>
                <a:extLst>
                  <a:ext uri="{0D108BD9-81ED-4DB2-BD59-A6C34878D82A}">
                    <a16:rowId xmlns:a16="http://schemas.microsoft.com/office/drawing/2014/main" val="4029566469"/>
                  </a:ext>
                </a:extLst>
              </a:tr>
              <a:tr h="1101090">
                <a:tc>
                  <a:txBody>
                    <a:bodyPr/>
                    <a:lstStyle/>
                    <a:p>
                      <a:pPr marL="0" marR="0">
                        <a:spcBef>
                          <a:spcPts val="0"/>
                        </a:spcBef>
                        <a:spcAft>
                          <a:spcPts val="0"/>
                        </a:spcAft>
                      </a:pPr>
                      <a:r>
                        <a:rPr lang="en-US" sz="1500" dirty="0">
                          <a:effectLst/>
                        </a:rPr>
                        <a:t>Information and Relevance</a:t>
                      </a:r>
                    </a:p>
                  </a:txBody>
                  <a:tcPr marL="38680" marR="38680" marT="0" marB="0"/>
                </a:tc>
                <a:tc>
                  <a:txBody>
                    <a:bodyPr/>
                    <a:lstStyle/>
                    <a:p>
                      <a:pPr marL="0" marR="0">
                        <a:spcBef>
                          <a:spcPts val="0"/>
                        </a:spcBef>
                        <a:spcAft>
                          <a:spcPts val="0"/>
                        </a:spcAft>
                      </a:pPr>
                      <a:r>
                        <a:rPr lang="en-US" sz="1500" dirty="0">
                          <a:effectLst/>
                        </a:rPr>
                        <a:t>Additional information and case studies are not provided and/or are not useful or relevant.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Additional information and case studies are only superficially provided and/or are not very useful or relevant.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Additional information and case studies are provided and are useful or relevant.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Additional information and case studies are provided and are very useful and relevant.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2806582"/>
                  </a:ext>
                </a:extLst>
              </a:tr>
              <a:tr h="943791">
                <a:tc>
                  <a:txBody>
                    <a:bodyPr/>
                    <a:lstStyle/>
                    <a:p>
                      <a:pPr marL="0" marR="0">
                        <a:spcBef>
                          <a:spcPts val="0"/>
                        </a:spcBef>
                        <a:spcAft>
                          <a:spcPts val="0"/>
                        </a:spcAft>
                      </a:pPr>
                      <a:r>
                        <a:rPr lang="en-US" sz="1500" dirty="0">
                          <a:effectLst/>
                        </a:rPr>
                        <a:t>Linked Discussion to Required Readings  and Course Projects</a:t>
                      </a:r>
                    </a:p>
                  </a:txBody>
                  <a:tcPr marL="38680" marR="38680" marT="0" marB="0"/>
                </a:tc>
                <a:tc>
                  <a:txBody>
                    <a:bodyPr/>
                    <a:lstStyle/>
                    <a:p>
                      <a:pPr marL="0" marR="0">
                        <a:spcBef>
                          <a:spcPts val="0"/>
                        </a:spcBef>
                        <a:spcAft>
                          <a:spcPts val="0"/>
                        </a:spcAft>
                      </a:pPr>
                      <a:r>
                        <a:rPr lang="en-US" sz="1500" dirty="0">
                          <a:effectLst/>
                        </a:rPr>
                        <a:t>Presenter did not link the article to the required readings.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Presenter superficially linked the article to the required readings.</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Presenter adequately linked the article to the required readings. </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Presenter linked the article to the required readings and/or external readings extremely well. </a:t>
                      </a:r>
                    </a:p>
                  </a:txBody>
                  <a:tcPr marL="38680" marR="38680" marT="0" marB="0"/>
                </a:tc>
                <a:extLst>
                  <a:ext uri="{0D108BD9-81ED-4DB2-BD59-A6C34878D82A}">
                    <a16:rowId xmlns:a16="http://schemas.microsoft.com/office/drawing/2014/main" val="1002663901"/>
                  </a:ext>
                </a:extLst>
              </a:tr>
              <a:tr h="943791">
                <a:tc>
                  <a:txBody>
                    <a:bodyPr/>
                    <a:lstStyle/>
                    <a:p>
                      <a:pPr marL="0" marR="0">
                        <a:spcBef>
                          <a:spcPts val="0"/>
                        </a:spcBef>
                        <a:spcAft>
                          <a:spcPts val="0"/>
                        </a:spcAft>
                      </a:pPr>
                      <a:r>
                        <a:rPr lang="en-US" sz="1500" dirty="0">
                          <a:effectLst/>
                        </a:rPr>
                        <a:t>Participate in an Engaging Discussion</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Presenter did not adequately participate in the discussion.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Presenter participated adequately in the discussion.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Presenter participated well in the discussion.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Presenter participated extremely well in the discussion. </a:t>
                      </a:r>
                    </a:p>
                  </a:txBody>
                  <a:tcPr marL="38680" marR="38680" marT="0" marB="0"/>
                </a:tc>
                <a:extLst>
                  <a:ext uri="{0D108BD9-81ED-4DB2-BD59-A6C34878D82A}">
                    <a16:rowId xmlns:a16="http://schemas.microsoft.com/office/drawing/2014/main" val="3778075788"/>
                  </a:ext>
                </a:extLst>
              </a:tr>
            </a:tbl>
          </a:graphicData>
        </a:graphic>
      </p:graphicFrame>
    </p:spTree>
    <p:extLst>
      <p:ext uri="{BB962C8B-B14F-4D97-AF65-F5344CB8AC3E}">
        <p14:creationId xmlns:p14="http://schemas.microsoft.com/office/powerpoint/2010/main" val="140445837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2446</TotalTime>
  <Words>549</Words>
  <Application>Microsoft Macintosh PowerPoint</Application>
  <PresentationFormat>Widescreen</PresentationFormat>
  <Paragraphs>61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Calibri</vt:lpstr>
      <vt:lpstr>Calibri Light</vt:lpstr>
      <vt:lpstr>Roboto</vt:lpstr>
      <vt:lpstr>Retrospect</vt:lpstr>
      <vt:lpstr>Social Economy and Sustainable Futures</vt:lpstr>
      <vt:lpstr>Instructions</vt:lpstr>
      <vt:lpstr>Schedule of Presentations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254</cp:revision>
  <dcterms:created xsi:type="dcterms:W3CDTF">2016-08-29T02:04:56Z</dcterms:created>
  <dcterms:modified xsi:type="dcterms:W3CDTF">2023-10-26T21:33:42Z</dcterms:modified>
</cp:coreProperties>
</file>