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2" r:id="rId1"/>
  </p:sldMasterIdLst>
  <p:notesMasterIdLst>
    <p:notesMasterId r:id="rId5"/>
  </p:notesMasterIdLst>
  <p:sldIdLst>
    <p:sldId id="256" r:id="rId2"/>
    <p:sldId id="259" r:id="rId3"/>
    <p:sldId id="314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k Chevrier" initials="EC" lastIdx="1" clrIdx="0">
    <p:extLst>
      <p:ext uri="{19B8F6BF-5375-455C-9EA6-DF929625EA0E}">
        <p15:presenceInfo xmlns:p15="http://schemas.microsoft.com/office/powerpoint/2012/main" userId="371976d59e4c749f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352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76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C6C669-C598-FB42-B782-FE02A079FFEE}" type="datetimeFigureOut">
              <a:rPr lang="en-US" smtClean="0"/>
              <a:t>11/23/23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A699B1-C4A8-6140-8726-BA88394113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6756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2023-11-23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092490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2023-11-23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252328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2023-11-23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89989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2023-11-23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532762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2023-11-23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11957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2023-11-23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1406445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2023-11-23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3213657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2023-11-23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969417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2023-11-23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393714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21842BA-7EFE-4E94-BF70-CCD5482705EF}" type="datetimeFigureOut">
              <a:rPr lang="en-CA" smtClean="0"/>
              <a:t>2023-11-23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9352193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2023-11-23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423868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21842BA-7EFE-4E94-BF70-CCD5482705EF}" type="datetimeFigureOut">
              <a:rPr lang="en-CA" smtClean="0"/>
              <a:t>2023-11-23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828226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Social Economy and Sustainable Futures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CA" dirty="0"/>
              <a:t>Social solidarity creation project Reflection</a:t>
            </a:r>
          </a:p>
          <a:p>
            <a:r>
              <a:rPr lang="en-CA" dirty="0"/>
              <a:t>Erik Chevrier</a:t>
            </a:r>
          </a:p>
        </p:txBody>
      </p:sp>
    </p:spTree>
    <p:extLst>
      <p:ext uri="{BB962C8B-B14F-4D97-AF65-F5344CB8AC3E}">
        <p14:creationId xmlns:p14="http://schemas.microsoft.com/office/powerpoint/2010/main" val="918609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69EB24-8D08-4FE8-B2B9-75E3CF911C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to hand in?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5A739C-5363-47C5-8051-A284EF37B3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634007"/>
          </a:xfrm>
        </p:spPr>
        <p:txBody>
          <a:bodyPr>
            <a:normAutofit/>
          </a:bodyPr>
          <a:lstStyle/>
          <a:p>
            <a:r>
              <a:rPr lang="en-US" dirty="0"/>
              <a:t>1 – A group report about your social economy enterprise.</a:t>
            </a:r>
          </a:p>
          <a:p>
            <a:r>
              <a:rPr lang="en-US" dirty="0"/>
              <a:t>2 – An individual reflection (autoethnography).</a:t>
            </a:r>
          </a:p>
          <a:p>
            <a:r>
              <a:rPr lang="en-US" dirty="0"/>
              <a:t>Autoethnography: Qualitative, self-reflection that explores your personal learning in relation with larger social, political, economic, cultural understandings. You must link your learnings to class material and other reliable, credible sources. </a:t>
            </a:r>
          </a:p>
          <a:p>
            <a:r>
              <a:rPr lang="en-US" dirty="0"/>
              <a:t>Your individual report should be about 3 - 5 pages long. The group report should answer all the questions in the assignment and decisions should be well justified.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27278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3">
            <a:extLst>
              <a:ext uri="{FF2B5EF4-FFF2-40B4-BE49-F238E27FC236}">
                <a16:creationId xmlns:a16="http://schemas.microsoft.com/office/drawing/2014/main" id="{712FF886-D80E-6C0B-3303-A767D0FAFDA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93483294"/>
              </p:ext>
            </p:extLst>
          </p:nvPr>
        </p:nvGraphicFramePr>
        <p:xfrm>
          <a:off x="0" y="0"/>
          <a:ext cx="12191999" cy="2095319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85967">
                  <a:extLst>
                    <a:ext uri="{9D8B030D-6E8A-4147-A177-3AD203B41FA5}">
                      <a16:colId xmlns:a16="http://schemas.microsoft.com/office/drawing/2014/main" val="4226346328"/>
                    </a:ext>
                  </a:extLst>
                </a:gridCol>
                <a:gridCol w="2276508">
                  <a:extLst>
                    <a:ext uri="{9D8B030D-6E8A-4147-A177-3AD203B41FA5}">
                      <a16:colId xmlns:a16="http://schemas.microsoft.com/office/drawing/2014/main" val="3461143630"/>
                    </a:ext>
                  </a:extLst>
                </a:gridCol>
                <a:gridCol w="2276508">
                  <a:extLst>
                    <a:ext uri="{9D8B030D-6E8A-4147-A177-3AD203B41FA5}">
                      <a16:colId xmlns:a16="http://schemas.microsoft.com/office/drawing/2014/main" val="392681824"/>
                    </a:ext>
                  </a:extLst>
                </a:gridCol>
                <a:gridCol w="2276508">
                  <a:extLst>
                    <a:ext uri="{9D8B030D-6E8A-4147-A177-3AD203B41FA5}">
                      <a16:colId xmlns:a16="http://schemas.microsoft.com/office/drawing/2014/main" val="3258894611"/>
                    </a:ext>
                  </a:extLst>
                </a:gridCol>
                <a:gridCol w="2276508">
                  <a:extLst>
                    <a:ext uri="{9D8B030D-6E8A-4147-A177-3AD203B41FA5}">
                      <a16:colId xmlns:a16="http://schemas.microsoft.com/office/drawing/2014/main" val="2442212841"/>
                    </a:ext>
                  </a:extLst>
                </a:gridCol>
              </a:tblGrid>
              <a:tr h="23065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Category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 (Below Average Work)</a:t>
                      </a: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 (Average Work)</a:t>
                      </a: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B (Excellent Work)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A (Superior Work)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0" marR="38680" marT="0" marB="0"/>
                </a:tc>
                <a:extLst>
                  <a:ext uri="{0D108BD9-81ED-4DB2-BD59-A6C34878D82A}">
                    <a16:rowId xmlns:a16="http://schemas.microsoft.com/office/drawing/2014/main" val="1442857339"/>
                  </a:ext>
                </a:extLst>
              </a:tr>
              <a:tr h="230649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Quality of Auto Ethnography</a:t>
                      </a: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Superficial qualitative, self-reflection that explores your personal learning in relation with larger social, political, economic, cultural understandings.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effectLst/>
                      </a:endParaRP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Average qualitative, self-reflection that explores your personal learning in relation with larger social, political, economic, cultural understandings.</a:t>
                      </a: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Great qualitative, self-reflection that explores your personal learning in relation with larger social, political, economic, cultural understandings.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Exceptional qualitative, self-reflection that explores your personal learning in relation with larger social, political, economic, cultural understandings.</a:t>
                      </a:r>
                    </a:p>
                  </a:txBody>
                  <a:tcPr marL="38680" marR="38680" marT="0" marB="0"/>
                </a:tc>
                <a:extLst>
                  <a:ext uri="{0D108BD9-81ED-4DB2-BD59-A6C34878D82A}">
                    <a16:rowId xmlns:a16="http://schemas.microsoft.com/office/drawing/2014/main" val="651724473"/>
                  </a:ext>
                </a:extLst>
              </a:tr>
              <a:tr h="276779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Clarity and Structure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effectLst/>
                        </a:rPr>
                        <a:t>The report is not clear, concise, and/or specific.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Format is awkward and hard to follow.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Reflection does not flow well.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reflection is not structured well. </a:t>
                      </a: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effectLst/>
                        </a:rPr>
                        <a:t>The report is somewhat clear, concise, and specific.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Format is awkward but easier to follow. 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>
                        <a:effectLst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effectLst/>
                        </a:rPr>
                        <a:t>Reflection flows somewhat well.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>
                        <a:effectLst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effectLst/>
                        </a:rPr>
                        <a:t>reflection is structured somewhat well. </a:t>
                      </a: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effectLst/>
                        </a:rPr>
                        <a:t>The report is clear, concise, and specific.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Format is easy to follow.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Reflection</a:t>
                      </a: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flows well.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effectLst/>
                        </a:rPr>
                        <a:t>Reflection structured well. </a:t>
                      </a: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effectLst/>
                        </a:rPr>
                        <a:t>The report is extremely clear, concise, and specific.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Format is easy to follow and interesting to read.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effectLst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effectLst/>
                        </a:rPr>
                        <a:t>Reflection flows extremely well.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>
                        <a:effectLst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effectLst/>
                        </a:rPr>
                        <a:t>The structure of the reflection is outstanding. </a:t>
                      </a:r>
                    </a:p>
                  </a:txBody>
                  <a:tcPr marL="38680" marR="38680" marT="0" marB="0"/>
                </a:tc>
                <a:extLst>
                  <a:ext uri="{0D108BD9-81ED-4DB2-BD59-A6C34878D82A}">
                    <a16:rowId xmlns:a16="http://schemas.microsoft.com/office/drawing/2014/main" val="1059896890"/>
                  </a:ext>
                </a:extLst>
              </a:tr>
              <a:tr h="253714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Contribution</a:t>
                      </a: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Description of individual and collective contributions (where applicable) were not clear.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Contribution was not meaningful.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Description of individual and collective contributions (where applicable) were somewhat clear.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Contribution was slightly meaningful.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Description of individual and collective contributions (where applicable) were clear.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Made a meaningful contribution to the project.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Description of individual and collective contributions (where applicable) were extremely clear, concise, and specific.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Made a </a:t>
                      </a:r>
                      <a:r>
                        <a:rPr lang="en-US" sz="150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significant and meaningful </a:t>
                      </a: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contribution to the project.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0" marR="38680" marT="0" marB="0"/>
                </a:tc>
                <a:extLst>
                  <a:ext uri="{0D108BD9-81ED-4DB2-BD59-A6C34878D82A}">
                    <a16:rowId xmlns:a16="http://schemas.microsoft.com/office/drawing/2014/main" val="1857048053"/>
                  </a:ext>
                </a:extLst>
              </a:tr>
              <a:tr h="95225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Grammar and Sentence Structure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(not heavily weighted)</a:t>
                      </a: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Multiple grammar mistakes making it difficult to read. 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Several grammar mistakes but it is still clear to read. 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One or two grammar mistakes but they do not impair reading experience.  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No spelling or grammar mistakes. report is easy to read and flows well. 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0" marR="38680" marT="0" marB="0"/>
                </a:tc>
                <a:extLst>
                  <a:ext uri="{0D108BD9-81ED-4DB2-BD59-A6C34878D82A}">
                    <a16:rowId xmlns:a16="http://schemas.microsoft.com/office/drawing/2014/main" val="1829937853"/>
                  </a:ext>
                </a:extLst>
              </a:tr>
              <a:tr h="484364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Relevance of Information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effectLst/>
                      </a:endParaRP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The information cited in the report has little to no relevance to the interview and interpretation.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br>
                        <a:rPr lang="en-US" sz="1500" dirty="0">
                          <a:effectLst/>
                        </a:rPr>
                      </a:br>
                      <a:r>
                        <a:rPr lang="en-US" sz="1500" dirty="0">
                          <a:effectLst/>
                        </a:rPr>
                        <a:t>Claims are not backed up by proper examples. 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effectLst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effectLst/>
                        </a:rPr>
                        <a:t>No valid/reliable source are used.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The information cited in the report has some relevance to the interview and interpretation.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br>
                        <a:rPr lang="en-US" sz="1500" dirty="0">
                          <a:effectLst/>
                        </a:rPr>
                      </a:br>
                      <a:r>
                        <a:rPr lang="en-US" sz="1500" dirty="0">
                          <a:effectLst/>
                        </a:rPr>
                        <a:t>Claims are somewhat backed up by proper examples. 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effectLst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effectLst/>
                        </a:rPr>
                        <a:t>One valid and reliable external source is used.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>
                        <a:effectLst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effectLst/>
                        </a:rPr>
                        <a:t>Auto-ethnography makes reference to one or two course readings. 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br>
                        <a:rPr lang="en-US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References are used somewhat correctly. </a:t>
                      </a: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The information cited in the report is relevant to the interview and interpretation.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br>
                        <a:rPr lang="en-US" sz="1500" dirty="0">
                          <a:effectLst/>
                        </a:rPr>
                      </a:br>
                      <a:r>
                        <a:rPr lang="en-US" sz="1500" dirty="0">
                          <a:effectLst/>
                        </a:rPr>
                        <a:t>Claims are backed up by proper examples. 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effectLst/>
                        </a:rPr>
                        <a:t>Two valid and reliable external sources are used.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>
                        <a:effectLst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effectLst/>
                        </a:rPr>
                        <a:t>Auto-ethnography makes reference to at least three or four course readings. 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References are used correctly. </a:t>
                      </a: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The information cited in the report is completely on point with the interview and interpretation.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br>
                        <a:rPr lang="en-US" sz="1500" dirty="0">
                          <a:effectLst/>
                        </a:rPr>
                      </a:br>
                      <a:r>
                        <a:rPr lang="en-US" sz="1500" dirty="0">
                          <a:effectLst/>
                        </a:rPr>
                        <a:t>Claims are backed up by a variety of excellent examples. 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effectLst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effectLst/>
                        </a:rPr>
                        <a:t>Three or more valid and reliable external sources are used.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>
                        <a:effectLst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effectLst/>
                        </a:rPr>
                        <a:t>Auto-ethnography makes reference to at least five course reading. 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References are all used correctly and are completely on point.  </a:t>
                      </a:r>
                    </a:p>
                  </a:txBody>
                  <a:tcPr marL="38680" marR="38680" marT="0" marB="0"/>
                </a:tc>
                <a:extLst>
                  <a:ext uri="{0D108BD9-81ED-4DB2-BD59-A6C34878D82A}">
                    <a16:rowId xmlns:a16="http://schemas.microsoft.com/office/drawing/2014/main" val="2806582"/>
                  </a:ext>
                </a:extLst>
              </a:tr>
              <a:tr h="484364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Quality of the Project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(group evaluation)</a:t>
                      </a: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Decisions have little to no justification.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Answered some of the questions.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 project was not adequately developed.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Critical reflection of the social/solidarity enterprise was not adequately done.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SWOT analysis was not adequately done.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 group didn’t work well together.</a:t>
                      </a: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Decisions are justified.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Answered all of the questions.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 project was adequately developed.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Critical reflection of the social/solidarity enterprise was adequately done.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SWOT analysis was adequately done.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 group worked somewhat well together.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Decisions are well justified.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Answered all of the questions adequately.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 project was developed with excellence.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Critical reflection of the social/solidarity enterprise was done with excellence.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SWOT analysis was done with excellence. 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 group worked well together.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Decisions are completely well justified and on point. The justifications should reference course readings.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Answered all of the questions with excellence.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 project was developed with excellence, was well presented, and reflected an in-depth understanding of the course readings.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Critical reflection of the social/solidarity enterprise was done with excellence, was well presented, and reflected an in-depth understanding of the course readings.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SWOT analysis was done with excellence, was well presented, and reflected an in-depth understanding of the course readings. 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 group worked extremely well together.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0" marR="38680" marT="0" marB="0"/>
                </a:tc>
                <a:extLst>
                  <a:ext uri="{0D108BD9-81ED-4DB2-BD59-A6C34878D82A}">
                    <a16:rowId xmlns:a16="http://schemas.microsoft.com/office/drawing/2014/main" val="39410955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04458376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3059</TotalTime>
  <Words>927</Words>
  <Application>Microsoft Macintosh PowerPoint</Application>
  <PresentationFormat>Widescreen</PresentationFormat>
  <Paragraphs>184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Calibri</vt:lpstr>
      <vt:lpstr>Calibri Light</vt:lpstr>
      <vt:lpstr>Retrospect</vt:lpstr>
      <vt:lpstr>Social Economy and Sustainable Futures</vt:lpstr>
      <vt:lpstr>What to hand in?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Edible Activism!</dc:title>
  <dc:creator>Erik Chevrier</dc:creator>
  <cp:lastModifiedBy>Erik Chevrier</cp:lastModifiedBy>
  <cp:revision>287</cp:revision>
  <dcterms:created xsi:type="dcterms:W3CDTF">2016-08-29T02:04:56Z</dcterms:created>
  <dcterms:modified xsi:type="dcterms:W3CDTF">2023-11-23T17:50:41Z</dcterms:modified>
</cp:coreProperties>
</file>