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79" r:id="rId3"/>
    <p:sldId id="290" r:id="rId4"/>
    <p:sldId id="289" r:id="rId5"/>
    <p:sldId id="291" r:id="rId6"/>
    <p:sldId id="281" r:id="rId7"/>
    <p:sldId id="257" r:id="rId8"/>
    <p:sldId id="292" r:id="rId9"/>
    <p:sldId id="294" r:id="rId10"/>
    <p:sldId id="295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2" autoAdjust="0"/>
    <p:restoredTop sz="94660"/>
  </p:normalViewPr>
  <p:slideViewPr>
    <p:cSldViewPr snapToGrid="0">
      <p:cViewPr>
        <p:scale>
          <a:sx n="101" d="100"/>
          <a:sy n="101" d="100"/>
        </p:scale>
        <p:origin x="154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2023-11-22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cyalternatives.ca/sites/default/files/uploads/publications/National%20Office/2012/04/Big%20Banks%20Big%20Secret.pdf" TargetMode="External"/><Relationship Id="rId3" Type="http://schemas.openxmlformats.org/officeDocument/2006/relationships/hyperlink" Target="https://wid.world/world/#sptinc_p99p100_z/WO;CA;US/2019/eu/k/p/yearly/s/false/7.2330000000000005/25/curve/false/country" TargetMode="External"/><Relationship Id="rId7" Type="http://schemas.openxmlformats.org/officeDocument/2006/relationships/hyperlink" Target="https://irpp.org/fr/research-studies/whats-so-bad-about-increasing-inequality-in-canada/" TargetMode="External"/><Relationship Id="rId2" Type="http://schemas.openxmlformats.org/officeDocument/2006/relationships/hyperlink" Target="https://thoughtleadership.rbc.com/wp-content/uploads/Housing-Affordability_09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nkofcanada.ca/wp-content/uploads/2022/07/sdp2022-16.pdf" TargetMode="External"/><Relationship Id="rId5" Type="http://schemas.openxmlformats.org/officeDocument/2006/relationships/hyperlink" Target="https://www.broadbentinstitute.ca/grocery-financialization" TargetMode="External"/><Relationship Id="rId4" Type="http://schemas.openxmlformats.org/officeDocument/2006/relationships/hyperlink" Target="https://policyalternatives.ca/sites/default/files/uploads/publications/National%20Office/2023/01/where-are-your-inflation-dollars-going%20%281%29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gO4DKVpa8" TargetMode="External"/><Relationship Id="rId2" Type="http://schemas.openxmlformats.org/officeDocument/2006/relationships/hyperlink" Target="https://www.youtube.com/watch?v=qOP2V_np2c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Social Economy and Sustainable Futures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</a:t>
            </a:r>
            <a:r>
              <a:rPr lang="en-CA" dirty="0" err="1"/>
              <a:t>Chevrier</a:t>
            </a:r>
            <a:r>
              <a:rPr lang="en-CA" dirty="0"/>
              <a:t>, Ph.D. </a:t>
            </a:r>
          </a:p>
          <a:p>
            <a:r>
              <a:rPr lang="en-CA" dirty="0" err="1"/>
              <a:t>www.erikchevrier.ca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0E601C-C82F-2AE2-4045-82AC49D9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Food Price Inflation</a:t>
            </a:r>
          </a:p>
        </p:txBody>
      </p:sp>
      <p:pic>
        <p:nvPicPr>
          <p:cNvPr id="5" name="Content Placeholder 4" descr="A graph of bar graph&#10;&#10;Description automatically generated with medium confidence">
            <a:extLst>
              <a:ext uri="{FF2B5EF4-FFF2-40B4-BE49-F238E27FC236}">
                <a16:creationId xmlns:a16="http://schemas.microsoft.com/office/drawing/2014/main" id="{6728A4EF-3ABF-04FA-B3C1-C078C1149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782445"/>
            <a:ext cx="6912217" cy="4769428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DD5D-9517-0FCC-7086-EC4822AA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Links and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2D64-9910-BF33-F114-5F90909D9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Housing Affordability September 2023</a:t>
            </a:r>
            <a:endParaRPr lang="en-US" dirty="0"/>
          </a:p>
          <a:p>
            <a:r>
              <a:rPr lang="en-US" dirty="0">
                <a:hlinkClick r:id="rId3"/>
              </a:rPr>
              <a:t>World Inequality</a:t>
            </a:r>
            <a:endParaRPr lang="en-US" dirty="0"/>
          </a:p>
          <a:p>
            <a:endParaRPr lang="en-US" dirty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dirty="0"/>
              <a:t>Sources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Where are your inflation dollars going? </a:t>
            </a:r>
            <a:endParaRPr lang="en-US" dirty="0"/>
          </a:p>
          <a:p>
            <a:r>
              <a:rPr lang="en-US" dirty="0">
                <a:hlinkClick r:id="rId5"/>
              </a:rPr>
              <a:t>Canadian Grocery Profitability: Inflation, Wages and Financialization</a:t>
            </a:r>
            <a:endParaRPr lang="en-US" dirty="0"/>
          </a:p>
          <a:p>
            <a:r>
              <a:rPr lang="en-US" dirty="0">
                <a:hlinkClick r:id="rId6"/>
              </a:rPr>
              <a:t>Inequality in Canada</a:t>
            </a:r>
            <a:endParaRPr lang="en-US" dirty="0"/>
          </a:p>
          <a:p>
            <a:r>
              <a:rPr lang="en-US" dirty="0">
                <a:hlinkClick r:id="rId7"/>
              </a:rPr>
              <a:t>Inequality in Canada</a:t>
            </a:r>
            <a:endParaRPr lang="en-US" dirty="0"/>
          </a:p>
          <a:p>
            <a:r>
              <a:rPr lang="en-US" dirty="0">
                <a:hlinkClick r:id="rId8"/>
              </a:rPr>
              <a:t>Bank Bailouts During Economic Crisis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6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18C1-F8AE-A16E-73C9-C73D5CFF9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FFC45-9967-61EA-393A-447073A3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Crises of Capitalism</a:t>
            </a:r>
            <a:endParaRPr lang="en-CA" dirty="0"/>
          </a:p>
          <a:p>
            <a:r>
              <a:rPr lang="en-CA" dirty="0">
                <a:hlinkClick r:id="rId3"/>
              </a:rPr>
              <a:t>Beware, Fellow Plutocrats, the Pitchforks are Coming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2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BA037967-3181-43DB-B157-CA434F3F9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688"/>
          <a:stretch/>
        </p:blipFill>
        <p:spPr>
          <a:xfrm>
            <a:off x="633999" y="854388"/>
            <a:ext cx="6275667" cy="5149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6BB14-7F99-47A1-8FA8-F75247C7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Real Hourly Wages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4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A1A91F2-C1DF-4A9A-833D-30365CC95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020713"/>
            <a:ext cx="6275667" cy="4816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B5402A-8E4B-43F9-BFDE-611D345C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Real vs Market Income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 </a:t>
            </a:r>
            <a:br>
              <a:rPr lang="en-US" dirty="0"/>
            </a:b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2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48AD8700-645D-4654-85EC-60E0F8B48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" r="2" b="1131"/>
          <a:stretch/>
        </p:blipFill>
        <p:spPr>
          <a:xfrm>
            <a:off x="700580" y="640080"/>
            <a:ext cx="6142504" cy="557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F1C99F-EA5E-41C9-AEB8-9DB53F6E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Real Income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5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FA382AC4-3CC0-45DC-93BE-1C7C8D5A1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-1" b="-1"/>
          <a:stretch/>
        </p:blipFill>
        <p:spPr>
          <a:xfrm>
            <a:off x="700558" y="640080"/>
            <a:ext cx="6142549" cy="5577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0F587-2D1D-4A19-A36C-15854C739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Average Wage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3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F92D71-B75D-44CF-AE0A-68A69C47A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" b="3"/>
          <a:stretch/>
        </p:blipFill>
        <p:spPr>
          <a:xfrm>
            <a:off x="633999" y="854425"/>
            <a:ext cx="6275667" cy="5149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0959AD-5752-4718-95BF-AC26D54B7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926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Growth Rates of Real Market Incomes</a:t>
            </a:r>
            <a:br>
              <a:rPr lang="en-US" sz="4400" dirty="0">
                <a:solidFill>
                  <a:srgbClr val="FFFFFF"/>
                </a:solidFill>
              </a:rPr>
            </a:br>
            <a:r>
              <a:rPr lang="en-US" sz="1600" dirty="0" err="1"/>
              <a:t>Osberg</a:t>
            </a:r>
            <a:r>
              <a:rPr lang="en-US" sz="1600" dirty="0"/>
              <a:t>, L. (2018) The Age of Increasing Inequality – The Astonishing Rise of Canada’s 1%, James Lorimer and Company.</a:t>
            </a:r>
            <a:br>
              <a:rPr lang="en-US" sz="4400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0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3EFDC-E7FA-DCF8-A4CE-AA22BF4D4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Inflation Since the Pandemic</a:t>
            </a:r>
          </a:p>
        </p:txBody>
      </p:sp>
      <p:pic>
        <p:nvPicPr>
          <p:cNvPr id="5" name="Content Placeholder 4" descr="A pie chart with text and numbers&#10;&#10;Description automatically generated">
            <a:extLst>
              <a:ext uri="{FF2B5EF4-FFF2-40B4-BE49-F238E27FC236}">
                <a16:creationId xmlns:a16="http://schemas.microsoft.com/office/drawing/2014/main" id="{67B25595-250D-B380-D0AC-9AED4E911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004586"/>
            <a:ext cx="5131653" cy="28737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growth in a chart&#10;&#10;Description automatically generated with medium confidence">
            <a:extLst>
              <a:ext uri="{FF2B5EF4-FFF2-40B4-BE49-F238E27FC236}">
                <a16:creationId xmlns:a16="http://schemas.microsoft.com/office/drawing/2014/main" id="{F3E5B328-D874-CFDD-14C3-04EE2F07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874005"/>
            <a:ext cx="5118182" cy="313488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76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with blue and pink squares&#10;&#10;Description automatically generated with medium confidence">
            <a:extLst>
              <a:ext uri="{FF2B5EF4-FFF2-40B4-BE49-F238E27FC236}">
                <a16:creationId xmlns:a16="http://schemas.microsoft.com/office/drawing/2014/main" id="{25574E1A-8984-44C7-26B7-CD51AC7FB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794" y="643467"/>
            <a:ext cx="5838411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6417104-D4C1-4710-9982-2154A7F48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55E9A-A3AB-54AC-A898-77897777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Who is Paying for Recovery?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A graph of a number of people&#10;&#10;Description automatically generated">
            <a:extLst>
              <a:ext uri="{FF2B5EF4-FFF2-40B4-BE49-F238E27FC236}">
                <a16:creationId xmlns:a16="http://schemas.microsoft.com/office/drawing/2014/main" id="{131A8426-EB87-45B4-751B-BBD43BF8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927611"/>
            <a:ext cx="5131653" cy="302767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26F1402-2DEC-4071-84AF-350C7BF0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aph of a graph showing the value of a stock market&#10;&#10;Description automatically generated with medium confidence">
            <a:extLst>
              <a:ext uri="{FF2B5EF4-FFF2-40B4-BE49-F238E27FC236}">
                <a16:creationId xmlns:a16="http://schemas.microsoft.com/office/drawing/2014/main" id="{D33AF364-0E46-9EDE-03B8-78C3EBACA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1" y="886801"/>
            <a:ext cx="5118182" cy="3109294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733B62-1719-4677-A612-CA0AC0AD7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A52A394-10F4-4AA5-90E4-634D1E919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BDDC51-8BB2-42BE-8EA8-39B3E9AC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69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3109</TotalTime>
  <Words>232</Words>
  <Application>Microsoft Macintosh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Social Economy and Sustainable Futures</vt:lpstr>
      <vt:lpstr>Real Hourly Wages Osberg, L. (2018) The Age of Increasing Inequality – The Astonishing Rise of Canada’s 1%, James Lorimer and Company.</vt:lpstr>
      <vt:lpstr>Real vs Market Income Osberg, L. (2018) The Age of Increasing Inequality – The Astonishing Rise of Canada’s 1%, James Lorimer and Company.  </vt:lpstr>
      <vt:lpstr>Real Income Osberg, L. (2018) The Age of Increasing Inequality – The Astonishing Rise of Canada’s 1%, James Lorimer and Company.</vt:lpstr>
      <vt:lpstr>Average Wage Osberg, L. (2018) The Age of Increasing Inequality – The Astonishing Rise of Canada’s 1%, James Lorimer and Company.</vt:lpstr>
      <vt:lpstr>Growth Rates of Real Market Incomes Osberg, L. (2018) The Age of Increasing Inequality – The Astonishing Rise of Canada’s 1%, James Lorimer and Company. </vt:lpstr>
      <vt:lpstr>Inflation Since the Pandemic</vt:lpstr>
      <vt:lpstr>PowerPoint Presentation</vt:lpstr>
      <vt:lpstr>Who is Paying for Recovery?</vt:lpstr>
      <vt:lpstr>Food Price Inflation</vt:lpstr>
      <vt:lpstr>More Links and Sources</vt:lpstr>
      <vt:lpstr>Videos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308</cp:revision>
  <dcterms:created xsi:type="dcterms:W3CDTF">2016-08-29T02:04:56Z</dcterms:created>
  <dcterms:modified xsi:type="dcterms:W3CDTF">2023-11-23T04:50:33Z</dcterms:modified>
</cp:coreProperties>
</file>