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385" r:id="rId3"/>
    <p:sldId id="386" r:id="rId4"/>
    <p:sldId id="387" r:id="rId5"/>
    <p:sldId id="373" r:id="rId6"/>
    <p:sldId id="388" r:id="rId7"/>
    <p:sldId id="358" r:id="rId8"/>
    <p:sldId id="352" r:id="rId9"/>
    <p:sldId id="355" r:id="rId10"/>
    <p:sldId id="299" r:id="rId11"/>
    <p:sldId id="275" r:id="rId12"/>
    <p:sldId id="263" r:id="rId13"/>
    <p:sldId id="262" r:id="rId14"/>
    <p:sldId id="380" r:id="rId15"/>
    <p:sldId id="268" r:id="rId16"/>
    <p:sldId id="267" r:id="rId17"/>
    <p:sldId id="269" r:id="rId18"/>
    <p:sldId id="272" r:id="rId19"/>
    <p:sldId id="274" r:id="rId20"/>
    <p:sldId id="381" r:id="rId21"/>
    <p:sldId id="379" r:id="rId22"/>
    <p:sldId id="384" r:id="rId23"/>
    <p:sldId id="367" r:id="rId24"/>
    <p:sldId id="389" r:id="rId25"/>
    <p:sldId id="322" r:id="rId26"/>
    <p:sldId id="390" r:id="rId27"/>
    <p:sldId id="266" r:id="rId28"/>
    <p:sldId id="382" r:id="rId29"/>
    <p:sldId id="371" r:id="rId30"/>
    <p:sldId id="370" r:id="rId31"/>
    <p:sldId id="374" r:id="rId32"/>
    <p:sldId id="38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94684" autoAdjust="0"/>
  </p:normalViewPr>
  <p:slideViewPr>
    <p:cSldViewPr snapToGrid="0">
      <p:cViewPr varScale="1">
        <p:scale>
          <a:sx n="106" d="100"/>
          <a:sy n="106" d="100"/>
        </p:scale>
        <p:origin x="6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2024-01-28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24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2024-01-28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2523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2024-01-28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2899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2024-01-28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05327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1842BA-7EFE-4E94-BF70-CCD5482705EF}" type="datetimeFigureOut">
              <a:rPr lang="en-CA" smtClean="0"/>
              <a:t>2024-01-28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9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1842BA-7EFE-4E94-BF70-CCD5482705EF}" type="datetimeFigureOut">
              <a:rPr lang="en-CA" smtClean="0"/>
              <a:t>2024-01-28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140644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1842BA-7EFE-4E94-BF70-CCD5482705EF}" type="datetimeFigureOut">
              <a:rPr lang="en-CA" smtClean="0"/>
              <a:t>2024-01-28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1321365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1842BA-7EFE-4E94-BF70-CCD5482705EF}" type="datetimeFigureOut">
              <a:rPr lang="en-CA" smtClean="0"/>
              <a:t>2024-01-28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49694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1842BA-7EFE-4E94-BF70-CCD5482705EF}" type="datetimeFigureOut">
              <a:rPr lang="en-CA" smtClean="0"/>
              <a:t>2024-01-28</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83937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1842BA-7EFE-4E94-BF70-CCD5482705EF}" type="datetimeFigureOut">
              <a:rPr lang="en-CA" smtClean="0"/>
              <a:t>2024-01-28</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2E8C5B3-70D6-4FAB-BB21-E17DB9DB3569}" type="slidenum">
              <a:rPr lang="en-CA" smtClean="0"/>
              <a:t>‹#›</a:t>
            </a:fld>
            <a:endParaRPr lang="en-CA"/>
          </a:p>
        </p:txBody>
      </p:sp>
    </p:spTree>
    <p:extLst>
      <p:ext uri="{BB962C8B-B14F-4D97-AF65-F5344CB8AC3E}">
        <p14:creationId xmlns:p14="http://schemas.microsoft.com/office/powerpoint/2010/main" val="29935219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1842BA-7EFE-4E94-BF70-CCD5482705EF}" type="datetimeFigureOut">
              <a:rPr lang="en-CA" smtClean="0"/>
              <a:t>2024-01-28</a:t>
            </a:fld>
            <a:endParaRPr lang="en-CA"/>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24238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21842BA-7EFE-4E94-BF70-CCD5482705EF}" type="datetimeFigureOut">
              <a:rPr lang="en-CA" smtClean="0"/>
              <a:t>2024-01-28</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2E8C5B3-70D6-4FAB-BB21-E17DB9DB3569}"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8226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erikchevrier.c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IwPSDMUtNmk" TargetMode="External"/><Relationship Id="rId3" Type="http://schemas.openxmlformats.org/officeDocument/2006/relationships/hyperlink" Target="https://www.fairwarning.org/wp-content/uploads/2019/11/Monsanto-Papers-Poisoning-the-Scientific-Well-1.pdf" TargetMode="External"/><Relationship Id="rId7" Type="http://schemas.openxmlformats.org/officeDocument/2006/relationships/hyperlink" Target="https://www.dow.com/en-us/about-dow/issues-and-challenges/agent-orange" TargetMode="External"/><Relationship Id="rId2" Type="http://schemas.openxmlformats.org/officeDocument/2006/relationships/hyperlink" Target="https://monsanto.com/company/media/statements/agent-orange-background/" TargetMode="External"/><Relationship Id="rId1" Type="http://schemas.openxmlformats.org/officeDocument/2006/relationships/slideLayout" Target="../slideLayouts/slideLayout2.xml"/><Relationship Id="rId6" Type="http://schemas.openxmlformats.org/officeDocument/2006/relationships/hyperlink" Target="https://www.loc.gov/rr/frd/Military_Law/pdf/Law-Reports_Vol-10.pdf" TargetMode="External"/><Relationship Id="rId5" Type="http://schemas.openxmlformats.org/officeDocument/2006/relationships/hyperlink" Target="https://www.youtube.com/watch?v=6nNFmzAOtJI" TargetMode="External"/><Relationship Id="rId10" Type="http://schemas.openxmlformats.org/officeDocument/2006/relationships/hyperlink" Target="https://www.youtube.com/watch?v=HsuUQzhP2Ds" TargetMode="External"/><Relationship Id="rId4" Type="http://schemas.openxmlformats.org/officeDocument/2006/relationships/hyperlink" Target="https://www.usatoday.com/story/news/2018/08/10/jury-orders-monsanto-pay-289-million-cancer-patient-roundup-lawsuit/962297002/" TargetMode="External"/><Relationship Id="rId9" Type="http://schemas.openxmlformats.org/officeDocument/2006/relationships/hyperlink" Target="https://www.youtube.com/watch?v=rJg19W8x_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stockholmresilience.org/research/planetary-boundaries.html"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igbp.net/" TargetMode="External"/><Relationship Id="rId2" Type="http://schemas.openxmlformats.org/officeDocument/2006/relationships/hyperlink" Target="https://www.millenniumassessment.org/en/index.html" TargetMode="External"/><Relationship Id="rId1" Type="http://schemas.openxmlformats.org/officeDocument/2006/relationships/slideLayout" Target="../slideLayouts/slideLayout2.xml"/><Relationship Id="rId4" Type="http://schemas.openxmlformats.org/officeDocument/2006/relationships/hyperlink" Target="https://www.ipcc.ch/report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limate.nasa.gov/vital-signs/ocean-heat/" TargetMode="External"/><Relationship Id="rId3" Type="http://schemas.openxmlformats.org/officeDocument/2006/relationships/hyperlink" Target="https://climate.nasa.gov/vital-signs/ice-sheets/" TargetMode="External"/><Relationship Id="rId7" Type="http://schemas.openxmlformats.org/officeDocument/2006/relationships/hyperlink" Target="https://climate.nasa.gov/vital-signs/sea-level/" TargetMode="External"/><Relationship Id="rId2" Type="http://schemas.openxmlformats.org/officeDocument/2006/relationships/hyperlink" Target="https://climate.nasa.gov/vital-signs/global-temperature/" TargetMode="External"/><Relationship Id="rId1" Type="http://schemas.openxmlformats.org/officeDocument/2006/relationships/slideLayout" Target="../slideLayouts/slideLayout2.xml"/><Relationship Id="rId6" Type="http://schemas.openxmlformats.org/officeDocument/2006/relationships/hyperlink" Target="https://climate.nasa.gov/vital-signs/carbon-dioxide/" TargetMode="External"/><Relationship Id="rId5" Type="http://schemas.openxmlformats.org/officeDocument/2006/relationships/hyperlink" Target="https://climate.nasa.gov/vital-signs/arctic-sea-ice/" TargetMode="External"/><Relationship Id="rId4" Type="http://schemas.openxmlformats.org/officeDocument/2006/relationships/hyperlink" Target="https://www.climate.gov/news-features/event-tracker/unusually-large-late-melt-spike-greenland-september-202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www.stockholmresilience.org/research/planetary-boundaries.html"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youtube.com/playlist?list=PLxeXiLu4E6R_zHJnnt8-Wlu_TpEUBcKxA"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communautealimentairelachine.ca/"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darrinqualman.com/canadian-farm-debt/"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Urban Agriculture</a:t>
            </a:r>
          </a:p>
        </p:txBody>
      </p:sp>
      <p:sp>
        <p:nvSpPr>
          <p:cNvPr id="3" name="Subtitle 2"/>
          <p:cNvSpPr>
            <a:spLocks noGrp="1"/>
          </p:cNvSpPr>
          <p:nvPr>
            <p:ph type="subTitle" idx="1"/>
          </p:nvPr>
        </p:nvSpPr>
        <p:spPr/>
        <p:txBody>
          <a:bodyPr>
            <a:normAutofit/>
          </a:bodyPr>
          <a:lstStyle/>
          <a:p>
            <a:r>
              <a:rPr lang="en-CA" dirty="0"/>
              <a:t>Urban Agriculture and Sustainability</a:t>
            </a:r>
          </a:p>
          <a:p>
            <a:r>
              <a:rPr lang="en-CA">
                <a:hlinkClick r:id="rId2"/>
              </a:rPr>
              <a:t>www</a:t>
            </a:r>
            <a:r>
              <a:rPr lang="en-CA" dirty="0">
                <a:hlinkClick r:id="rId2"/>
              </a:rPr>
              <a:t>.erikchevrier.ca</a:t>
            </a:r>
            <a:endParaRPr lang="en-CA" dirty="0"/>
          </a:p>
          <a:p>
            <a:endParaRPr lang="en-CA" dirty="0"/>
          </a:p>
        </p:txBody>
      </p:sp>
    </p:spTree>
    <p:extLst>
      <p:ext uri="{BB962C8B-B14F-4D97-AF65-F5344CB8AC3E}">
        <p14:creationId xmlns:p14="http://schemas.microsoft.com/office/powerpoint/2010/main" val="9186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FBC0-D43F-4B7A-A44C-CEB4EB05CD2B}"/>
              </a:ext>
            </a:extLst>
          </p:cNvPr>
          <p:cNvSpPr>
            <a:spLocks noGrp="1"/>
          </p:cNvSpPr>
          <p:nvPr>
            <p:ph type="title"/>
          </p:nvPr>
        </p:nvSpPr>
        <p:spPr/>
        <p:txBody>
          <a:bodyPr>
            <a:normAutofit/>
          </a:bodyPr>
          <a:lstStyle/>
          <a:p>
            <a:r>
              <a:rPr lang="en-US" sz="4400" dirty="0"/>
              <a:t>Companies of War, Destruction and Death</a:t>
            </a:r>
          </a:p>
        </p:txBody>
      </p:sp>
      <p:sp>
        <p:nvSpPr>
          <p:cNvPr id="3" name="Content Placeholder 2">
            <a:extLst>
              <a:ext uri="{FF2B5EF4-FFF2-40B4-BE49-F238E27FC236}">
                <a16:creationId xmlns:a16="http://schemas.microsoft.com/office/drawing/2014/main" id="{6C2B0204-AD50-494F-BE01-078880F53B14}"/>
              </a:ext>
            </a:extLst>
          </p:cNvPr>
          <p:cNvSpPr>
            <a:spLocks noGrp="1"/>
          </p:cNvSpPr>
          <p:nvPr>
            <p:ph idx="1"/>
          </p:nvPr>
        </p:nvSpPr>
        <p:spPr/>
        <p:txBody>
          <a:bodyPr>
            <a:normAutofit fontScale="85000" lnSpcReduction="20000"/>
          </a:bodyPr>
          <a:lstStyle/>
          <a:p>
            <a:pPr marL="0" indent="0">
              <a:buNone/>
            </a:pPr>
            <a:r>
              <a:rPr lang="en-US" dirty="0"/>
              <a:t>These are a few examples:</a:t>
            </a:r>
          </a:p>
          <a:p>
            <a:r>
              <a:rPr lang="en-US" dirty="0">
                <a:hlinkClick r:id="rId2"/>
              </a:rPr>
              <a:t>Monsanto still uses chemicals that were used to kill people, but in our food</a:t>
            </a:r>
            <a:endParaRPr lang="en-US" dirty="0"/>
          </a:p>
          <a:p>
            <a:pPr lvl="1"/>
            <a:r>
              <a:rPr lang="en-US" dirty="0">
                <a:hlinkClick r:id="rId3"/>
              </a:rPr>
              <a:t>Monsanto Ghostwriting Academic Papers</a:t>
            </a:r>
            <a:endParaRPr lang="en-US" dirty="0">
              <a:hlinkClick r:id="" action="ppaction://noaction"/>
            </a:endParaRPr>
          </a:p>
          <a:p>
            <a:pPr lvl="1"/>
            <a:r>
              <a:rPr lang="en-US" dirty="0">
                <a:hlinkClick r:id="" action="ppaction://noaction"/>
              </a:rPr>
              <a:t>Is Round-Up safe to drink? </a:t>
            </a:r>
            <a:endParaRPr lang="en-US" dirty="0"/>
          </a:p>
          <a:p>
            <a:pPr lvl="1"/>
            <a:r>
              <a:rPr lang="en-US" dirty="0">
                <a:hlinkClick r:id="rId4"/>
              </a:rPr>
              <a:t>Farmer won lawsuit against Monsanto – Glyphosate causes cancer</a:t>
            </a:r>
            <a:endParaRPr lang="en-US" dirty="0"/>
          </a:p>
          <a:p>
            <a:pPr lvl="1"/>
            <a:r>
              <a:rPr lang="en-US" dirty="0">
                <a:hlinkClick r:id="rId5"/>
              </a:rPr>
              <a:t>The World According to Monsanto</a:t>
            </a:r>
            <a:endParaRPr lang="en-US" dirty="0"/>
          </a:p>
          <a:p>
            <a:pPr lvl="1"/>
            <a:r>
              <a:rPr lang="en-US" dirty="0">
                <a:hlinkClick r:id="rId6"/>
              </a:rPr>
              <a:t>Monsanto is now owned by Bayer who used to be part of I.G. </a:t>
            </a:r>
            <a:r>
              <a:rPr lang="en-US" dirty="0" err="1">
                <a:hlinkClick r:id="rId6"/>
              </a:rPr>
              <a:t>Farben</a:t>
            </a:r>
            <a:r>
              <a:rPr lang="en-US" dirty="0">
                <a:hlinkClick r:id="rId6"/>
              </a:rPr>
              <a:t>, manufacturing poisonous gas (Zyklon B) for concentration camps during the World War. </a:t>
            </a:r>
            <a:endParaRPr lang="en-US" dirty="0"/>
          </a:p>
          <a:p>
            <a:r>
              <a:rPr lang="en-US" dirty="0"/>
              <a:t>BASF was also part of </a:t>
            </a:r>
            <a:r>
              <a:rPr lang="en-US" dirty="0">
                <a:hlinkClick r:id="rId6"/>
              </a:rPr>
              <a:t>IG Farben </a:t>
            </a:r>
            <a:r>
              <a:rPr lang="en-US" dirty="0"/>
              <a:t>a company who worked with the Nazis and tested chemicals and drugs on people including Zyklon B</a:t>
            </a:r>
          </a:p>
          <a:p>
            <a:r>
              <a:rPr lang="en-US" dirty="0">
                <a:hlinkClick r:id="rId7"/>
              </a:rPr>
              <a:t>Dow Chemical Invented Agent Orange</a:t>
            </a:r>
            <a:endParaRPr lang="en-US" dirty="0"/>
          </a:p>
          <a:p>
            <a:r>
              <a:rPr lang="en-US" dirty="0"/>
              <a:t>Dow Chemical now owns Union Carbide who was responsible for a large devastating explosion in Bhopal, India: </a:t>
            </a:r>
            <a:endParaRPr lang="en-CA" b="1" dirty="0"/>
          </a:p>
          <a:p>
            <a:pPr lvl="1"/>
            <a:r>
              <a:rPr lang="en-CA" dirty="0">
                <a:hlinkClick r:id="rId8"/>
              </a:rPr>
              <a:t>The Bhopal disaster: Toxic legacy</a:t>
            </a:r>
            <a:endParaRPr lang="en-CA" dirty="0"/>
          </a:p>
          <a:p>
            <a:pPr lvl="1"/>
            <a:r>
              <a:rPr lang="en-US" dirty="0">
                <a:hlinkClick r:id="rId9"/>
              </a:rPr>
              <a:t>One Night in Bhopal</a:t>
            </a:r>
            <a:endParaRPr lang="en-US" dirty="0"/>
          </a:p>
          <a:p>
            <a:pPr lvl="1"/>
            <a:r>
              <a:rPr lang="en-US" dirty="0">
                <a:hlinkClick r:id="rId10"/>
              </a:rPr>
              <a:t>The Bhopal Disaster</a:t>
            </a:r>
            <a:endParaRPr lang="en-US" dirty="0"/>
          </a:p>
          <a:p>
            <a:endParaRPr lang="en-US" dirty="0"/>
          </a:p>
        </p:txBody>
      </p:sp>
    </p:spTree>
    <p:extLst>
      <p:ext uri="{BB962C8B-B14F-4D97-AF65-F5344CB8AC3E}">
        <p14:creationId xmlns:p14="http://schemas.microsoft.com/office/powerpoint/2010/main" val="1170043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3DF9C054-65F3-A148-B2EE-AE86FA059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435" y="0"/>
            <a:ext cx="6495129" cy="6138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33AE0E-FC3E-1EA0-2FAE-0B61468A02DD}"/>
              </a:ext>
            </a:extLst>
          </p:cNvPr>
          <p:cNvSpPr txBox="1"/>
          <p:nvPr/>
        </p:nvSpPr>
        <p:spPr>
          <a:xfrm>
            <a:off x="9563725" y="5606321"/>
            <a:ext cx="1094282" cy="369332"/>
          </a:xfrm>
          <a:prstGeom prst="rect">
            <a:avLst/>
          </a:prstGeom>
          <a:noFill/>
        </p:spPr>
        <p:txBody>
          <a:bodyPr wrap="square" rtlCol="0">
            <a:spAutoFit/>
          </a:bodyPr>
          <a:lstStyle/>
          <a:p>
            <a:r>
              <a:rPr lang="en-US" dirty="0">
                <a:hlinkClick r:id="rId3"/>
              </a:rPr>
              <a:t>Source</a:t>
            </a:r>
            <a:endParaRPr lang="en-US" dirty="0"/>
          </a:p>
        </p:txBody>
      </p:sp>
    </p:spTree>
    <p:extLst>
      <p:ext uri="{BB962C8B-B14F-4D97-AF65-F5344CB8AC3E}">
        <p14:creationId xmlns:p14="http://schemas.microsoft.com/office/powerpoint/2010/main" val="352710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 The Great Acceleration (Steffen et al., 2015b ...">
            <a:extLst>
              <a:ext uri="{FF2B5EF4-FFF2-40B4-BE49-F238E27FC236}">
                <a16:creationId xmlns:a16="http://schemas.microsoft.com/office/drawing/2014/main" id="{D1CC588F-0E6F-CFF1-A8F9-02900B6A723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883" r="-1" b="9692"/>
          <a:stretch/>
        </p:blipFill>
        <p:spPr bwMode="auto">
          <a:xfrm>
            <a:off x="842772" y="841248"/>
            <a:ext cx="10506456" cy="517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474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532B-6620-043A-3998-515623954994}"/>
              </a:ext>
            </a:extLst>
          </p:cNvPr>
          <p:cNvSpPr>
            <a:spLocks noGrp="1"/>
          </p:cNvSpPr>
          <p:nvPr>
            <p:ph type="title"/>
          </p:nvPr>
        </p:nvSpPr>
        <p:spPr/>
        <p:txBody>
          <a:bodyPr/>
          <a:lstStyle/>
          <a:p>
            <a:r>
              <a:rPr lang="en-US" dirty="0"/>
              <a:t>Reports About Rapid Ecological Change</a:t>
            </a:r>
          </a:p>
        </p:txBody>
      </p:sp>
      <p:sp>
        <p:nvSpPr>
          <p:cNvPr id="3" name="Content Placeholder 2">
            <a:extLst>
              <a:ext uri="{FF2B5EF4-FFF2-40B4-BE49-F238E27FC236}">
                <a16:creationId xmlns:a16="http://schemas.microsoft.com/office/drawing/2014/main" id="{32ECD1CC-C64A-4760-AF20-9E9CEF1C0E1E}"/>
              </a:ext>
            </a:extLst>
          </p:cNvPr>
          <p:cNvSpPr>
            <a:spLocks noGrp="1"/>
          </p:cNvSpPr>
          <p:nvPr>
            <p:ph idx="1"/>
          </p:nvPr>
        </p:nvSpPr>
        <p:spPr/>
        <p:txBody>
          <a:bodyPr/>
          <a:lstStyle/>
          <a:p>
            <a:r>
              <a:rPr lang="en-US" dirty="0">
                <a:hlinkClick r:id="rId2"/>
              </a:rPr>
              <a:t>Millennium Ecosystem Assessment</a:t>
            </a:r>
            <a:endParaRPr lang="en-US" dirty="0"/>
          </a:p>
          <a:p>
            <a:r>
              <a:rPr lang="en-US" dirty="0">
                <a:hlinkClick r:id="rId3"/>
              </a:rPr>
              <a:t>International Geosphere-Biosphere Program</a:t>
            </a:r>
            <a:endParaRPr lang="en-US" dirty="0"/>
          </a:p>
          <a:p>
            <a:r>
              <a:rPr lang="en-US" dirty="0">
                <a:hlinkClick r:id="rId4"/>
              </a:rPr>
              <a:t>IPCC Reports</a:t>
            </a:r>
            <a:endParaRPr lang="en-US" dirty="0"/>
          </a:p>
        </p:txBody>
      </p:sp>
    </p:spTree>
    <p:extLst>
      <p:ext uri="{BB962C8B-B14F-4D97-AF65-F5344CB8AC3E}">
        <p14:creationId xmlns:p14="http://schemas.microsoft.com/office/powerpoint/2010/main" val="273127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D4BF-0FFA-4E36-8E16-CE3446F9ABCA}"/>
              </a:ext>
            </a:extLst>
          </p:cNvPr>
          <p:cNvSpPr>
            <a:spLocks noGrp="1"/>
          </p:cNvSpPr>
          <p:nvPr>
            <p:ph type="title"/>
          </p:nvPr>
        </p:nvSpPr>
        <p:spPr/>
        <p:txBody>
          <a:bodyPr/>
          <a:lstStyle/>
          <a:p>
            <a:r>
              <a:rPr lang="en-US" dirty="0"/>
              <a:t>Global Temperature Rise</a:t>
            </a:r>
          </a:p>
        </p:txBody>
      </p:sp>
      <p:sp>
        <p:nvSpPr>
          <p:cNvPr id="3" name="Content Placeholder 2">
            <a:extLst>
              <a:ext uri="{FF2B5EF4-FFF2-40B4-BE49-F238E27FC236}">
                <a16:creationId xmlns:a16="http://schemas.microsoft.com/office/drawing/2014/main" id="{E0C776C7-9A89-A882-8839-94006A51BD28}"/>
              </a:ext>
            </a:extLst>
          </p:cNvPr>
          <p:cNvSpPr>
            <a:spLocks noGrp="1"/>
          </p:cNvSpPr>
          <p:nvPr>
            <p:ph idx="1"/>
          </p:nvPr>
        </p:nvSpPr>
        <p:spPr/>
        <p:txBody>
          <a:bodyPr/>
          <a:lstStyle/>
          <a:p>
            <a:r>
              <a:rPr lang="en-US" dirty="0">
                <a:hlinkClick r:id="rId2"/>
              </a:rPr>
              <a:t>Global Temperature Rise</a:t>
            </a:r>
            <a:endParaRPr lang="en-US" dirty="0"/>
          </a:p>
          <a:p>
            <a:r>
              <a:rPr lang="en-US" dirty="0">
                <a:hlinkClick r:id="rId3"/>
              </a:rPr>
              <a:t>Ice Sheets Melting</a:t>
            </a:r>
            <a:endParaRPr lang="en-US" dirty="0"/>
          </a:p>
          <a:p>
            <a:pPr lvl="1"/>
            <a:r>
              <a:rPr lang="en-US" dirty="0">
                <a:hlinkClick r:id="rId4"/>
              </a:rPr>
              <a:t>Greenland Melting at Faster Rates</a:t>
            </a:r>
            <a:endParaRPr lang="en-US" dirty="0"/>
          </a:p>
          <a:p>
            <a:r>
              <a:rPr lang="en-US" dirty="0">
                <a:hlinkClick r:id="rId5"/>
              </a:rPr>
              <a:t>Artic Sea Ice Sheets Melting</a:t>
            </a:r>
            <a:endParaRPr lang="en-US" dirty="0"/>
          </a:p>
          <a:p>
            <a:r>
              <a:rPr lang="en-US" dirty="0">
                <a:hlinkClick r:id="rId6"/>
              </a:rPr>
              <a:t>Carbon Dioxide Production</a:t>
            </a:r>
            <a:endParaRPr lang="en-US" dirty="0"/>
          </a:p>
          <a:p>
            <a:r>
              <a:rPr lang="en-US" dirty="0">
                <a:hlinkClick r:id="rId7"/>
              </a:rPr>
              <a:t>Sea Level Rise</a:t>
            </a:r>
            <a:endParaRPr lang="en-US" dirty="0"/>
          </a:p>
          <a:p>
            <a:r>
              <a:rPr lang="en-US" dirty="0">
                <a:hlinkClick r:id="rId8"/>
              </a:rPr>
              <a:t>Ocean Heat</a:t>
            </a:r>
            <a:endParaRPr lang="en-US" dirty="0"/>
          </a:p>
          <a:p>
            <a:endParaRPr lang="en-US" dirty="0"/>
          </a:p>
          <a:p>
            <a:endParaRPr lang="en-US" dirty="0"/>
          </a:p>
        </p:txBody>
      </p:sp>
    </p:spTree>
    <p:extLst>
      <p:ext uri="{BB962C8B-B14F-4D97-AF65-F5344CB8AC3E}">
        <p14:creationId xmlns:p14="http://schemas.microsoft.com/office/powerpoint/2010/main" val="362017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CC50D59-B39F-D927-6CFF-707BD787CC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2158" y="223742"/>
            <a:ext cx="8187683" cy="607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67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4FCB250-B047-87C1-77B4-41A119A0A9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3711" y="110685"/>
            <a:ext cx="8229600" cy="608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970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D68C7228-E039-403B-A068-A26CA3AF92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3685" y="0"/>
            <a:ext cx="8184630" cy="624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957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FBBE2E7-6E27-22D1-A6B3-5F77F47F6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11904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48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6EB38257-C73F-0C88-72A3-12B528C30BCE}"/>
              </a:ext>
            </a:extLst>
          </p:cNvPr>
          <p:cNvPicPr>
            <a:picLocks noChangeAspect="1"/>
          </p:cNvPicPr>
          <p:nvPr/>
        </p:nvPicPr>
        <p:blipFill>
          <a:blip r:embed="rId2"/>
          <a:stretch>
            <a:fillRect/>
          </a:stretch>
        </p:blipFill>
        <p:spPr>
          <a:xfrm>
            <a:off x="3160051" y="0"/>
            <a:ext cx="5871898" cy="6334337"/>
          </a:xfrm>
          <a:prstGeom prst="rect">
            <a:avLst/>
          </a:prstGeom>
        </p:spPr>
      </p:pic>
    </p:spTree>
    <p:extLst>
      <p:ext uri="{BB962C8B-B14F-4D97-AF65-F5344CB8AC3E}">
        <p14:creationId xmlns:p14="http://schemas.microsoft.com/office/powerpoint/2010/main" val="115442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6817-4457-4555-BDA4-95D4417DD86F}"/>
              </a:ext>
            </a:extLst>
          </p:cNvPr>
          <p:cNvSpPr>
            <a:spLocks noGrp="1"/>
          </p:cNvSpPr>
          <p:nvPr>
            <p:ph type="title"/>
          </p:nvPr>
        </p:nvSpPr>
        <p:spPr/>
        <p:txBody>
          <a:bodyPr>
            <a:normAutofit/>
          </a:bodyPr>
          <a:lstStyle/>
          <a:p>
            <a:r>
              <a:rPr lang="en-US" sz="4000" dirty="0"/>
              <a:t>What does it Mean to Have a Sustainable Diet? </a:t>
            </a:r>
            <a:endParaRPr lang="en-CA" sz="4000" dirty="0"/>
          </a:p>
        </p:txBody>
      </p:sp>
      <p:sp>
        <p:nvSpPr>
          <p:cNvPr id="3" name="Content Placeholder 2">
            <a:extLst>
              <a:ext uri="{FF2B5EF4-FFF2-40B4-BE49-F238E27FC236}">
                <a16:creationId xmlns:a16="http://schemas.microsoft.com/office/drawing/2014/main" id="{D92A2778-FDC7-4678-A0E3-E0C45070306B}"/>
              </a:ext>
            </a:extLst>
          </p:cNvPr>
          <p:cNvSpPr>
            <a:spLocks noGrp="1"/>
          </p:cNvSpPr>
          <p:nvPr>
            <p:ph idx="1"/>
          </p:nvPr>
        </p:nvSpPr>
        <p:spPr/>
        <p:txBody>
          <a:bodyPr/>
          <a:lstStyle/>
          <a:p>
            <a:r>
              <a:rPr lang="en-US" dirty="0"/>
              <a:t>Is your diet sustainable?</a:t>
            </a:r>
            <a:endParaRPr lang="en-CA" dirty="0"/>
          </a:p>
          <a:p>
            <a:r>
              <a:rPr lang="en-US" dirty="0"/>
              <a:t> </a:t>
            </a:r>
            <a:endParaRPr lang="en-CA" dirty="0"/>
          </a:p>
          <a:p>
            <a:endParaRPr lang="en-CA" dirty="0"/>
          </a:p>
        </p:txBody>
      </p:sp>
    </p:spTree>
    <p:extLst>
      <p:ext uri="{BB962C8B-B14F-4D97-AF65-F5344CB8AC3E}">
        <p14:creationId xmlns:p14="http://schemas.microsoft.com/office/powerpoint/2010/main" val="1648085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39F9-0AA5-6C3D-22FB-E80DB1809158}"/>
              </a:ext>
            </a:extLst>
          </p:cNvPr>
          <p:cNvSpPr>
            <a:spLocks noGrp="1"/>
          </p:cNvSpPr>
          <p:nvPr>
            <p:ph type="title"/>
          </p:nvPr>
        </p:nvSpPr>
        <p:spPr/>
        <p:txBody>
          <a:bodyPr/>
          <a:lstStyle/>
          <a:p>
            <a:r>
              <a:rPr lang="en-US" dirty="0"/>
              <a:t>Discussion Question 2</a:t>
            </a:r>
          </a:p>
        </p:txBody>
      </p:sp>
      <p:sp>
        <p:nvSpPr>
          <p:cNvPr id="3" name="Content Placeholder 2">
            <a:extLst>
              <a:ext uri="{FF2B5EF4-FFF2-40B4-BE49-F238E27FC236}">
                <a16:creationId xmlns:a16="http://schemas.microsoft.com/office/drawing/2014/main" id="{3E049226-6E24-F83F-F6CC-9F845C0A450E}"/>
              </a:ext>
            </a:extLst>
          </p:cNvPr>
          <p:cNvSpPr>
            <a:spLocks noGrp="1"/>
          </p:cNvSpPr>
          <p:nvPr>
            <p:ph idx="1"/>
          </p:nvPr>
        </p:nvSpPr>
        <p:spPr/>
        <p:txBody>
          <a:bodyPr>
            <a:normAutofit/>
          </a:bodyPr>
          <a:lstStyle/>
          <a:p>
            <a:r>
              <a:rPr lang="en-US" sz="2600" dirty="0"/>
              <a:t>How can we develop food systems that are part of the solution to ecological, social and economic issues? </a:t>
            </a:r>
          </a:p>
        </p:txBody>
      </p:sp>
    </p:spTree>
    <p:extLst>
      <p:ext uri="{BB962C8B-B14F-4D97-AF65-F5344CB8AC3E}">
        <p14:creationId xmlns:p14="http://schemas.microsoft.com/office/powerpoint/2010/main" val="1042071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37E9-9A54-44B5-8824-F5971F96B448}"/>
              </a:ext>
            </a:extLst>
          </p:cNvPr>
          <p:cNvSpPr>
            <a:spLocks noGrp="1"/>
          </p:cNvSpPr>
          <p:nvPr>
            <p:ph type="title"/>
          </p:nvPr>
        </p:nvSpPr>
        <p:spPr/>
        <p:txBody>
          <a:bodyPr vert="horz" lIns="68580" tIns="34290" rIns="68580" bIns="34290" rtlCol="0" anchor="b">
            <a:noAutofit/>
          </a:bodyPr>
          <a:lstStyle/>
          <a:p>
            <a:r>
              <a:rPr lang="en-US" dirty="0"/>
              <a:t>From Sustainability to Food Sovereignty</a:t>
            </a:r>
            <a:endParaRPr lang="en-US" dirty="0">
              <a:solidFill>
                <a:schemeClr val="tx1">
                  <a:lumMod val="85000"/>
                  <a:lumOff val="15000"/>
                </a:schemeClr>
              </a:solidFill>
            </a:endParaRPr>
          </a:p>
        </p:txBody>
      </p:sp>
      <p:sp>
        <p:nvSpPr>
          <p:cNvPr id="8" name="Text Placeholder 7">
            <a:extLst>
              <a:ext uri="{FF2B5EF4-FFF2-40B4-BE49-F238E27FC236}">
                <a16:creationId xmlns:a16="http://schemas.microsoft.com/office/drawing/2014/main" id="{4AB6CA63-8EB2-4454-BC76-66E26A31017B}"/>
              </a:ext>
            </a:extLst>
          </p:cNvPr>
          <p:cNvSpPr>
            <a:spLocks noGrp="1"/>
          </p:cNvSpPr>
          <p:nvPr>
            <p:ph type="body" idx="1"/>
          </p:nvPr>
        </p:nvSpPr>
        <p:spPr>
          <a:xfrm>
            <a:off x="1274790" y="1759975"/>
            <a:ext cx="3703320" cy="736282"/>
          </a:xfrm>
        </p:spPr>
        <p:txBody>
          <a:bodyPr/>
          <a:lstStyle/>
          <a:p>
            <a:r>
              <a:rPr lang="en-US" dirty="0">
                <a:solidFill>
                  <a:schemeClr val="tx1"/>
                </a:solidFill>
              </a:rPr>
              <a:t>Triple Bottom Line</a:t>
            </a:r>
            <a:endParaRPr lang="en-CA" dirty="0">
              <a:solidFill>
                <a:schemeClr val="tx1"/>
              </a:solidFill>
            </a:endParaRPr>
          </a:p>
        </p:txBody>
      </p:sp>
      <p:sp>
        <p:nvSpPr>
          <p:cNvPr id="9" name="Text Placeholder 8">
            <a:extLst>
              <a:ext uri="{FF2B5EF4-FFF2-40B4-BE49-F238E27FC236}">
                <a16:creationId xmlns:a16="http://schemas.microsoft.com/office/drawing/2014/main" id="{3A993A81-540F-45FC-9784-70C1658180E2}"/>
              </a:ext>
            </a:extLst>
          </p:cNvPr>
          <p:cNvSpPr>
            <a:spLocks noGrp="1"/>
          </p:cNvSpPr>
          <p:nvPr>
            <p:ph type="body" sz="quarter" idx="3"/>
          </p:nvPr>
        </p:nvSpPr>
        <p:spPr>
          <a:xfrm>
            <a:off x="5362232" y="1759975"/>
            <a:ext cx="3703320" cy="736282"/>
          </a:xfrm>
        </p:spPr>
        <p:txBody>
          <a:bodyPr/>
          <a:lstStyle/>
          <a:p>
            <a:r>
              <a:rPr lang="en-US" dirty="0">
                <a:solidFill>
                  <a:schemeClr val="tx1"/>
                </a:solidFill>
              </a:rPr>
              <a:t>Nested Model</a:t>
            </a:r>
            <a:endParaRPr lang="en-CA" dirty="0">
              <a:solidFill>
                <a:schemeClr val="tx1"/>
              </a:solidFill>
            </a:endParaRPr>
          </a:p>
        </p:txBody>
      </p:sp>
      <p:pic>
        <p:nvPicPr>
          <p:cNvPr id="39" name="Picture 38">
            <a:extLst>
              <a:ext uri="{FF2B5EF4-FFF2-40B4-BE49-F238E27FC236}">
                <a16:creationId xmlns:a16="http://schemas.microsoft.com/office/drawing/2014/main" id="{0EFBDA24-89E0-44EF-A006-A084E34A7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208" y="2772103"/>
            <a:ext cx="3371988" cy="3114192"/>
          </a:xfrm>
          <a:prstGeom prst="rect">
            <a:avLst/>
          </a:prstGeom>
        </p:spPr>
      </p:pic>
      <p:pic>
        <p:nvPicPr>
          <p:cNvPr id="4" name="Picture 3" descr="Chart&#10;&#10;Description automatically generated">
            <a:extLst>
              <a:ext uri="{FF2B5EF4-FFF2-40B4-BE49-F238E27FC236}">
                <a16:creationId xmlns:a16="http://schemas.microsoft.com/office/drawing/2014/main" id="{5B02CC1D-AE03-8233-6A81-879211D8B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660" y="2463193"/>
            <a:ext cx="3834961" cy="3764653"/>
          </a:xfrm>
          <a:prstGeom prst="rect">
            <a:avLst/>
          </a:prstGeom>
        </p:spPr>
      </p:pic>
      <p:sp>
        <p:nvSpPr>
          <p:cNvPr id="5" name="TextBox 4">
            <a:extLst>
              <a:ext uri="{FF2B5EF4-FFF2-40B4-BE49-F238E27FC236}">
                <a16:creationId xmlns:a16="http://schemas.microsoft.com/office/drawing/2014/main" id="{5E958486-4833-2A31-E6A9-08C4FFBC1BEE}"/>
              </a:ext>
            </a:extLst>
          </p:cNvPr>
          <p:cNvSpPr txBox="1"/>
          <p:nvPr/>
        </p:nvSpPr>
        <p:spPr>
          <a:xfrm>
            <a:off x="8798945" y="1897283"/>
            <a:ext cx="2356735" cy="461665"/>
          </a:xfrm>
          <a:prstGeom prst="rect">
            <a:avLst/>
          </a:prstGeom>
          <a:noFill/>
        </p:spPr>
        <p:txBody>
          <a:bodyPr wrap="none" rtlCol="0">
            <a:spAutoFit/>
          </a:bodyPr>
          <a:lstStyle/>
          <a:p>
            <a:r>
              <a:rPr lang="en-US" sz="2400" b="1" dirty="0"/>
              <a:t>Doughnut Model</a:t>
            </a:r>
          </a:p>
        </p:txBody>
      </p:sp>
      <p:pic>
        <p:nvPicPr>
          <p:cNvPr id="3" name="Content Placeholder 4" descr="A picture containing text, map&#10;&#10;Description automatically generated">
            <a:extLst>
              <a:ext uri="{FF2B5EF4-FFF2-40B4-BE49-F238E27FC236}">
                <a16:creationId xmlns:a16="http://schemas.microsoft.com/office/drawing/2014/main" id="{440CA56A-FBB3-E670-71C9-8755B7B31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06" y="2788424"/>
            <a:ext cx="3990438" cy="3257030"/>
          </a:xfrm>
          <a:prstGeom prst="rect">
            <a:avLst/>
          </a:prstGeom>
        </p:spPr>
      </p:pic>
    </p:spTree>
    <p:extLst>
      <p:ext uri="{BB962C8B-B14F-4D97-AF65-F5344CB8AC3E}">
        <p14:creationId xmlns:p14="http://schemas.microsoft.com/office/powerpoint/2010/main" val="1259236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A69DC-5CE1-8276-63FF-A1FF5824B3EB}"/>
            </a:ext>
          </a:extLst>
        </p:cNvPr>
        <p:cNvGrpSpPr/>
        <p:nvPr/>
      </p:nvGrpSpPr>
      <p:grpSpPr>
        <a:xfrm>
          <a:off x="0" y="0"/>
          <a:ext cx="0" cy="0"/>
          <a:chOff x="0" y="0"/>
          <a:chExt cx="0" cy="0"/>
        </a:xfrm>
      </p:grpSpPr>
      <p:pic>
        <p:nvPicPr>
          <p:cNvPr id="13314" name="Picture 2">
            <a:extLst>
              <a:ext uri="{FF2B5EF4-FFF2-40B4-BE49-F238E27FC236}">
                <a16:creationId xmlns:a16="http://schemas.microsoft.com/office/drawing/2014/main" id="{8C9CF0B8-5492-9CEB-D5A4-928235475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435" y="0"/>
            <a:ext cx="6495129" cy="6138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AFC39F-E24A-5BC5-1AAB-0D3051DCC8A4}"/>
              </a:ext>
            </a:extLst>
          </p:cNvPr>
          <p:cNvSpPr txBox="1"/>
          <p:nvPr/>
        </p:nvSpPr>
        <p:spPr>
          <a:xfrm>
            <a:off x="9563725" y="5606321"/>
            <a:ext cx="1094282" cy="369332"/>
          </a:xfrm>
          <a:prstGeom prst="rect">
            <a:avLst/>
          </a:prstGeom>
          <a:noFill/>
        </p:spPr>
        <p:txBody>
          <a:bodyPr wrap="square" rtlCol="0">
            <a:spAutoFit/>
          </a:bodyPr>
          <a:lstStyle/>
          <a:p>
            <a:r>
              <a:rPr lang="en-US" dirty="0">
                <a:hlinkClick r:id="rId3"/>
              </a:rPr>
              <a:t>Source</a:t>
            </a:r>
            <a:endParaRPr lang="en-US" dirty="0"/>
          </a:p>
        </p:txBody>
      </p:sp>
    </p:spTree>
    <p:extLst>
      <p:ext uri="{BB962C8B-B14F-4D97-AF65-F5344CB8AC3E}">
        <p14:creationId xmlns:p14="http://schemas.microsoft.com/office/powerpoint/2010/main" val="647023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D230-0275-4606-ADCB-1511EFE0CC52}"/>
              </a:ext>
            </a:extLst>
          </p:cNvPr>
          <p:cNvSpPr>
            <a:spLocks noGrp="1"/>
          </p:cNvSpPr>
          <p:nvPr>
            <p:ph type="title"/>
          </p:nvPr>
        </p:nvSpPr>
        <p:spPr/>
        <p:txBody>
          <a:bodyPr/>
          <a:lstStyle/>
          <a:p>
            <a:r>
              <a:rPr lang="en-US" dirty="0"/>
              <a:t>Is The Food System Broken?</a:t>
            </a:r>
            <a:endParaRPr lang="en-CA" dirty="0"/>
          </a:p>
        </p:txBody>
      </p:sp>
      <p:sp>
        <p:nvSpPr>
          <p:cNvPr id="3" name="Content Placeholder 2">
            <a:extLst>
              <a:ext uri="{FF2B5EF4-FFF2-40B4-BE49-F238E27FC236}">
                <a16:creationId xmlns:a16="http://schemas.microsoft.com/office/drawing/2014/main" id="{CFF9161F-4C5C-4FA7-9643-CA42C7EB277A}"/>
              </a:ext>
            </a:extLst>
          </p:cNvPr>
          <p:cNvSpPr>
            <a:spLocks noGrp="1"/>
          </p:cNvSpPr>
          <p:nvPr>
            <p:ph idx="1"/>
          </p:nvPr>
        </p:nvSpPr>
        <p:spPr/>
        <p:txBody>
          <a:bodyPr>
            <a:normAutofit/>
          </a:bodyPr>
          <a:lstStyle/>
          <a:p>
            <a:r>
              <a:rPr lang="en-US" dirty="0"/>
              <a:t>Calls to “fix a broken food system” assume that the capitalist food system used to work well. This assumption ignores the food systems long, racialized history of mistreatment of people of colour. The food system is unjust and unsustainable, but it is not broken. It functions precisely as the capitalist food system has always worked, concentrating power in the hands of the privileged minority and passing off the social and environmental “externalities” disproportionately to racially stigmatized groups. (Holt-Gimenez, 2017, p. 160)</a:t>
            </a:r>
          </a:p>
          <a:p>
            <a:endParaRPr lang="en-US" dirty="0"/>
          </a:p>
          <a:p>
            <a:r>
              <a:rPr lang="en-CA" dirty="0"/>
              <a:t>How we produce and consume determines how our society is organized, but how we organize socially and politically can also determine how we produce and consume. The implications of this are profound: our food systems are vessels of unmatched social and economic power and pivotal sites for systemic transformation. </a:t>
            </a:r>
            <a:r>
              <a:rPr lang="en-US" dirty="0"/>
              <a:t>(Holt-Gimenez, 2017, p. 214)</a:t>
            </a:r>
            <a:endParaRPr lang="en-CA" dirty="0"/>
          </a:p>
          <a:p>
            <a:r>
              <a:rPr lang="en-US" sz="1000" dirty="0"/>
              <a:t>Holt-Gimenez, E. (2017) A Foodie’s Guide to Capitalism: Understanding the Political Economy of What We Eat, Monthly Review Press, New York. </a:t>
            </a:r>
            <a:endParaRPr lang="en-CA" sz="1000" dirty="0"/>
          </a:p>
          <a:p>
            <a:endParaRPr lang="en-CA" dirty="0"/>
          </a:p>
        </p:txBody>
      </p:sp>
    </p:spTree>
    <p:extLst>
      <p:ext uri="{BB962C8B-B14F-4D97-AF65-F5344CB8AC3E}">
        <p14:creationId xmlns:p14="http://schemas.microsoft.com/office/powerpoint/2010/main" val="3772225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D0BAF4-7B53-4AA3-9E1B-0704D81E1FA3}"/>
              </a:ext>
            </a:extLst>
          </p:cNvPr>
          <p:cNvSpPr>
            <a:spLocks noGrp="1"/>
          </p:cNvSpPr>
          <p:nvPr>
            <p:ph type="title"/>
          </p:nvPr>
        </p:nvSpPr>
        <p:spPr/>
        <p:txBody>
          <a:bodyPr/>
          <a:lstStyle/>
          <a:p>
            <a:r>
              <a:rPr lang="en-US" dirty="0"/>
              <a:t>Problems – Symptoms – Root Causes</a:t>
            </a:r>
            <a:endParaRPr lang="en-CA" dirty="0"/>
          </a:p>
        </p:txBody>
      </p:sp>
      <p:pic>
        <p:nvPicPr>
          <p:cNvPr id="10" name="Content Placeholder 9" descr="A close up of a flower&#10;&#10;Description automatically generated">
            <a:extLst>
              <a:ext uri="{FF2B5EF4-FFF2-40B4-BE49-F238E27FC236}">
                <a16:creationId xmlns:a16="http://schemas.microsoft.com/office/drawing/2014/main" id="{1F8DD1F9-B16F-4C54-A4B9-31D96811EB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1928" y="1846263"/>
            <a:ext cx="4088469" cy="4022725"/>
          </a:xfrm>
        </p:spPr>
      </p:pic>
    </p:spTree>
    <p:extLst>
      <p:ext uri="{BB962C8B-B14F-4D97-AF65-F5344CB8AC3E}">
        <p14:creationId xmlns:p14="http://schemas.microsoft.com/office/powerpoint/2010/main" val="3640055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4AA3-9846-459A-8BB2-E99E40F2C3C9}"/>
              </a:ext>
            </a:extLst>
          </p:cNvPr>
          <p:cNvSpPr>
            <a:spLocks noGrp="1"/>
          </p:cNvSpPr>
          <p:nvPr>
            <p:ph type="title"/>
          </p:nvPr>
        </p:nvSpPr>
        <p:spPr/>
        <p:txBody>
          <a:bodyPr/>
          <a:lstStyle/>
          <a:p>
            <a:r>
              <a:rPr lang="en-US" dirty="0"/>
              <a:t>Living Economies – Vandana Shiva</a:t>
            </a:r>
          </a:p>
        </p:txBody>
      </p:sp>
      <p:pic>
        <p:nvPicPr>
          <p:cNvPr id="5" name="Content Placeholder 4">
            <a:extLst>
              <a:ext uri="{FF2B5EF4-FFF2-40B4-BE49-F238E27FC236}">
                <a16:creationId xmlns:a16="http://schemas.microsoft.com/office/drawing/2014/main" id="{3D7EDF1D-3422-45F4-91C4-72C8935E01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151" y="1846263"/>
            <a:ext cx="7970023" cy="4022725"/>
          </a:xfrm>
        </p:spPr>
      </p:pic>
    </p:spTree>
    <p:extLst>
      <p:ext uri="{BB962C8B-B14F-4D97-AF65-F5344CB8AC3E}">
        <p14:creationId xmlns:p14="http://schemas.microsoft.com/office/powerpoint/2010/main" val="2740482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9399-37A4-4DF8-97C6-A7B0EB4745CB}"/>
              </a:ext>
            </a:extLst>
          </p:cNvPr>
          <p:cNvSpPr>
            <a:spLocks noGrp="1"/>
          </p:cNvSpPr>
          <p:nvPr>
            <p:ph type="title"/>
          </p:nvPr>
        </p:nvSpPr>
        <p:spPr/>
        <p:txBody>
          <a:bodyPr>
            <a:normAutofit fontScale="90000"/>
          </a:bodyPr>
          <a:lstStyle/>
          <a:p>
            <a:r>
              <a:rPr lang="en-US"/>
              <a:t>Take </a:t>
            </a:r>
            <a:r>
              <a:rPr lang="en-US" dirty="0"/>
              <a:t>back the Economy </a:t>
            </a:r>
            <a:br>
              <a:rPr lang="en-US" dirty="0"/>
            </a:br>
            <a:r>
              <a:rPr lang="en-US" dirty="0"/>
              <a:t>Gibson Graham</a:t>
            </a:r>
            <a:r>
              <a:rPr lang="en-US" sz="1200" dirty="0"/>
              <a:t> </a:t>
            </a:r>
            <a:br>
              <a:rPr lang="en-US" sz="1200" dirty="0"/>
            </a:br>
            <a:r>
              <a:rPr lang="en-US" sz="1200" i="1" dirty="0"/>
              <a:t>Gibson-Graham, J.K., Cameron, J., Healy, S. (2013) Take Back the Economy: An Ethical Guide for Transforming Communities, University of Minnesota Press </a:t>
            </a:r>
            <a:endParaRPr lang="en-US" dirty="0"/>
          </a:p>
        </p:txBody>
      </p:sp>
      <p:sp>
        <p:nvSpPr>
          <p:cNvPr id="3" name="Content Placeholder 2">
            <a:extLst>
              <a:ext uri="{FF2B5EF4-FFF2-40B4-BE49-F238E27FC236}">
                <a16:creationId xmlns:a16="http://schemas.microsoft.com/office/drawing/2014/main" id="{BDE889DB-74C6-4394-9984-38EC2EF2191D}"/>
              </a:ext>
            </a:extLst>
          </p:cNvPr>
          <p:cNvSpPr>
            <a:spLocks noGrp="1"/>
          </p:cNvSpPr>
          <p:nvPr>
            <p:ph idx="1"/>
          </p:nvPr>
        </p:nvSpPr>
        <p:spPr/>
        <p:txBody>
          <a:bodyPr/>
          <a:lstStyle/>
          <a:p>
            <a:r>
              <a:rPr lang="en-US" dirty="0">
                <a:hlinkClick r:id="rId2"/>
              </a:rPr>
              <a:t>Katherine Gibson Interview Playlist</a:t>
            </a:r>
            <a:endParaRPr lang="en-US" dirty="0"/>
          </a:p>
        </p:txBody>
      </p:sp>
      <p:pic>
        <p:nvPicPr>
          <p:cNvPr id="7" name="Picture 6">
            <a:extLst>
              <a:ext uri="{FF2B5EF4-FFF2-40B4-BE49-F238E27FC236}">
                <a16:creationId xmlns:a16="http://schemas.microsoft.com/office/drawing/2014/main" id="{A0492EBD-E0A7-4775-9164-21D90EFE0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57" y="1809538"/>
            <a:ext cx="3579223" cy="4397331"/>
          </a:xfrm>
          <a:prstGeom prst="rect">
            <a:avLst/>
          </a:prstGeom>
        </p:spPr>
      </p:pic>
    </p:spTree>
    <p:extLst>
      <p:ext uri="{BB962C8B-B14F-4D97-AF65-F5344CB8AC3E}">
        <p14:creationId xmlns:p14="http://schemas.microsoft.com/office/powerpoint/2010/main" val="1901302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DDD9-BF0C-4101-A605-8191950ABA7F}"/>
              </a:ext>
            </a:extLst>
          </p:cNvPr>
          <p:cNvSpPr>
            <a:spLocks noGrp="1"/>
          </p:cNvSpPr>
          <p:nvPr>
            <p:ph type="title"/>
          </p:nvPr>
        </p:nvSpPr>
        <p:spPr/>
        <p:txBody>
          <a:bodyPr>
            <a:normAutofit/>
          </a:bodyPr>
          <a:lstStyle/>
          <a:p>
            <a:r>
              <a:rPr lang="en-US" dirty="0"/>
              <a:t>New Economic Models</a:t>
            </a:r>
            <a:br>
              <a:rPr lang="en-US" dirty="0"/>
            </a:br>
            <a:r>
              <a:rPr lang="en-US" sz="2800" dirty="0"/>
              <a:t>Take back the Economy </a:t>
            </a:r>
            <a:br>
              <a:rPr lang="en-US" dirty="0"/>
            </a:br>
            <a:r>
              <a:rPr lang="en-US" sz="1200" i="1" dirty="0"/>
              <a:t>Gibson-Graham, J.K., Cameron, J., Healy, S. (2013) Take Back the Economy: An Ethical Guide for Transforming Communities, University of Minnesota Press </a:t>
            </a:r>
            <a:endParaRPr lang="en-US" dirty="0"/>
          </a:p>
        </p:txBody>
      </p:sp>
      <p:pic>
        <p:nvPicPr>
          <p:cNvPr id="5" name="Content Placeholder 4">
            <a:extLst>
              <a:ext uri="{FF2B5EF4-FFF2-40B4-BE49-F238E27FC236}">
                <a16:creationId xmlns:a16="http://schemas.microsoft.com/office/drawing/2014/main" id="{117871B2-43AB-4F5C-B397-B1C43F612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162" y="1846263"/>
            <a:ext cx="8086001" cy="4022725"/>
          </a:xfrm>
        </p:spPr>
      </p:pic>
    </p:spTree>
    <p:extLst>
      <p:ext uri="{BB962C8B-B14F-4D97-AF65-F5344CB8AC3E}">
        <p14:creationId xmlns:p14="http://schemas.microsoft.com/office/powerpoint/2010/main" val="210381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7F20-1DDD-BE23-F347-8F0EDD5D6938}"/>
              </a:ext>
            </a:extLst>
          </p:cNvPr>
          <p:cNvSpPr>
            <a:spLocks noGrp="1"/>
          </p:cNvSpPr>
          <p:nvPr>
            <p:ph type="title"/>
          </p:nvPr>
        </p:nvSpPr>
        <p:spPr/>
        <p:txBody>
          <a:bodyPr/>
          <a:lstStyle/>
          <a:p>
            <a:r>
              <a:rPr lang="en-US" dirty="0"/>
              <a:t>Beneficial Practices</a:t>
            </a:r>
          </a:p>
        </p:txBody>
      </p:sp>
      <p:sp>
        <p:nvSpPr>
          <p:cNvPr id="3" name="Content Placeholder 2">
            <a:extLst>
              <a:ext uri="{FF2B5EF4-FFF2-40B4-BE49-F238E27FC236}">
                <a16:creationId xmlns:a16="http://schemas.microsoft.com/office/drawing/2014/main" id="{2283A653-04A0-3302-F4C7-ED31C191724E}"/>
              </a:ext>
            </a:extLst>
          </p:cNvPr>
          <p:cNvSpPr>
            <a:spLocks noGrp="1"/>
          </p:cNvSpPr>
          <p:nvPr>
            <p:ph idx="1"/>
          </p:nvPr>
        </p:nvSpPr>
        <p:spPr/>
        <p:txBody>
          <a:bodyPr>
            <a:normAutofit fontScale="92500" lnSpcReduction="10000"/>
          </a:bodyPr>
          <a:lstStyle/>
          <a:p>
            <a:r>
              <a:rPr lang="en-US" dirty="0"/>
              <a:t>Agroecology</a:t>
            </a:r>
          </a:p>
          <a:p>
            <a:r>
              <a:rPr lang="en-US" dirty="0"/>
              <a:t>Permaculture</a:t>
            </a:r>
          </a:p>
          <a:p>
            <a:r>
              <a:rPr lang="en-US" dirty="0"/>
              <a:t>Foraging</a:t>
            </a:r>
          </a:p>
          <a:p>
            <a:r>
              <a:rPr lang="en-US" dirty="0"/>
              <a:t>Food sovereignty </a:t>
            </a:r>
          </a:p>
          <a:p>
            <a:r>
              <a:rPr lang="en-US" dirty="0"/>
              <a:t>Eliminating the metabolic rift</a:t>
            </a:r>
          </a:p>
          <a:p>
            <a:r>
              <a:rPr lang="en-US" dirty="0"/>
              <a:t>Reconnecting with community, food and nature</a:t>
            </a:r>
          </a:p>
          <a:p>
            <a:r>
              <a:rPr lang="en-US" dirty="0"/>
              <a:t>Incorporating ontological knowledge, especially Indigenous knowledge</a:t>
            </a:r>
          </a:p>
          <a:p>
            <a:r>
              <a:rPr lang="en-US" dirty="0"/>
              <a:t>Incorporating critical-participatory-action research</a:t>
            </a:r>
          </a:p>
          <a:p>
            <a:r>
              <a:rPr lang="en-US" dirty="0"/>
              <a:t>Incorporating critical education paradigms</a:t>
            </a:r>
          </a:p>
          <a:p>
            <a:r>
              <a:rPr lang="en-US" dirty="0"/>
              <a:t>Incorporating diverse economies</a:t>
            </a:r>
          </a:p>
        </p:txBody>
      </p:sp>
    </p:spTree>
    <p:extLst>
      <p:ext uri="{BB962C8B-B14F-4D97-AF65-F5344CB8AC3E}">
        <p14:creationId xmlns:p14="http://schemas.microsoft.com/office/powerpoint/2010/main" val="1128817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DE0EF4C8-3B64-4987-AFE6-CF0DF7DE7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336" y="131403"/>
            <a:ext cx="7935328" cy="6110204"/>
          </a:xfrm>
          <a:prstGeom prst="rect">
            <a:avLst/>
          </a:prstGeom>
        </p:spPr>
      </p:pic>
    </p:spTree>
    <p:extLst>
      <p:ext uri="{BB962C8B-B14F-4D97-AF65-F5344CB8AC3E}">
        <p14:creationId xmlns:p14="http://schemas.microsoft.com/office/powerpoint/2010/main" val="4085797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DDDC-939E-4FA0-A46E-48CC586DAC9C}"/>
              </a:ext>
            </a:extLst>
          </p:cNvPr>
          <p:cNvSpPr>
            <a:spLocks noGrp="1"/>
          </p:cNvSpPr>
          <p:nvPr>
            <p:ph type="title"/>
          </p:nvPr>
        </p:nvSpPr>
        <p:spPr/>
        <p:txBody>
          <a:bodyPr>
            <a:normAutofit/>
          </a:bodyPr>
          <a:lstStyle/>
          <a:p>
            <a:r>
              <a:rPr lang="en-US" sz="4200" dirty="0"/>
              <a:t>What does it Mean to Have a Sustainable Diet? </a:t>
            </a:r>
            <a:endParaRPr lang="en-CA" sz="4200" dirty="0"/>
          </a:p>
        </p:txBody>
      </p:sp>
      <p:sp>
        <p:nvSpPr>
          <p:cNvPr id="3" name="Content Placeholder 2">
            <a:extLst>
              <a:ext uri="{FF2B5EF4-FFF2-40B4-BE49-F238E27FC236}">
                <a16:creationId xmlns:a16="http://schemas.microsoft.com/office/drawing/2014/main" id="{B90E602F-9389-42D9-A6B7-23DF8536E4FB}"/>
              </a:ext>
            </a:extLst>
          </p:cNvPr>
          <p:cNvSpPr>
            <a:spLocks noGrp="1"/>
          </p:cNvSpPr>
          <p:nvPr>
            <p:ph idx="1"/>
          </p:nvPr>
        </p:nvSpPr>
        <p:spPr/>
        <p:txBody>
          <a:bodyPr>
            <a:normAutofit lnSpcReduction="10000"/>
          </a:bodyPr>
          <a:lstStyle/>
          <a:p>
            <a:r>
              <a:rPr lang="en-US" dirty="0"/>
              <a:t>The term sustainability has lost meaning because it has been used for corporate/political greenwashing.</a:t>
            </a:r>
          </a:p>
          <a:p>
            <a:r>
              <a:rPr lang="en-US" dirty="0"/>
              <a:t>We need to refocus the conversation on what we are sustaining.</a:t>
            </a:r>
          </a:p>
          <a:p>
            <a:r>
              <a:rPr lang="en-US" dirty="0"/>
              <a:t>Sustainability refers to the perpetuation of </a:t>
            </a:r>
            <a:r>
              <a:rPr lang="en-US" i="1" dirty="0"/>
              <a:t>something</a:t>
            </a:r>
            <a:r>
              <a:rPr lang="en-US" dirty="0"/>
              <a:t>…the </a:t>
            </a:r>
            <a:r>
              <a:rPr lang="en-US" i="1" dirty="0"/>
              <a:t>something</a:t>
            </a:r>
            <a:r>
              <a:rPr lang="en-US" dirty="0"/>
              <a:t> is the important factor!</a:t>
            </a:r>
          </a:p>
          <a:p>
            <a:r>
              <a:rPr lang="en-US" dirty="0"/>
              <a:t>Sustainability is an adjective/modifier (Sumner refers to Shearman 1990)</a:t>
            </a:r>
          </a:p>
          <a:p>
            <a:pPr lvl="1"/>
            <a:r>
              <a:rPr lang="en-US" dirty="0"/>
              <a:t>Sustainability as a modifier points out contradictions (suggests that the status quo is not sustainable)</a:t>
            </a:r>
          </a:p>
          <a:p>
            <a:r>
              <a:rPr lang="en-US" dirty="0"/>
              <a:t>Instead we should ask: </a:t>
            </a:r>
          </a:p>
          <a:p>
            <a:pPr lvl="1"/>
            <a:r>
              <a:rPr lang="en-US" dirty="0"/>
              <a:t>What social, environmental and political conditions does our food practices sustain?</a:t>
            </a:r>
          </a:p>
          <a:p>
            <a:pPr lvl="2"/>
            <a:r>
              <a:rPr lang="en-US" dirty="0"/>
              <a:t>Effects can be positive and/or negative</a:t>
            </a:r>
          </a:p>
          <a:p>
            <a:pPr lvl="2"/>
            <a:r>
              <a:rPr lang="en-US" dirty="0"/>
              <a:t>Intended and/or unintended</a:t>
            </a:r>
          </a:p>
          <a:p>
            <a:pPr lvl="2"/>
            <a:r>
              <a:rPr lang="en-US" dirty="0"/>
              <a:t>We can be aware and/or unaware of these effects</a:t>
            </a:r>
          </a:p>
          <a:p>
            <a:pPr lvl="2"/>
            <a:r>
              <a:rPr lang="en-US" dirty="0"/>
              <a:t>Effects can take place on a macro and/or micro level</a:t>
            </a:r>
          </a:p>
          <a:p>
            <a:endParaRPr lang="en-US" dirty="0"/>
          </a:p>
        </p:txBody>
      </p:sp>
    </p:spTree>
    <p:extLst>
      <p:ext uri="{BB962C8B-B14F-4D97-AF65-F5344CB8AC3E}">
        <p14:creationId xmlns:p14="http://schemas.microsoft.com/office/powerpoint/2010/main" val="3125344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BF54C96-590A-4FD0-B687-510C651B980A}"/>
              </a:ext>
            </a:extLst>
          </p:cNvPr>
          <p:cNvGraphicFramePr>
            <a:graphicFrameLocks noGrp="1"/>
          </p:cNvGraphicFramePr>
          <p:nvPr>
            <p:extLst>
              <p:ext uri="{D42A27DB-BD31-4B8C-83A1-F6EECF244321}">
                <p14:modId xmlns:p14="http://schemas.microsoft.com/office/powerpoint/2010/main" val="4188371721"/>
              </p:ext>
            </p:extLst>
          </p:nvPr>
        </p:nvGraphicFramePr>
        <p:xfrm>
          <a:off x="643467" y="792681"/>
          <a:ext cx="10905067" cy="4751803"/>
        </p:xfrm>
        <a:graphic>
          <a:graphicData uri="http://schemas.openxmlformats.org/drawingml/2006/table">
            <a:tbl>
              <a:tblPr>
                <a:tableStyleId>{5C22544A-7EE6-4342-B048-85BDC9FD1C3A}</a:tableStyleId>
              </a:tblPr>
              <a:tblGrid>
                <a:gridCol w="2148013">
                  <a:extLst>
                    <a:ext uri="{9D8B030D-6E8A-4147-A177-3AD203B41FA5}">
                      <a16:colId xmlns:a16="http://schemas.microsoft.com/office/drawing/2014/main" val="2235564002"/>
                    </a:ext>
                  </a:extLst>
                </a:gridCol>
                <a:gridCol w="2101951">
                  <a:extLst>
                    <a:ext uri="{9D8B030D-6E8A-4147-A177-3AD203B41FA5}">
                      <a16:colId xmlns:a16="http://schemas.microsoft.com/office/drawing/2014/main" val="2780165252"/>
                    </a:ext>
                  </a:extLst>
                </a:gridCol>
                <a:gridCol w="2642337">
                  <a:extLst>
                    <a:ext uri="{9D8B030D-6E8A-4147-A177-3AD203B41FA5}">
                      <a16:colId xmlns:a16="http://schemas.microsoft.com/office/drawing/2014/main" val="288775186"/>
                    </a:ext>
                  </a:extLst>
                </a:gridCol>
                <a:gridCol w="2446824">
                  <a:extLst>
                    <a:ext uri="{9D8B030D-6E8A-4147-A177-3AD203B41FA5}">
                      <a16:colId xmlns:a16="http://schemas.microsoft.com/office/drawing/2014/main" val="1300924496"/>
                    </a:ext>
                  </a:extLst>
                </a:gridCol>
                <a:gridCol w="1565942">
                  <a:extLst>
                    <a:ext uri="{9D8B030D-6E8A-4147-A177-3AD203B41FA5}">
                      <a16:colId xmlns:a16="http://schemas.microsoft.com/office/drawing/2014/main" val="849083271"/>
                    </a:ext>
                  </a:extLst>
                </a:gridCol>
              </a:tblGrid>
              <a:tr h="367810">
                <a:tc gridSpan="5">
                  <a:txBody>
                    <a:bodyPr/>
                    <a:lstStyle/>
                    <a:p>
                      <a:pPr algn="ctr" fontAlgn="ctr"/>
                      <a:r>
                        <a:rPr lang="en-CA" sz="2000" u="none" strike="noStrike">
                          <a:effectLst/>
                        </a:rPr>
                        <a:t>Mapping Community Food Systems</a:t>
                      </a:r>
                      <a:endParaRPr lang="en-CA" sz="2000" b="0" i="0" u="none" strike="noStrike">
                        <a:solidFill>
                          <a:srgbClr val="000000"/>
                        </a:solidFill>
                        <a:effectLst/>
                        <a:latin typeface="Helvetica" panose="020B0604020202020204" pitchFamily="34" charset="0"/>
                      </a:endParaRPr>
                    </a:p>
                  </a:txBody>
                  <a:tcPr marL="10028" marR="10028" marT="10028" marB="0" anchor="ct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649580158"/>
                  </a:ext>
                </a:extLst>
              </a:tr>
              <a:tr h="318118">
                <a:tc>
                  <a:txBody>
                    <a:bodyPr/>
                    <a:lstStyle/>
                    <a:p>
                      <a:pPr algn="ctr" fontAlgn="ctr"/>
                      <a:r>
                        <a:rPr lang="en-CA" sz="1600" u="none" strike="noStrike">
                          <a:effectLst/>
                        </a:rPr>
                        <a:t>PRODUCTION</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 PROCESSING</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DISTRIBUTION </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WASTE MANAGEMENT </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SUPPORT</a:t>
                      </a:r>
                      <a:endParaRPr lang="en-CA" sz="1600" b="0" i="0" u="none" strike="noStrike">
                        <a:solidFill>
                          <a:srgbClr val="000000"/>
                        </a:solidFill>
                        <a:effectLst/>
                        <a:latin typeface="Avenir Black"/>
                      </a:endParaRPr>
                    </a:p>
                  </a:txBody>
                  <a:tcPr marL="10028" marR="10028" marT="10028" marB="0" anchor="ctr"/>
                </a:tc>
                <a:extLst>
                  <a:ext uri="{0D108BD9-81ED-4DB2-BD59-A6C34878D82A}">
                    <a16:rowId xmlns:a16="http://schemas.microsoft.com/office/drawing/2014/main" val="1514108410"/>
                  </a:ext>
                </a:extLst>
              </a:tr>
              <a:tr h="318118">
                <a:tc>
                  <a:txBody>
                    <a:bodyPr/>
                    <a:lstStyle/>
                    <a:p>
                      <a:pPr algn="l" fontAlgn="ctr"/>
                      <a:r>
                        <a:rPr lang="en-CA" sz="1600" u="none" strike="noStrike">
                          <a:effectLst/>
                        </a:rPr>
                        <a:t>Food</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Cook</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Market</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Compost - Soil Building</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Funding</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981079388"/>
                  </a:ext>
                </a:extLst>
              </a:tr>
              <a:tr h="318118">
                <a:tc>
                  <a:txBody>
                    <a:bodyPr/>
                    <a:lstStyle/>
                    <a:p>
                      <a:pPr algn="l" fontAlgn="ctr"/>
                      <a:r>
                        <a:rPr lang="en-CA" sz="1600" u="none" strike="noStrike">
                          <a:effectLst/>
                        </a:rPr>
                        <a:t>Tools</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Prepare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Redistribution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Water saving - Irrigation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Space</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241723913"/>
                  </a:ext>
                </a:extLst>
              </a:tr>
              <a:tr h="566577">
                <a:tc>
                  <a:txBody>
                    <a:bodyPr/>
                    <a:lstStyle/>
                    <a:p>
                      <a:pPr algn="l" fontAlgn="ctr"/>
                      <a:r>
                        <a:rPr lang="en-CA" sz="1600" u="none" strike="noStrike">
                          <a:effectLst/>
                        </a:rPr>
                        <a:t>Knowledge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Ferment</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Reciprocity</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Seed Saving - Seed Sewing</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Labour</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899717595"/>
                  </a:ext>
                </a:extLst>
              </a:tr>
              <a:tr h="318118">
                <a:tc>
                  <a:txBody>
                    <a:bodyPr/>
                    <a:lstStyle/>
                    <a:p>
                      <a:pPr algn="l" fontAlgn="ctr"/>
                      <a:r>
                        <a:rPr lang="en-CA" sz="1600" u="none" strike="noStrike">
                          <a:effectLst/>
                        </a:rPr>
                        <a:t>Social Capital</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Preserve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Self/community provisioning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Re-purpose food</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68492397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Transform</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66978927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Freeze/store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34840240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Dehydrate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955862912"/>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Can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4294722008"/>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570296804"/>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969010604"/>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150672667"/>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2183990338"/>
                  </a:ext>
                </a:extLst>
              </a:tr>
            </a:tbl>
          </a:graphicData>
        </a:graphic>
      </p:graphicFrame>
      <p:sp>
        <p:nvSpPr>
          <p:cNvPr id="2" name="TextBox 1">
            <a:extLst>
              <a:ext uri="{FF2B5EF4-FFF2-40B4-BE49-F238E27FC236}">
                <a16:creationId xmlns:a16="http://schemas.microsoft.com/office/drawing/2014/main" id="{41FD17C4-0707-F34C-C5C1-222D53B56EBD}"/>
              </a:ext>
            </a:extLst>
          </p:cNvPr>
          <p:cNvSpPr txBox="1"/>
          <p:nvPr/>
        </p:nvSpPr>
        <p:spPr>
          <a:xfrm>
            <a:off x="7519354" y="5880653"/>
            <a:ext cx="4029180" cy="369332"/>
          </a:xfrm>
          <a:prstGeom prst="rect">
            <a:avLst/>
          </a:prstGeom>
          <a:noFill/>
        </p:spPr>
        <p:txBody>
          <a:bodyPr wrap="none" rtlCol="0">
            <a:spAutoFit/>
          </a:bodyPr>
          <a:lstStyle/>
          <a:p>
            <a:r>
              <a:rPr lang="en-US" dirty="0">
                <a:hlinkClick r:id="rId2"/>
              </a:rPr>
              <a:t>Community-Campus Engagement Project</a:t>
            </a:r>
            <a:endParaRPr lang="en-US" dirty="0"/>
          </a:p>
        </p:txBody>
      </p:sp>
    </p:spTree>
    <p:extLst>
      <p:ext uri="{BB962C8B-B14F-4D97-AF65-F5344CB8AC3E}">
        <p14:creationId xmlns:p14="http://schemas.microsoft.com/office/powerpoint/2010/main" val="4133874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DF4BD-3623-4764-96D8-FC652505A930}"/>
              </a:ext>
            </a:extLst>
          </p:cNvPr>
          <p:cNvSpPr>
            <a:spLocks noGrp="1"/>
          </p:cNvSpPr>
          <p:nvPr>
            <p:ph type="title"/>
          </p:nvPr>
        </p:nvSpPr>
        <p:spPr>
          <a:xfrm>
            <a:off x="4974771" y="634946"/>
            <a:ext cx="6574972" cy="1450757"/>
          </a:xfrm>
        </p:spPr>
        <p:txBody>
          <a:bodyPr>
            <a:normAutofit fontScale="90000"/>
          </a:bodyPr>
          <a:lstStyle/>
          <a:p>
            <a:r>
              <a:rPr lang="en-US" dirty="0"/>
              <a:t>Action Research and Designing an Ecological Garden</a:t>
            </a:r>
            <a:endParaRPr lang="en-CA" dirty="0"/>
          </a:p>
        </p:txBody>
      </p:sp>
      <p:pic>
        <p:nvPicPr>
          <p:cNvPr id="4" name="Content Placeholder 4" descr="Diagram&#10;&#10;Description automatically generated">
            <a:extLst>
              <a:ext uri="{FF2B5EF4-FFF2-40B4-BE49-F238E27FC236}">
                <a16:creationId xmlns:a16="http://schemas.microsoft.com/office/drawing/2014/main" id="{E1E04AC7-3D6D-E149-8172-B9FB2CFFB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72" y="640081"/>
            <a:ext cx="3640368" cy="5314406"/>
          </a:xfrm>
          <a:prstGeom prst="rect">
            <a:avLst/>
          </a:prstGeom>
        </p:spPr>
      </p:pic>
      <p:cxnSp>
        <p:nvCxnSpPr>
          <p:cNvPr id="11" name="Straight Connector 10">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DAD85F7-B9FF-4D08-96FA-FF76644ADD81}"/>
              </a:ext>
            </a:extLst>
          </p:cNvPr>
          <p:cNvSpPr>
            <a:spLocks noGrp="1"/>
          </p:cNvSpPr>
          <p:nvPr>
            <p:ph idx="1"/>
          </p:nvPr>
        </p:nvSpPr>
        <p:spPr>
          <a:xfrm>
            <a:off x="4974769" y="2198914"/>
            <a:ext cx="6574973" cy="3670180"/>
          </a:xfrm>
        </p:spPr>
        <p:txBody>
          <a:bodyPr>
            <a:normAutofit/>
          </a:bodyPr>
          <a:lstStyle/>
          <a:p>
            <a:r>
              <a:rPr lang="en-US" dirty="0"/>
              <a:t>Observation</a:t>
            </a:r>
          </a:p>
          <a:p>
            <a:r>
              <a:rPr lang="en-US" dirty="0"/>
              <a:t>Visioning</a:t>
            </a:r>
          </a:p>
          <a:p>
            <a:r>
              <a:rPr lang="en-US" dirty="0"/>
              <a:t>Planning</a:t>
            </a:r>
          </a:p>
          <a:p>
            <a:pPr lvl="1"/>
            <a:r>
              <a:rPr lang="en-US" dirty="0"/>
              <a:t>Conceptual design</a:t>
            </a:r>
          </a:p>
          <a:p>
            <a:pPr lvl="1"/>
            <a:r>
              <a:rPr lang="en-US" dirty="0"/>
              <a:t>Schematic design</a:t>
            </a:r>
          </a:p>
          <a:p>
            <a:r>
              <a:rPr lang="en-US" dirty="0"/>
              <a:t>Development </a:t>
            </a:r>
          </a:p>
          <a:p>
            <a:r>
              <a:rPr lang="en-US" dirty="0"/>
              <a:t>Implementation</a:t>
            </a:r>
          </a:p>
        </p:txBody>
      </p:sp>
      <p:sp>
        <p:nvSpPr>
          <p:cNvPr id="13" name="Rectangle 12">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85506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1EEF-078F-BDD7-835F-4A0C5C8D097F}"/>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5EED51B7-0C80-BC8A-16E7-7882B35BC194}"/>
              </a:ext>
            </a:extLst>
          </p:cNvPr>
          <p:cNvSpPr>
            <a:spLocks noGrp="1"/>
          </p:cNvSpPr>
          <p:nvPr>
            <p:ph idx="1"/>
          </p:nvPr>
        </p:nvSpPr>
        <p:spPr/>
        <p:txBody>
          <a:bodyPr>
            <a:normAutofit/>
          </a:bodyPr>
          <a:lstStyle/>
          <a:p>
            <a:r>
              <a:rPr lang="en-US" sz="3000" dirty="0"/>
              <a:t>Thanks!</a:t>
            </a:r>
          </a:p>
        </p:txBody>
      </p:sp>
    </p:spTree>
    <p:extLst>
      <p:ext uri="{BB962C8B-B14F-4D97-AF65-F5344CB8AC3E}">
        <p14:creationId xmlns:p14="http://schemas.microsoft.com/office/powerpoint/2010/main" val="1539259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44A8A-588B-4D01-AF97-FA2EDF34CDA0}"/>
              </a:ext>
            </a:extLst>
          </p:cNvPr>
          <p:cNvSpPr>
            <a:spLocks noGrp="1"/>
          </p:cNvSpPr>
          <p:nvPr>
            <p:ph type="title"/>
          </p:nvPr>
        </p:nvSpPr>
        <p:spPr/>
        <p:txBody>
          <a:bodyPr>
            <a:normAutofit/>
          </a:bodyPr>
          <a:lstStyle/>
          <a:p>
            <a:r>
              <a:rPr lang="en-US" sz="4200" dirty="0"/>
              <a:t>What does it Mean to Have a Sustainable Diet? </a:t>
            </a:r>
            <a:endParaRPr lang="en-CA" sz="4200" dirty="0"/>
          </a:p>
        </p:txBody>
      </p:sp>
      <p:sp>
        <p:nvSpPr>
          <p:cNvPr id="3" name="Content Placeholder 2">
            <a:extLst>
              <a:ext uri="{FF2B5EF4-FFF2-40B4-BE49-F238E27FC236}">
                <a16:creationId xmlns:a16="http://schemas.microsoft.com/office/drawing/2014/main" id="{4B389C16-B4E2-441D-A9E8-46949DBD1AF6}"/>
              </a:ext>
            </a:extLst>
          </p:cNvPr>
          <p:cNvSpPr>
            <a:spLocks noGrp="1"/>
          </p:cNvSpPr>
          <p:nvPr>
            <p:ph idx="1"/>
          </p:nvPr>
        </p:nvSpPr>
        <p:spPr/>
        <p:txBody>
          <a:bodyPr/>
          <a:lstStyle/>
          <a:p>
            <a:r>
              <a:rPr lang="en-US" dirty="0"/>
              <a:t>Digging deeper, we can ask:</a:t>
            </a:r>
          </a:p>
          <a:p>
            <a:r>
              <a:rPr lang="en-US" dirty="0"/>
              <a:t>Political economic conditions: </a:t>
            </a:r>
          </a:p>
          <a:p>
            <a:pPr lvl="1"/>
            <a:r>
              <a:rPr lang="en-US" dirty="0"/>
              <a:t>What were the labour conditions of the farmers that produced your food? </a:t>
            </a:r>
          </a:p>
          <a:p>
            <a:pPr lvl="1"/>
            <a:r>
              <a:rPr lang="en-US" dirty="0"/>
              <a:t>What social inequalities are expressed via your food consumption? </a:t>
            </a:r>
          </a:p>
          <a:p>
            <a:r>
              <a:rPr lang="en-US" dirty="0"/>
              <a:t>Individual and Social Health</a:t>
            </a:r>
          </a:p>
          <a:p>
            <a:pPr lvl="1"/>
            <a:r>
              <a:rPr lang="en-US" dirty="0"/>
              <a:t>How does your diet contribute to your individual health?</a:t>
            </a:r>
          </a:p>
          <a:p>
            <a:pPr lvl="1"/>
            <a:r>
              <a:rPr lang="en-US" dirty="0"/>
              <a:t>How does your diet impact the health of the community and the world at large?</a:t>
            </a:r>
          </a:p>
          <a:p>
            <a:r>
              <a:rPr lang="en-US" dirty="0"/>
              <a:t>Environmental Health </a:t>
            </a:r>
          </a:p>
          <a:p>
            <a:pPr lvl="1"/>
            <a:r>
              <a:rPr lang="en-US" dirty="0"/>
              <a:t>How does your diet affect biodiversity?</a:t>
            </a:r>
          </a:p>
          <a:p>
            <a:pPr lvl="1"/>
            <a:r>
              <a:rPr lang="en-US" dirty="0"/>
              <a:t>What is the environmental impact of your diet?</a:t>
            </a:r>
            <a:endParaRPr lang="en-CA" dirty="0"/>
          </a:p>
        </p:txBody>
      </p:sp>
    </p:spTree>
    <p:extLst>
      <p:ext uri="{BB962C8B-B14F-4D97-AF65-F5344CB8AC3E}">
        <p14:creationId xmlns:p14="http://schemas.microsoft.com/office/powerpoint/2010/main" val="3950638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00E9-DDE0-4FD0-A49F-A2F7825C2215}"/>
              </a:ext>
            </a:extLst>
          </p:cNvPr>
          <p:cNvSpPr>
            <a:spLocks noGrp="1"/>
          </p:cNvSpPr>
          <p:nvPr>
            <p:ph type="title"/>
          </p:nvPr>
        </p:nvSpPr>
        <p:spPr/>
        <p:txBody>
          <a:bodyPr/>
          <a:lstStyle/>
          <a:p>
            <a:r>
              <a:rPr lang="en-US" dirty="0"/>
              <a:t>The Basics</a:t>
            </a:r>
            <a:endParaRPr lang="en-CA" dirty="0"/>
          </a:p>
        </p:txBody>
      </p:sp>
      <p:sp>
        <p:nvSpPr>
          <p:cNvPr id="3" name="Content Placeholder 2">
            <a:extLst>
              <a:ext uri="{FF2B5EF4-FFF2-40B4-BE49-F238E27FC236}">
                <a16:creationId xmlns:a16="http://schemas.microsoft.com/office/drawing/2014/main" id="{65FA3BDA-5F69-4EA9-8CAB-C1D083E0188C}"/>
              </a:ext>
            </a:extLst>
          </p:cNvPr>
          <p:cNvSpPr>
            <a:spLocks noGrp="1"/>
          </p:cNvSpPr>
          <p:nvPr>
            <p:ph idx="1"/>
          </p:nvPr>
        </p:nvSpPr>
        <p:spPr/>
        <p:txBody>
          <a:bodyPr/>
          <a:lstStyle/>
          <a:p>
            <a:r>
              <a:rPr lang="en-US" dirty="0"/>
              <a:t>What is food? </a:t>
            </a:r>
          </a:p>
          <a:p>
            <a:pPr lvl="1"/>
            <a:r>
              <a:rPr lang="en-US" dirty="0"/>
              <a:t>Substance with essential nutrients that sustain life</a:t>
            </a:r>
            <a:endParaRPr lang="en-CA" dirty="0"/>
          </a:p>
          <a:p>
            <a:r>
              <a:rPr lang="en-CA" dirty="0"/>
              <a:t>What is a food system? </a:t>
            </a:r>
          </a:p>
          <a:p>
            <a:pPr lvl="1"/>
            <a:r>
              <a:rPr lang="en-CA" dirty="0"/>
              <a:t>An interdependent web of activities that include production, processing, distribution, consumption, and disposal of food. (Sumner, 2017)</a:t>
            </a:r>
          </a:p>
          <a:p>
            <a:r>
              <a:rPr lang="en-CA" dirty="0"/>
              <a:t>What do we mean by sustainability? </a:t>
            </a:r>
          </a:p>
          <a:p>
            <a:pPr lvl="1"/>
            <a:r>
              <a:rPr lang="en-CA" dirty="0"/>
              <a:t>We will explore this for the remainder of the course!</a:t>
            </a:r>
            <a:endParaRPr lang="en-US" dirty="0"/>
          </a:p>
        </p:txBody>
      </p:sp>
    </p:spTree>
    <p:extLst>
      <p:ext uri="{BB962C8B-B14F-4D97-AF65-F5344CB8AC3E}">
        <p14:creationId xmlns:p14="http://schemas.microsoft.com/office/powerpoint/2010/main" val="364792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FF9D1-045A-5B7A-EBE7-AA2271D5A96A}"/>
              </a:ext>
            </a:extLst>
          </p:cNvPr>
          <p:cNvSpPr>
            <a:spLocks noGrp="1"/>
          </p:cNvSpPr>
          <p:nvPr>
            <p:ph type="title"/>
          </p:nvPr>
        </p:nvSpPr>
        <p:spPr/>
        <p:txBody>
          <a:bodyPr/>
          <a:lstStyle/>
          <a:p>
            <a:r>
              <a:rPr lang="en-US" dirty="0"/>
              <a:t>What’s Wrong With the Global Food System?</a:t>
            </a:r>
          </a:p>
        </p:txBody>
      </p:sp>
      <p:sp>
        <p:nvSpPr>
          <p:cNvPr id="3" name="Content Placeholder 2">
            <a:extLst>
              <a:ext uri="{FF2B5EF4-FFF2-40B4-BE49-F238E27FC236}">
                <a16:creationId xmlns:a16="http://schemas.microsoft.com/office/drawing/2014/main" id="{5465A004-D48D-B664-B2E1-E7DFEA12761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074979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FC38C-933A-4CB6-BF6B-735EF54E5C04}"/>
              </a:ext>
            </a:extLst>
          </p:cNvPr>
          <p:cNvSpPr>
            <a:spLocks noGrp="1"/>
          </p:cNvSpPr>
          <p:nvPr>
            <p:ph type="title"/>
          </p:nvPr>
        </p:nvSpPr>
        <p:spPr/>
        <p:txBody>
          <a:bodyPr/>
          <a:lstStyle/>
          <a:p>
            <a:r>
              <a:rPr lang="en-US" dirty="0"/>
              <a:t>Issues With Our Current Food System</a:t>
            </a:r>
          </a:p>
        </p:txBody>
      </p:sp>
      <p:sp>
        <p:nvSpPr>
          <p:cNvPr id="3" name="Content Placeholder 2">
            <a:extLst>
              <a:ext uri="{FF2B5EF4-FFF2-40B4-BE49-F238E27FC236}">
                <a16:creationId xmlns:a16="http://schemas.microsoft.com/office/drawing/2014/main" id="{89A4FA2A-CD54-4043-BD9E-1BB215F16313}"/>
              </a:ext>
            </a:extLst>
          </p:cNvPr>
          <p:cNvSpPr>
            <a:spLocks noGrp="1"/>
          </p:cNvSpPr>
          <p:nvPr>
            <p:ph idx="1"/>
          </p:nvPr>
        </p:nvSpPr>
        <p:spPr/>
        <p:txBody>
          <a:bodyPr>
            <a:normAutofit fontScale="85000" lnSpcReduction="20000"/>
          </a:bodyPr>
          <a:lstStyle/>
          <a:p>
            <a:r>
              <a:rPr lang="en-US" sz="1900" dirty="0"/>
              <a:t>Issues with food security – there are close to 1 billion people starving in the world today!</a:t>
            </a:r>
            <a:br>
              <a:rPr lang="en-US" sz="1900" dirty="0"/>
            </a:br>
            <a:r>
              <a:rPr lang="en-US" sz="1900" dirty="0"/>
              <a:t>Issues with food sovereignty – peasants and farmers are being affected by trade agreements and food dumping!</a:t>
            </a:r>
            <a:br>
              <a:rPr lang="en-US" sz="1900" dirty="0"/>
            </a:br>
            <a:r>
              <a:rPr lang="en-US" sz="1900" dirty="0"/>
              <a:t>Issues with use of herbicides – glyphosates are being identified as cancer causing! </a:t>
            </a:r>
            <a:br>
              <a:rPr lang="en-US" sz="1900" dirty="0"/>
            </a:br>
            <a:r>
              <a:rPr lang="en-US" sz="1900" dirty="0"/>
              <a:t>Issues with privatization – restricted access!</a:t>
            </a:r>
            <a:br>
              <a:rPr lang="en-US" sz="1900" dirty="0"/>
            </a:br>
            <a:r>
              <a:rPr lang="en-US" sz="1900" dirty="0"/>
              <a:t>Issues with cost on farmers – family farms are not sustainable!</a:t>
            </a:r>
            <a:br>
              <a:rPr lang="en-US" sz="1900" dirty="0"/>
            </a:br>
            <a:r>
              <a:rPr lang="en-US" sz="1900" dirty="0"/>
              <a:t>Issues with reduction of biodiversity – we are destroying nature! </a:t>
            </a:r>
            <a:br>
              <a:rPr lang="en-US" sz="1900" dirty="0"/>
            </a:br>
            <a:r>
              <a:rPr lang="en-US" sz="1900" dirty="0"/>
              <a:t>Issues with unwanted genetics spreading onto non-GMO farms – lawsuits!</a:t>
            </a:r>
            <a:br>
              <a:rPr lang="en-US" sz="1900" dirty="0"/>
            </a:br>
            <a:r>
              <a:rPr lang="en-US" sz="1900" dirty="0"/>
              <a:t>Issues with loss of Indigenous farming methods – on stolen land!</a:t>
            </a:r>
            <a:br>
              <a:rPr lang="en-US" sz="1900" dirty="0"/>
            </a:br>
            <a:r>
              <a:rPr lang="en-US" sz="1900" dirty="0"/>
              <a:t>Issues with soil arability – we are killing our soil!</a:t>
            </a:r>
            <a:br>
              <a:rPr lang="en-US" sz="1900" dirty="0"/>
            </a:br>
            <a:r>
              <a:rPr lang="en-US" sz="1900" dirty="0"/>
              <a:t>Issues with killing pollinators – fruits need bees!</a:t>
            </a:r>
            <a:br>
              <a:rPr lang="en-US" sz="1900" dirty="0"/>
            </a:br>
            <a:r>
              <a:rPr lang="en-US" sz="1900" dirty="0"/>
              <a:t>Issues with water ‘dead zones’ – we are polluting our water!</a:t>
            </a:r>
            <a:br>
              <a:rPr lang="en-US" sz="1900" dirty="0"/>
            </a:br>
            <a:r>
              <a:rPr lang="en-US" sz="1900" dirty="0"/>
              <a:t>Issues with corporate concentration of agribusinesses – former war companies are now food chemical companies! </a:t>
            </a:r>
            <a:br>
              <a:rPr lang="en-US" sz="1900" dirty="0"/>
            </a:br>
            <a:r>
              <a:rPr lang="en-US" sz="1900" dirty="0"/>
              <a:t>Issues with health – our food contains toxins!</a:t>
            </a:r>
            <a:br>
              <a:rPr lang="en-US" sz="1900" dirty="0"/>
            </a:br>
            <a:r>
              <a:rPr lang="en-US" sz="1900" dirty="0"/>
              <a:t>Drain on resources – Over 50% of most countries’ fresh water supplies are used for agriculture!</a:t>
            </a:r>
            <a:br>
              <a:rPr lang="en-US" sz="1900" dirty="0"/>
            </a:br>
            <a:r>
              <a:rPr lang="en-US" sz="1900" dirty="0"/>
              <a:t>Major contributor to climate change – carbon and methane intensive farming!</a:t>
            </a:r>
            <a:br>
              <a:rPr lang="en-US" sz="1900" dirty="0"/>
            </a:br>
            <a:r>
              <a:rPr lang="en-US" sz="1900" dirty="0"/>
              <a:t>Foundations on structural racism, colonialism and patriarchy – glaring systemic issues!</a:t>
            </a:r>
            <a:br>
              <a:rPr lang="en-CA" sz="1900" dirty="0"/>
            </a:br>
            <a:r>
              <a:rPr lang="en-CA" sz="1900" dirty="0"/>
              <a:t>Rising cost of seed and chemicals – we don’t need to buy seeds!</a:t>
            </a:r>
            <a:br>
              <a:rPr lang="en-CA" sz="1900" dirty="0"/>
            </a:br>
            <a:r>
              <a:rPr lang="en-CA" sz="1900" dirty="0"/>
              <a:t>Research funding being directed to GMOs instead of traditional breeding methods – ‘science’ is not only about GMOs!</a:t>
            </a:r>
            <a:br>
              <a:rPr lang="en-CA" sz="1900" dirty="0"/>
            </a:br>
            <a:r>
              <a:rPr lang="en-CA" sz="1900" dirty="0"/>
              <a:t>Pest and weed resistance to </a:t>
            </a:r>
            <a:r>
              <a:rPr lang="en-CA" sz="1900" dirty="0" err="1"/>
              <a:t>Bt</a:t>
            </a:r>
            <a:r>
              <a:rPr lang="en-CA" sz="1900" dirty="0"/>
              <a:t> crops and glyphosate!</a:t>
            </a:r>
            <a:br>
              <a:rPr lang="en-CA" sz="1900" dirty="0"/>
            </a:br>
            <a:br>
              <a:rPr lang="en-CA" dirty="0"/>
            </a:br>
            <a:r>
              <a:rPr lang="en-CA" dirty="0"/>
              <a:t>There are so many more critiques! What others can you think of?</a:t>
            </a:r>
            <a:endParaRPr lang="en-US" dirty="0"/>
          </a:p>
        </p:txBody>
      </p:sp>
    </p:spTree>
    <p:extLst>
      <p:ext uri="{BB962C8B-B14F-4D97-AF65-F5344CB8AC3E}">
        <p14:creationId xmlns:p14="http://schemas.microsoft.com/office/powerpoint/2010/main" val="3259881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0F26A4-48CA-436C-B516-4ED434FC7950}"/>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4400" dirty="0">
                <a:solidFill>
                  <a:schemeClr val="tx1">
                    <a:lumMod val="85000"/>
                    <a:lumOff val="15000"/>
                  </a:schemeClr>
                </a:solidFill>
                <a:hlinkClick r:id="rId2"/>
              </a:rPr>
              <a:t>Who Benefits from Our Food System Economically? </a:t>
            </a:r>
            <a:br>
              <a:rPr lang="en-US" sz="1500" dirty="0">
                <a:solidFill>
                  <a:schemeClr val="tx1">
                    <a:lumMod val="85000"/>
                    <a:lumOff val="15000"/>
                  </a:schemeClr>
                </a:solidFill>
              </a:rPr>
            </a:br>
            <a:r>
              <a:rPr lang="en-US" sz="1200" dirty="0">
                <a:solidFill>
                  <a:schemeClr val="tx1">
                    <a:lumMod val="85000"/>
                    <a:lumOff val="15000"/>
                  </a:schemeClr>
                </a:solidFill>
              </a:rPr>
              <a:t>Qualman, D. (2011) Advancing Agriculture by Destroying Farms? The State of Agriculture in Canada, pp. 20 – 42. In, Wittman, H., Desmarais, A. A., &amp; Wiebe, N. (2011) </a:t>
            </a:r>
            <a:r>
              <a:rPr lang="en-US" sz="1200" b="1" dirty="0">
                <a:solidFill>
                  <a:schemeClr val="tx1">
                    <a:lumMod val="85000"/>
                    <a:lumOff val="15000"/>
                  </a:schemeClr>
                </a:solidFill>
              </a:rPr>
              <a:t>Food Sovereignty in Canada: Creating Just and Sustainable Food Systems</a:t>
            </a:r>
            <a:r>
              <a:rPr lang="en-US" sz="1200" dirty="0">
                <a:solidFill>
                  <a:schemeClr val="tx1">
                    <a:lumMod val="85000"/>
                    <a:lumOff val="15000"/>
                  </a:schemeClr>
                </a:solidFill>
              </a:rPr>
              <a:t>, Fernwood Publishing</a:t>
            </a:r>
          </a:p>
        </p:txBody>
      </p:sp>
      <p:pic>
        <p:nvPicPr>
          <p:cNvPr id="5" name="Content Placeholder 4" descr="A close up of text on a white background&#10;&#10;Description automatically generated">
            <a:extLst>
              <a:ext uri="{FF2B5EF4-FFF2-40B4-BE49-F238E27FC236}">
                <a16:creationId xmlns:a16="http://schemas.microsoft.com/office/drawing/2014/main" id="{DE725D1E-EF30-45B2-B9F3-6A593FF42B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626" y="640080"/>
            <a:ext cx="3224448" cy="3602736"/>
          </a:xfrm>
          <a:prstGeom prst="rect">
            <a:avLst/>
          </a:prstGeom>
        </p:spPr>
      </p:pic>
      <p:pic>
        <p:nvPicPr>
          <p:cNvPr id="8" name="Content Placeholder 4" descr="A close up of a map&#10;&#10;Description automatically generated">
            <a:extLst>
              <a:ext uri="{FF2B5EF4-FFF2-40B4-BE49-F238E27FC236}">
                <a16:creationId xmlns:a16="http://schemas.microsoft.com/office/drawing/2014/main" id="{4FEA2D95-F8DD-496D-AB3D-2C063A57F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872" y="1373075"/>
            <a:ext cx="3312785" cy="2136746"/>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E54B39E-516B-4D16-8F5F-914D26373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289" y="992105"/>
            <a:ext cx="3312784" cy="2898686"/>
          </a:xfrm>
          <a:prstGeom prst="rect">
            <a:avLst/>
          </a:prstGeom>
        </p:spPr>
      </p:pic>
    </p:spTree>
    <p:extLst>
      <p:ext uri="{BB962C8B-B14F-4D97-AF65-F5344CB8AC3E}">
        <p14:creationId xmlns:p14="http://schemas.microsoft.com/office/powerpoint/2010/main" val="2412377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9CB57E-3FE9-4C2B-BB01-797F498E56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4" b="3601"/>
          <a:stretch/>
        </p:blipFill>
        <p:spPr>
          <a:xfrm>
            <a:off x="-32" y="10"/>
            <a:ext cx="12192031" cy="4915066"/>
          </a:xfrm>
          <a:prstGeom prst="rect">
            <a:avLst/>
          </a:prstGeom>
        </p:spPr>
      </p:pic>
      <p:sp>
        <p:nvSpPr>
          <p:cNvPr id="2" name="Title 1">
            <a:extLst>
              <a:ext uri="{FF2B5EF4-FFF2-40B4-BE49-F238E27FC236}">
                <a16:creationId xmlns:a16="http://schemas.microsoft.com/office/drawing/2014/main" id="{87658119-7844-4270-9FF8-88385D18C2A5}"/>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1200" dirty="0">
                <a:solidFill>
                  <a:schemeClr val="tx1"/>
                </a:solidFill>
              </a:rPr>
              <a:t>Only A Few Large Corporations Own Most of the Agrochemical Market</a:t>
            </a:r>
            <a:br>
              <a:rPr lang="en-US" sz="1200" dirty="0">
                <a:solidFill>
                  <a:schemeClr val="tx1"/>
                </a:solidFill>
              </a:rPr>
            </a:br>
            <a:r>
              <a:rPr lang="en-US" sz="1200" dirty="0">
                <a:solidFill>
                  <a:schemeClr val="tx1"/>
                </a:solidFill>
              </a:rPr>
              <a:t>https://cban.ca/gmos/issues/corporate-control/</a:t>
            </a:r>
          </a:p>
        </p:txBody>
      </p:sp>
    </p:spTree>
    <p:extLst>
      <p:ext uri="{BB962C8B-B14F-4D97-AF65-F5344CB8AC3E}">
        <p14:creationId xmlns:p14="http://schemas.microsoft.com/office/powerpoint/2010/main" val="81647271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94</TotalTime>
  <Words>1372</Words>
  <Application>Microsoft Macintosh PowerPoint</Application>
  <PresentationFormat>Widescreen</PresentationFormat>
  <Paragraphs>173</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Avenir Black</vt:lpstr>
      <vt:lpstr>Avenir Next</vt:lpstr>
      <vt:lpstr>Calibri</vt:lpstr>
      <vt:lpstr>Calibri Light</vt:lpstr>
      <vt:lpstr>Helvetica</vt:lpstr>
      <vt:lpstr>Retrospect</vt:lpstr>
      <vt:lpstr>Urban Agriculture</vt:lpstr>
      <vt:lpstr>What does it Mean to Have a Sustainable Diet? </vt:lpstr>
      <vt:lpstr>What does it Mean to Have a Sustainable Diet? </vt:lpstr>
      <vt:lpstr>What does it Mean to Have a Sustainable Diet? </vt:lpstr>
      <vt:lpstr>The Basics</vt:lpstr>
      <vt:lpstr>What’s Wrong With the Global Food System?</vt:lpstr>
      <vt:lpstr>Issues With Our Current Food System</vt:lpstr>
      <vt:lpstr>Who Benefits from Our Food System Economically?  Qualman, D. (2011) Advancing Agriculture by Destroying Farms? The State of Agriculture in Canada, pp. 20 – 42. In, Wittman, H., Desmarais, A. A., &amp; Wiebe, N. (2011) Food Sovereignty in Canada: Creating Just and Sustainable Food Systems, Fernwood Publishing</vt:lpstr>
      <vt:lpstr>Only A Few Large Corporations Own Most of the Agrochemical Market https://cban.ca/gmos/issues/corporate-control/</vt:lpstr>
      <vt:lpstr>Companies of War, Destruction and Death</vt:lpstr>
      <vt:lpstr>PowerPoint Presentation</vt:lpstr>
      <vt:lpstr>PowerPoint Presentation</vt:lpstr>
      <vt:lpstr>Reports About Rapid Ecological Change</vt:lpstr>
      <vt:lpstr>Global Temperature Rise</vt:lpstr>
      <vt:lpstr>PowerPoint Presentation</vt:lpstr>
      <vt:lpstr>PowerPoint Presentation</vt:lpstr>
      <vt:lpstr>PowerPoint Presentation</vt:lpstr>
      <vt:lpstr>PowerPoint Presentation</vt:lpstr>
      <vt:lpstr>PowerPoint Presentation</vt:lpstr>
      <vt:lpstr>Discussion Question 2</vt:lpstr>
      <vt:lpstr>From Sustainability to Food Sovereignty</vt:lpstr>
      <vt:lpstr>PowerPoint Presentation</vt:lpstr>
      <vt:lpstr>Is The Food System Broken?</vt:lpstr>
      <vt:lpstr>Problems – Symptoms – Root Causes</vt:lpstr>
      <vt:lpstr>Living Economies – Vandana Shiva</vt:lpstr>
      <vt:lpstr>Take back the Economy  Gibson Graham  Gibson-Graham, J.K., Cameron, J., Healy, S. (2013) Take Back the Economy: An Ethical Guide for Transforming Communities, University of Minnesota Press </vt:lpstr>
      <vt:lpstr>New Economic Models Take back the Economy  Gibson-Graham, J.K., Cameron, J., Healy, S. (2013) Take Back the Economy: An Ethical Guide for Transforming Communities, University of Minnesota Press </vt:lpstr>
      <vt:lpstr>Beneficial Practices</vt:lpstr>
      <vt:lpstr>PowerPoint Presentation</vt:lpstr>
      <vt:lpstr>PowerPoint Presentation</vt:lpstr>
      <vt:lpstr>Action Research and Designing an Ecological Garden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Agriculture</dc:title>
  <dc:creator>Erik Chevrier</dc:creator>
  <cp:lastModifiedBy>Erik Chevrier</cp:lastModifiedBy>
  <cp:revision>16</cp:revision>
  <dcterms:created xsi:type="dcterms:W3CDTF">2020-11-27T10:06:45Z</dcterms:created>
  <dcterms:modified xsi:type="dcterms:W3CDTF">2024-01-29T02:05:22Z</dcterms:modified>
</cp:coreProperties>
</file>