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7" r:id="rId2"/>
    <p:sldId id="328" r:id="rId3"/>
    <p:sldId id="331" r:id="rId4"/>
    <p:sldId id="329" r:id="rId5"/>
    <p:sldId id="330" r:id="rId6"/>
    <p:sldId id="327"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4" autoAdjust="0"/>
    <p:restoredTop sz="94660"/>
  </p:normalViewPr>
  <p:slideViewPr>
    <p:cSldViewPr snapToGrid="0">
      <p:cViewPr varScale="1">
        <p:scale>
          <a:sx n="114" d="100"/>
          <a:sy n="114" d="100"/>
        </p:scale>
        <p:origin x="336" y="168"/>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2024-02-13</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2/13/24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2/13/24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2/13/24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2/13/24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Urban Agriculture</a:t>
            </a:r>
          </a:p>
        </p:txBody>
      </p:sp>
      <p:sp>
        <p:nvSpPr>
          <p:cNvPr id="3" name="Subtitle 2"/>
          <p:cNvSpPr>
            <a:spLocks noGrp="1"/>
          </p:cNvSpPr>
          <p:nvPr>
            <p:ph type="subTitle" idx="1"/>
          </p:nvPr>
        </p:nvSpPr>
        <p:spPr/>
        <p:txBody>
          <a:bodyPr>
            <a:normAutofit/>
          </a:bodyPr>
          <a:lstStyle/>
          <a:p>
            <a:r>
              <a:rPr lang="en-CA" dirty="0"/>
              <a:t>Blogs</a:t>
            </a:r>
          </a:p>
        </p:txBody>
      </p:sp>
    </p:spTree>
    <p:extLst>
      <p:ext uri="{BB962C8B-B14F-4D97-AF65-F5344CB8AC3E}">
        <p14:creationId xmlns:p14="http://schemas.microsoft.com/office/powerpoint/2010/main" val="258128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64C82-869E-A44A-8F4F-9CA8DF3887A4}"/>
              </a:ext>
            </a:extLst>
          </p:cNvPr>
          <p:cNvSpPr>
            <a:spLocks noGrp="1"/>
          </p:cNvSpPr>
          <p:nvPr>
            <p:ph type="title"/>
          </p:nvPr>
        </p:nvSpPr>
        <p:spPr/>
        <p:txBody>
          <a:bodyPr>
            <a:normAutofit/>
          </a:bodyPr>
          <a:lstStyle/>
          <a:p>
            <a:r>
              <a:rPr lang="en-CA" sz="4400" b="1" dirty="0"/>
              <a:t>Blog Posts </a:t>
            </a:r>
            <a:r>
              <a:rPr lang="en-CA" sz="3000" b="1" dirty="0"/>
              <a:t>(Reports about Urban Agriculture) </a:t>
            </a:r>
            <a:endParaRPr lang="en-US" sz="3000" dirty="0"/>
          </a:p>
        </p:txBody>
      </p:sp>
      <p:sp>
        <p:nvSpPr>
          <p:cNvPr id="3" name="Content Placeholder 2">
            <a:extLst>
              <a:ext uri="{FF2B5EF4-FFF2-40B4-BE49-F238E27FC236}">
                <a16:creationId xmlns:a16="http://schemas.microsoft.com/office/drawing/2014/main" id="{BF3FEB70-7F5C-9045-BFBE-A4358D8B08CE}"/>
              </a:ext>
            </a:extLst>
          </p:cNvPr>
          <p:cNvSpPr>
            <a:spLocks noGrp="1"/>
          </p:cNvSpPr>
          <p:nvPr>
            <p:ph idx="1"/>
          </p:nvPr>
        </p:nvSpPr>
        <p:spPr/>
        <p:txBody>
          <a:bodyPr/>
          <a:lstStyle/>
          <a:p>
            <a:r>
              <a:rPr lang="en-CA" dirty="0"/>
              <a:t>Blog Posts (Essays about Urban Agriculture): Students will write two blogs of about 600 – 1000 words about a topic related to urban agriculture covered in the course lectures and/or required readings. The first blog must include themes related to critical perspectives in urban agriculture, and the second blog must include topics related to creating sustainable urban foodscapes. Although this is a blog, the information conveyed must come from research, not conjecture. In addition, to get an A, the blog must contain at least eight reliable, valid, credible sources and reference the course readings. Students with production skills can produce a video or a podcast instead of a blog; however, this must also be approved by me (Erik </a:t>
            </a:r>
            <a:r>
              <a:rPr lang="en-CA" dirty="0" err="1"/>
              <a:t>Chevrier</a:t>
            </a:r>
            <a:r>
              <a:rPr lang="en-CA" dirty="0"/>
              <a:t>).</a:t>
            </a:r>
            <a:endParaRPr lang="en-US" dirty="0"/>
          </a:p>
        </p:txBody>
      </p:sp>
    </p:spTree>
    <p:extLst>
      <p:ext uri="{BB962C8B-B14F-4D97-AF65-F5344CB8AC3E}">
        <p14:creationId xmlns:p14="http://schemas.microsoft.com/office/powerpoint/2010/main" val="122013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30C7A-6B59-A375-67A7-AF9F330575AF}"/>
              </a:ext>
            </a:extLst>
          </p:cNvPr>
          <p:cNvSpPr>
            <a:spLocks noGrp="1"/>
          </p:cNvSpPr>
          <p:nvPr>
            <p:ph type="title"/>
          </p:nvPr>
        </p:nvSpPr>
        <p:spPr/>
        <p:txBody>
          <a:bodyPr/>
          <a:lstStyle/>
          <a:p>
            <a:r>
              <a:rPr lang="en-US" dirty="0"/>
              <a:t>Suggested Structure</a:t>
            </a:r>
          </a:p>
        </p:txBody>
      </p:sp>
      <p:sp>
        <p:nvSpPr>
          <p:cNvPr id="3" name="Content Placeholder 2">
            <a:extLst>
              <a:ext uri="{FF2B5EF4-FFF2-40B4-BE49-F238E27FC236}">
                <a16:creationId xmlns:a16="http://schemas.microsoft.com/office/drawing/2014/main" id="{DDBD28FB-5E51-E5C8-E88C-F1B355D7598A}"/>
              </a:ext>
            </a:extLst>
          </p:cNvPr>
          <p:cNvSpPr>
            <a:spLocks noGrp="1"/>
          </p:cNvSpPr>
          <p:nvPr>
            <p:ph idx="1"/>
          </p:nvPr>
        </p:nvSpPr>
        <p:spPr/>
        <p:txBody>
          <a:bodyPr/>
          <a:lstStyle/>
          <a:p>
            <a:r>
              <a:rPr lang="en-US" dirty="0"/>
              <a:t>Hook/Introduction</a:t>
            </a:r>
          </a:p>
          <a:p>
            <a:r>
              <a:rPr lang="en-US" dirty="0"/>
              <a:t>Main argument</a:t>
            </a:r>
          </a:p>
          <a:p>
            <a:r>
              <a:rPr lang="en-US" dirty="0"/>
              <a:t>Support</a:t>
            </a:r>
          </a:p>
          <a:p>
            <a:r>
              <a:rPr lang="en-US" dirty="0"/>
              <a:t>Evidence</a:t>
            </a:r>
          </a:p>
          <a:p>
            <a:r>
              <a:rPr lang="en-US" dirty="0"/>
              <a:t>Address counter-evidence</a:t>
            </a:r>
          </a:p>
          <a:p>
            <a:r>
              <a:rPr lang="en-US" dirty="0"/>
              <a:t>Hook/Conclusion</a:t>
            </a:r>
          </a:p>
        </p:txBody>
      </p:sp>
    </p:spTree>
    <p:extLst>
      <p:ext uri="{BB962C8B-B14F-4D97-AF65-F5344CB8AC3E}">
        <p14:creationId xmlns:p14="http://schemas.microsoft.com/office/powerpoint/2010/main" val="192791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A1B15-3983-044D-92B9-BCA2CDD112C6}"/>
              </a:ext>
            </a:extLst>
          </p:cNvPr>
          <p:cNvSpPr>
            <a:spLocks noGrp="1"/>
          </p:cNvSpPr>
          <p:nvPr>
            <p:ph type="title"/>
          </p:nvPr>
        </p:nvSpPr>
        <p:spPr/>
        <p:txBody>
          <a:bodyPr/>
          <a:lstStyle/>
          <a:p>
            <a:r>
              <a:rPr lang="en-US" dirty="0"/>
              <a:t>Blog Topics</a:t>
            </a:r>
          </a:p>
        </p:txBody>
      </p:sp>
      <p:sp>
        <p:nvSpPr>
          <p:cNvPr id="3" name="Content Placeholder 2">
            <a:extLst>
              <a:ext uri="{FF2B5EF4-FFF2-40B4-BE49-F238E27FC236}">
                <a16:creationId xmlns:a16="http://schemas.microsoft.com/office/drawing/2014/main" id="{69F1285C-885D-8D41-9D17-C2CDD9B8C01B}"/>
              </a:ext>
            </a:extLst>
          </p:cNvPr>
          <p:cNvSpPr>
            <a:spLocks noGrp="1"/>
          </p:cNvSpPr>
          <p:nvPr>
            <p:ph idx="1"/>
          </p:nvPr>
        </p:nvSpPr>
        <p:spPr/>
        <p:txBody>
          <a:bodyPr>
            <a:normAutofit/>
          </a:bodyPr>
          <a:lstStyle/>
          <a:p>
            <a:pPr marL="0" indent="0">
              <a:buNone/>
            </a:pPr>
            <a:r>
              <a:rPr lang="en-US" sz="3200" dirty="0"/>
              <a:t>Blog 1 – </a:t>
            </a:r>
            <a:r>
              <a:rPr lang="en-CA" sz="3200" dirty="0"/>
              <a:t>Critical Perspectives in Urban Agriculture</a:t>
            </a:r>
          </a:p>
          <a:p>
            <a:pPr marL="0" indent="0">
              <a:buNone/>
            </a:pPr>
            <a:r>
              <a:rPr lang="en-CA" sz="1600" i="1" dirty="0"/>
              <a:t>(These are only ideas - students can choose a topic of their choice)</a:t>
            </a:r>
            <a:endParaRPr lang="en-US" sz="1600" i="1" dirty="0"/>
          </a:p>
          <a:p>
            <a:pPr lvl="1"/>
            <a:r>
              <a:rPr lang="en-US" dirty="0"/>
              <a:t>Industrial agriculture and ecological crises</a:t>
            </a:r>
          </a:p>
          <a:p>
            <a:pPr lvl="1"/>
            <a:r>
              <a:rPr lang="en-US" dirty="0"/>
              <a:t>Global food systems and social crises</a:t>
            </a:r>
          </a:p>
          <a:p>
            <a:pPr lvl="1"/>
            <a:r>
              <a:rPr lang="en-US" dirty="0"/>
              <a:t>Food insecurity</a:t>
            </a:r>
          </a:p>
          <a:p>
            <a:pPr lvl="1"/>
            <a:r>
              <a:rPr lang="en-US" dirty="0"/>
              <a:t>Colonization, land and farming</a:t>
            </a:r>
          </a:p>
          <a:p>
            <a:pPr lvl="1"/>
            <a:r>
              <a:rPr lang="en-US" dirty="0"/>
              <a:t>GMOs, monocultures and privatization of life</a:t>
            </a:r>
          </a:p>
          <a:p>
            <a:pPr lvl="1"/>
            <a:r>
              <a:rPr lang="en-US" dirty="0"/>
              <a:t>Unsustainability of global food systems</a:t>
            </a:r>
          </a:p>
          <a:p>
            <a:pPr lvl="1"/>
            <a:r>
              <a:rPr lang="en-US" dirty="0"/>
              <a:t>Farmers and economic injustice</a:t>
            </a:r>
          </a:p>
          <a:p>
            <a:pPr lvl="1"/>
            <a:endParaRPr lang="en-US" dirty="0"/>
          </a:p>
          <a:p>
            <a:pPr marL="201168" lvl="1" indent="0">
              <a:buNone/>
            </a:pPr>
            <a:endParaRPr lang="en-US" dirty="0"/>
          </a:p>
          <a:p>
            <a:pPr lvl="1"/>
            <a:endParaRPr lang="en-US" dirty="0"/>
          </a:p>
        </p:txBody>
      </p:sp>
    </p:spTree>
    <p:extLst>
      <p:ext uri="{BB962C8B-B14F-4D97-AF65-F5344CB8AC3E}">
        <p14:creationId xmlns:p14="http://schemas.microsoft.com/office/powerpoint/2010/main" val="825442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9A53A-6DC6-0D67-DB8E-78CC678D6953}"/>
              </a:ext>
            </a:extLst>
          </p:cNvPr>
          <p:cNvSpPr>
            <a:spLocks noGrp="1"/>
          </p:cNvSpPr>
          <p:nvPr>
            <p:ph type="title"/>
          </p:nvPr>
        </p:nvSpPr>
        <p:spPr/>
        <p:txBody>
          <a:bodyPr/>
          <a:lstStyle/>
          <a:p>
            <a:r>
              <a:rPr lang="en-US" dirty="0"/>
              <a:t>Get More Specific</a:t>
            </a:r>
          </a:p>
        </p:txBody>
      </p:sp>
      <p:sp>
        <p:nvSpPr>
          <p:cNvPr id="3" name="Content Placeholder 2">
            <a:extLst>
              <a:ext uri="{FF2B5EF4-FFF2-40B4-BE49-F238E27FC236}">
                <a16:creationId xmlns:a16="http://schemas.microsoft.com/office/drawing/2014/main" id="{261A6D04-1E25-16CC-A972-FC70FBE8B57E}"/>
              </a:ext>
            </a:extLst>
          </p:cNvPr>
          <p:cNvSpPr>
            <a:spLocks noGrp="1"/>
          </p:cNvSpPr>
          <p:nvPr>
            <p:ph idx="1"/>
          </p:nvPr>
        </p:nvSpPr>
        <p:spPr/>
        <p:txBody>
          <a:bodyPr/>
          <a:lstStyle/>
          <a:p>
            <a:r>
              <a:rPr lang="en-US" dirty="0"/>
              <a:t>1 – What general topic are you going to write about? </a:t>
            </a:r>
            <a:br>
              <a:rPr lang="en-US" dirty="0"/>
            </a:br>
            <a:r>
              <a:rPr lang="en-US" dirty="0"/>
              <a:t>2 – What specific topic do you want to write about?</a:t>
            </a:r>
            <a:br>
              <a:rPr lang="en-US" dirty="0"/>
            </a:br>
            <a:r>
              <a:rPr lang="en-US" dirty="0"/>
              <a:t>3 – What is your main argument, question or point? </a:t>
            </a:r>
            <a:br>
              <a:rPr lang="en-US" dirty="0"/>
            </a:br>
            <a:r>
              <a:rPr lang="en-US" dirty="0"/>
              <a:t>4 – What evidence will you use to support your argument, answer your questions or prove your point? </a:t>
            </a:r>
            <a:br>
              <a:rPr lang="en-US" dirty="0"/>
            </a:br>
            <a:r>
              <a:rPr lang="en-US" dirty="0"/>
              <a:t>5 – What evidence may counter your main argument, complicate your question or disprove your points? Why are your arguments and points better? How can you avoid complications? </a:t>
            </a:r>
            <a:br>
              <a:rPr lang="en-US" dirty="0"/>
            </a:br>
            <a:r>
              <a:rPr lang="en-US" dirty="0"/>
              <a:t>6 – What course readings will you make reference to?</a:t>
            </a:r>
            <a:br>
              <a:rPr lang="en-US" dirty="0"/>
            </a:br>
            <a:r>
              <a:rPr lang="en-US" dirty="0"/>
              <a:t>7 – What other readings will you make reference to? </a:t>
            </a:r>
            <a:br>
              <a:rPr lang="en-US" dirty="0"/>
            </a:br>
            <a:r>
              <a:rPr lang="en-US" dirty="0"/>
              <a:t>8 – How can you weave in a good hook and conclusion? </a:t>
            </a:r>
          </a:p>
        </p:txBody>
      </p:sp>
    </p:spTree>
    <p:extLst>
      <p:ext uri="{BB962C8B-B14F-4D97-AF65-F5344CB8AC3E}">
        <p14:creationId xmlns:p14="http://schemas.microsoft.com/office/powerpoint/2010/main" val="2576071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2979981949"/>
              </p:ext>
            </p:extLst>
          </p:nvPr>
        </p:nvGraphicFramePr>
        <p:xfrm>
          <a:off x="0" y="-1"/>
          <a:ext cx="12192000" cy="10832375"/>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a:effectLst/>
                        </a:rPr>
                        <a:t>Category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 (Below Average Work)</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 (Average Work)</a:t>
                      </a:r>
                    </a:p>
                  </a:txBody>
                  <a:tcPr marL="38680" marR="38680" marT="0" marB="0"/>
                </a:tc>
                <a:tc>
                  <a:txBody>
                    <a:bodyPr/>
                    <a:lstStyle/>
                    <a:p>
                      <a:pPr marL="0" marR="0">
                        <a:spcBef>
                          <a:spcPts val="0"/>
                        </a:spcBef>
                        <a:spcAft>
                          <a:spcPts val="0"/>
                        </a:spcAft>
                      </a:pPr>
                      <a:r>
                        <a:rPr lang="en-US" sz="1500" dirty="0">
                          <a:effectLst/>
                        </a:rPr>
                        <a:t>B (Excellent Work)</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 (Superior Work)</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Analysis of Subject Matter and Connection to Course Readings</a:t>
                      </a:r>
                    </a:p>
                  </a:txBody>
                  <a:tcPr marL="38680" marR="38680" marT="0" marB="0"/>
                </a:tc>
                <a:tc>
                  <a:txBody>
                    <a:bodyPr/>
                    <a:lstStyle/>
                    <a:p>
                      <a:pPr marL="0" marR="0">
                        <a:spcBef>
                          <a:spcPts val="0"/>
                        </a:spcBef>
                        <a:spcAft>
                          <a:spcPts val="0"/>
                        </a:spcAft>
                      </a:pPr>
                      <a:r>
                        <a:rPr lang="en-US" sz="1500" dirty="0">
                          <a:effectLst/>
                        </a:rPr>
                        <a:t>Superficial analysis of subject.</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not appropriate or complete.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Superficially connected analysis to the course readings.   </a:t>
                      </a:r>
                    </a:p>
                  </a:txBody>
                  <a:tcPr marL="38680" marR="38680" marT="0" marB="0"/>
                </a:tc>
                <a:tc>
                  <a:txBody>
                    <a:bodyPr/>
                    <a:lstStyle/>
                    <a:p>
                      <a:pPr marL="0" marR="0">
                        <a:spcBef>
                          <a:spcPts val="0"/>
                        </a:spcBef>
                        <a:spcAft>
                          <a:spcPts val="0"/>
                        </a:spcAft>
                      </a:pPr>
                      <a:r>
                        <a:rPr lang="en-US" sz="1500" dirty="0">
                          <a:effectLst/>
                        </a:rPr>
                        <a:t>Average analysis of subject.</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somewhat appropriate and incomplete.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Connected analysis to some of the course readings.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a:spcBef>
                          <a:spcPts val="0"/>
                        </a:spcBef>
                        <a:spcAft>
                          <a:spcPts val="0"/>
                        </a:spcAft>
                      </a:pPr>
                      <a:r>
                        <a:rPr lang="en-US" sz="1500" dirty="0">
                          <a:effectLst/>
                        </a:rPr>
                        <a:t>Great analysis of subject.</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appropriate and complete.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Connected analysis to course readings.  </a:t>
                      </a:r>
                    </a:p>
                  </a:txBody>
                  <a:tcPr marL="38680" marR="38680" marT="0" marB="0"/>
                </a:tc>
                <a:tc>
                  <a:txBody>
                    <a:bodyPr/>
                    <a:lstStyle/>
                    <a:p>
                      <a:pPr marL="0" marR="0">
                        <a:spcBef>
                          <a:spcPts val="0"/>
                        </a:spcBef>
                        <a:spcAft>
                          <a:spcPts val="0"/>
                        </a:spcAft>
                      </a:pPr>
                      <a:r>
                        <a:rPr lang="en-US" sz="1500" dirty="0">
                          <a:effectLst/>
                        </a:rPr>
                        <a:t>Exceptional analysis of subject.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entirely on point and complete.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Connected analysis to course readings with excellence. </a:t>
                      </a: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not clear, concise, specific and/or interesting.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Text contains no introductory and/or concluding arguments.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a:spcBef>
                          <a:spcPts val="0"/>
                        </a:spcBef>
                        <a:spcAft>
                          <a:spcPts val="0"/>
                        </a:spcAft>
                      </a:pPr>
                      <a:r>
                        <a:rPr lang="en-US" sz="1500" dirty="0">
                          <a:effectLst/>
                        </a:rPr>
                        <a:t>Blog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Blog not structured well. </a:t>
                      </a:r>
                    </a:p>
                  </a:txBody>
                  <a:tcPr marL="38680" marR="38680" marT="0" marB="0"/>
                </a:tc>
                <a:tc>
                  <a:txBody>
                    <a:bodyPr/>
                    <a:lstStyle/>
                    <a:p>
                      <a:pPr marL="0" marR="0">
                        <a:spcBef>
                          <a:spcPts val="0"/>
                        </a:spcBef>
                        <a:spcAft>
                          <a:spcPts val="0"/>
                        </a:spcAft>
                      </a:pPr>
                      <a:r>
                        <a:rPr lang="en-US" sz="1500" dirty="0">
                          <a:effectLst/>
                        </a:rPr>
                        <a:t>The blog is somewhat clear, concise, specific and/or interesting.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Text contains average introductory and concluding arguments.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somewhat well. </a:t>
                      </a:r>
                    </a:p>
                  </a:txBody>
                  <a:tcPr marL="38680" marR="38680" marT="0" marB="0"/>
                </a:tc>
                <a:tc>
                  <a:txBody>
                    <a:bodyPr/>
                    <a:lstStyle/>
                    <a:p>
                      <a:pPr marL="0" marR="0">
                        <a:spcBef>
                          <a:spcPts val="0"/>
                        </a:spcBef>
                        <a:spcAft>
                          <a:spcPts val="0"/>
                        </a:spcAft>
                      </a:pPr>
                      <a:r>
                        <a:rPr lang="en-US" sz="1500" dirty="0">
                          <a:effectLst/>
                        </a:rPr>
                        <a:t>The blog is clear, concise, specific and interesting.</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Clear and persuasive argument, a well-structured text that features introductory and concluding arguments.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Blog flows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extremely clear, concise, specific, and interesting.</a:t>
                      </a:r>
                    </a:p>
                    <a:p>
                      <a:pPr marL="0" marR="0">
                        <a:spcBef>
                          <a:spcPts val="0"/>
                        </a:spcBef>
                        <a:spcAft>
                          <a:spcPts val="0"/>
                        </a:spcAft>
                      </a:pPr>
                      <a:endParaRPr lang="en-US" sz="1500"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effectLst/>
                        </a:rPr>
                        <a:t>Extremely clear and persuasive argument, a well-structured text that features solid introductory and concluding arguments.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blog is outstanding. </a:t>
                      </a:r>
                    </a:p>
                  </a:txBody>
                  <a:tcPr marL="38680" marR="38680" marT="0" marB="0"/>
                </a:tc>
                <a:extLst>
                  <a:ext uri="{0D108BD9-81ED-4DB2-BD59-A6C34878D82A}">
                    <a16:rowId xmlns:a16="http://schemas.microsoft.com/office/drawing/2014/main" val="3154476115"/>
                  </a:ext>
                </a:extLst>
              </a:tr>
              <a:tr h="943791">
                <a:tc>
                  <a:txBody>
                    <a:bodyPr/>
                    <a:lstStyle/>
                    <a:p>
                      <a:pPr marL="0" marR="0">
                        <a:spcBef>
                          <a:spcPts val="0"/>
                        </a:spcBef>
                        <a:spcAft>
                          <a:spcPts val="0"/>
                        </a:spcAft>
                      </a:pPr>
                      <a:r>
                        <a:rPr lang="en-US" sz="1500" dirty="0">
                          <a:effectLst/>
                        </a:rPr>
                        <a:t>Grammar and Sentence Structure</a:t>
                      </a:r>
                    </a:p>
                    <a:p>
                      <a:pPr marL="0" marR="0">
                        <a:spcBef>
                          <a:spcPts val="0"/>
                        </a:spcBef>
                        <a:spcAft>
                          <a:spcPts val="0"/>
                        </a:spcAft>
                      </a:pPr>
                      <a:r>
                        <a:rPr lang="en-US" sz="1000" dirty="0">
                          <a:effectLst/>
                        </a:rPr>
                        <a:t>(Not Heavily Weighted in Grade)</a:t>
                      </a: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Article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r>
                        <a:rPr lang="en-US" sz="1500" dirty="0">
                          <a:effectLst/>
                        </a:rPr>
                        <a:t>Relevance of Information </a:t>
                      </a:r>
                    </a:p>
                  </a:txBody>
                  <a:tcPr marL="38680" marR="38680" marT="0" marB="0"/>
                </a:tc>
                <a:tc>
                  <a:txBody>
                    <a:bodyPr/>
                    <a:lstStyle/>
                    <a:p>
                      <a:pPr marL="0" marR="0">
                        <a:spcBef>
                          <a:spcPts val="0"/>
                        </a:spcBef>
                        <a:spcAft>
                          <a:spcPts val="0"/>
                        </a:spcAft>
                      </a:pPr>
                      <a:r>
                        <a:rPr lang="en-US" sz="1500" dirty="0">
                          <a:effectLst/>
                        </a:rPr>
                        <a:t>The information cited in the article has no relevance to the blog topic.</a:t>
                      </a:r>
                    </a:p>
                    <a:p>
                      <a:pPr marL="0" marR="0">
                        <a:spcBef>
                          <a:spcPts val="0"/>
                        </a:spcBef>
                        <a:spcAft>
                          <a:spcPts val="0"/>
                        </a:spcAft>
                      </a:pPr>
                      <a:br>
                        <a:rPr lang="en-US" sz="1500" dirty="0">
                          <a:effectLst/>
                        </a:rPr>
                      </a:br>
                      <a:r>
                        <a:rPr lang="en-US" sz="1500" dirty="0">
                          <a:effectLst/>
                        </a:rPr>
                        <a:t>Claims are not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has some relevance to the blog topic.</a:t>
                      </a:r>
                    </a:p>
                    <a:p>
                      <a:pPr marL="0" marR="0">
                        <a:spcBef>
                          <a:spcPts val="0"/>
                        </a:spcBef>
                        <a:spcAft>
                          <a:spcPts val="0"/>
                        </a:spcAft>
                      </a:pPr>
                      <a:br>
                        <a:rPr lang="en-US" sz="1500" dirty="0">
                          <a:effectLst/>
                        </a:rPr>
                      </a:br>
                      <a:r>
                        <a:rPr lang="en-US" sz="1500" dirty="0">
                          <a:effectLst/>
                        </a:rPr>
                        <a:t>Claims are somewhat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somewhat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is relevant to the blog topic.</a:t>
                      </a:r>
                    </a:p>
                    <a:p>
                      <a:pPr marL="0" marR="0">
                        <a:spcBef>
                          <a:spcPts val="0"/>
                        </a:spcBef>
                        <a:spcAft>
                          <a:spcPts val="0"/>
                        </a:spcAft>
                      </a:pPr>
                      <a:br>
                        <a:rPr lang="en-US" sz="1500" dirty="0">
                          <a:effectLst/>
                        </a:rPr>
                      </a:br>
                      <a:r>
                        <a:rPr lang="en-US" sz="1500" dirty="0">
                          <a:effectLst/>
                        </a:rPr>
                        <a:t>Claims are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valid and reliable. </a:t>
                      </a:r>
                    </a:p>
                  </a:txBody>
                  <a:tcPr marL="38680" marR="38680" marT="0" marB="0"/>
                </a:tc>
                <a:tc>
                  <a:txBody>
                    <a:bodyPr/>
                    <a:lstStyle/>
                    <a:p>
                      <a:pPr marL="0" marR="0">
                        <a:spcBef>
                          <a:spcPts val="0"/>
                        </a:spcBef>
                        <a:spcAft>
                          <a:spcPts val="0"/>
                        </a:spcAft>
                      </a:pPr>
                      <a:r>
                        <a:rPr lang="en-US" sz="1500" dirty="0">
                          <a:effectLst/>
                        </a:rPr>
                        <a:t>The information cited in the article is completely on point with the blog topic.</a:t>
                      </a:r>
                    </a:p>
                    <a:p>
                      <a:pPr marL="0" marR="0">
                        <a:spcBef>
                          <a:spcPts val="0"/>
                        </a:spcBef>
                        <a:spcAft>
                          <a:spcPts val="0"/>
                        </a:spcAft>
                      </a:pPr>
                      <a:br>
                        <a:rPr lang="en-US" sz="1500" dirty="0">
                          <a:effectLst/>
                        </a:rPr>
                      </a:br>
                      <a:r>
                        <a:rPr lang="en-US" sz="1500" dirty="0">
                          <a:effectLst/>
                        </a:rPr>
                        <a:t>Claims are backed up by a variety of excellent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all completely valid and reliable. </a:t>
                      </a: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r>
                        <a:rPr lang="en-US" sz="1500" dirty="0">
                          <a:effectLst/>
                        </a:rPr>
                        <a:t>Resources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Two or less course readings and/or reliable/valid external sources are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At least one reference is from the course readings.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used correctly – they are not useful to the topic.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Three to five course readings and/or reliable/valid external source is referenced.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At least two references are from the course readings.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somewhat correctly – they are somewhat useful to the topic.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Six or seven course readings and/or reliable/valid external sources are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At least three references are from the course readings.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correctly – they are useful to the topic.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Eight or more course readings and/or reliable/valid external sources are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At least four references are from the course readings.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a:t>
                      </a:r>
                      <a:r>
                        <a:rPr lang="en-US" sz="1500">
                          <a:effectLst/>
                          <a:latin typeface="Calibri" panose="020F0502020204030204" pitchFamily="34" charset="0"/>
                          <a:ea typeface="Calibri" panose="020F0502020204030204" pitchFamily="34" charset="0"/>
                          <a:cs typeface="Times New Roman" panose="02020603050405020304" pitchFamily="18" charset="0"/>
                        </a:rPr>
                        <a:t>with excellence - they </a:t>
                      </a:r>
                      <a:r>
                        <a:rPr lang="en-US" sz="1500" dirty="0">
                          <a:effectLst/>
                          <a:latin typeface="Calibri" panose="020F0502020204030204" pitchFamily="34" charset="0"/>
                          <a:ea typeface="Calibri" panose="020F0502020204030204" pitchFamily="34" charset="0"/>
                          <a:cs typeface="Times New Roman" panose="02020603050405020304" pitchFamily="18" charset="0"/>
                        </a:rPr>
                        <a:t>bring value to the blog. </a:t>
                      </a:r>
                    </a:p>
                  </a:txBody>
                  <a:tcPr marL="38680" marR="38680" marT="0" marB="0"/>
                </a:tc>
                <a:extLst>
                  <a:ext uri="{0D108BD9-81ED-4DB2-BD59-A6C34878D82A}">
                    <a16:rowId xmlns:a16="http://schemas.microsoft.com/office/drawing/2014/main" val="1002663901"/>
                  </a:ext>
                </a:extLst>
              </a:tr>
            </a:tbl>
          </a:graphicData>
        </a:graphic>
      </p:graphicFrame>
    </p:spTree>
    <p:extLst>
      <p:ext uri="{BB962C8B-B14F-4D97-AF65-F5344CB8AC3E}">
        <p14:creationId xmlns:p14="http://schemas.microsoft.com/office/powerpoint/2010/main" val="354531862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2695</TotalTime>
  <Words>958</Words>
  <Application>Microsoft Macintosh PowerPoint</Application>
  <PresentationFormat>Widescreen</PresentationFormat>
  <Paragraphs>123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Calibri Light</vt:lpstr>
      <vt:lpstr>Retrospect</vt:lpstr>
      <vt:lpstr>Urban Agriculture</vt:lpstr>
      <vt:lpstr>Blog Posts (Reports about Urban Agriculture) </vt:lpstr>
      <vt:lpstr>Suggested Structure</vt:lpstr>
      <vt:lpstr>Blog Topics</vt:lpstr>
      <vt:lpstr>Get More Specific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250</cp:revision>
  <cp:lastPrinted>2017-07-26T18:23:54Z</cp:lastPrinted>
  <dcterms:created xsi:type="dcterms:W3CDTF">2016-01-27T06:10:50Z</dcterms:created>
  <dcterms:modified xsi:type="dcterms:W3CDTF">2024-02-14T04:34:55Z</dcterms:modified>
</cp:coreProperties>
</file>