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7"/>
  </p:notesMasterIdLst>
  <p:sldIdLst>
    <p:sldId id="257" r:id="rId2"/>
    <p:sldId id="328" r:id="rId3"/>
    <p:sldId id="329" r:id="rId4"/>
    <p:sldId id="330" r:id="rId5"/>
    <p:sldId id="327"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14" autoAdjust="0"/>
    <p:restoredTop sz="94660"/>
  </p:normalViewPr>
  <p:slideViewPr>
    <p:cSldViewPr snapToGrid="0">
      <p:cViewPr varScale="1">
        <p:scale>
          <a:sx n="114" d="100"/>
          <a:sy n="114" d="100"/>
        </p:scale>
        <p:origin x="336" y="168"/>
      </p:cViewPr>
      <p:guideLst/>
    </p:cSldViewPr>
  </p:slideViewPr>
  <p:notesTextViewPr>
    <p:cViewPr>
      <p:scale>
        <a:sx n="1" d="1"/>
        <a:sy n="1" d="1"/>
      </p:scale>
      <p:origin x="0" y="0"/>
    </p:cViewPr>
  </p:notesTextViewPr>
  <p:sorterViewPr>
    <p:cViewPr>
      <p:scale>
        <a:sx n="100" d="100"/>
        <a:sy n="100" d="100"/>
      </p:scale>
      <p:origin x="0" y="-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B9395BF-A852-48DF-B5B0-CDF00B6C9969}" type="datetimeFigureOut">
              <a:rPr lang="en-CA" smtClean="0"/>
              <a:t>2024-02-13</a:t>
            </a:fld>
            <a:endParaRPr lang="en-CA"/>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BE443DF-6AB8-4D5A-83B3-1D81857E7211}" type="slidenum">
              <a:rPr lang="en-CA" smtClean="0"/>
              <a:t>‹#›</a:t>
            </a:fld>
            <a:endParaRPr lang="en-CA"/>
          </a:p>
        </p:txBody>
      </p:sp>
    </p:spTree>
    <p:extLst>
      <p:ext uri="{BB962C8B-B14F-4D97-AF65-F5344CB8AC3E}">
        <p14:creationId xmlns:p14="http://schemas.microsoft.com/office/powerpoint/2010/main" val="32620591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BDF68E2-58F2-4D09-BE8B-E3BD06533059}" type="datetimeFigureOut">
              <a:rPr lang="en-US" dirty="0"/>
              <a:t>2/13/24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2D6473-DF6D-4702-B328-E0DD40540A4E}" type="datetimeFigureOut">
              <a:rPr lang="en-US" dirty="0"/>
              <a:t>2/13/24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6F7E3A-B166-407D-9866-32884E7D5B37}" type="datetimeFigureOut">
              <a:rPr lang="en-US" dirty="0"/>
              <a:t>2/13/24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0" y="2157414"/>
            <a:ext cx="11855451" cy="854075"/>
          </a:xfrm>
        </p:spPr>
        <p:txBody>
          <a:bodyPr/>
          <a:lstStyle/>
          <a:p>
            <a:r>
              <a:rPr lang="en-US"/>
              <a:t>Click to edit Master title style</a:t>
            </a:r>
            <a:endParaRPr lang="en-CA"/>
          </a:p>
        </p:txBody>
      </p:sp>
      <p:sp>
        <p:nvSpPr>
          <p:cNvPr id="3" name="Date Placeholder 2"/>
          <p:cNvSpPr>
            <a:spLocks noGrp="1"/>
          </p:cNvSpPr>
          <p:nvPr>
            <p:ph type="dt" idx="10"/>
          </p:nvPr>
        </p:nvSpPr>
        <p:spPr>
          <a:xfrm>
            <a:off x="8773585" y="188913"/>
            <a:ext cx="2813049" cy="342900"/>
          </a:xfrm>
        </p:spPr>
        <p:txBody>
          <a:bodyPr/>
          <a:lstStyle>
            <a:lvl1pPr>
              <a:defRPr/>
            </a:lvl1pPr>
          </a:lstStyle>
          <a:p>
            <a:r>
              <a:rPr lang="en-CA" altLang="en-US"/>
              <a:t>13-1-31</a:t>
            </a:r>
          </a:p>
        </p:txBody>
      </p:sp>
      <p:sp>
        <p:nvSpPr>
          <p:cNvPr id="4" name="Slide Number Placeholder 3"/>
          <p:cNvSpPr>
            <a:spLocks noGrp="1"/>
          </p:cNvSpPr>
          <p:nvPr>
            <p:ph type="sldNum" idx="11"/>
          </p:nvPr>
        </p:nvSpPr>
        <p:spPr>
          <a:xfrm>
            <a:off x="11719985" y="6569075"/>
            <a:ext cx="577849" cy="342900"/>
          </a:xfrm>
        </p:spPr>
        <p:txBody>
          <a:bodyPr/>
          <a:lstStyle>
            <a:lvl1pPr>
              <a:defRPr/>
            </a:lvl1pPr>
          </a:lstStyle>
          <a:p>
            <a:fld id="{B0E33AC2-D8C5-4515-AD00-E08C681A12E2}" type="slidenum">
              <a:rPr lang="en-CA" altLang="en-US"/>
              <a:pPr/>
              <a:t>‹#›</a:t>
            </a:fld>
            <a:endParaRPr lang="en-CA" altLang="en-US"/>
          </a:p>
        </p:txBody>
      </p:sp>
    </p:spTree>
    <p:extLst>
      <p:ext uri="{BB962C8B-B14F-4D97-AF65-F5344CB8AC3E}">
        <p14:creationId xmlns:p14="http://schemas.microsoft.com/office/powerpoint/2010/main" val="4903655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8FC5F6-F338-4AE4-BB23-26385BCFC423}" type="datetimeFigureOut">
              <a:rPr lang="en-US" dirty="0"/>
              <a:t>2/13/24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113E31D-E2AB-40D1-8B51-AFA5AFEF393A}"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0EBB0C4-6273-4C6E-B9BD-2EDC30F1CD52}" type="datetimeFigureOut">
              <a:rPr lang="en-US" dirty="0"/>
              <a:t>2/13/24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AB4D41-86C1-4908-B66A-0B50CEB3BF29}" type="datetimeFigureOut">
              <a:rPr lang="en-US" dirty="0"/>
              <a:t>2/13/24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6426E2C-56C1-4E0D-A793-0088A7FDD37E}" type="datetimeFigureOut">
              <a:rPr lang="en-US" dirty="0"/>
              <a:t>2/13/24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8C39B41-D8B5-4052-B551-9B5525EAA8B6}" type="datetimeFigureOut">
              <a:rPr lang="en-US" dirty="0"/>
              <a:t>2/13/24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4D94136C-8742-45B2-AF27-D93DF72833A9}" type="datetimeFigureOut">
              <a:rPr lang="en-US" dirty="0"/>
              <a:t>2/13/24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32ABBEA6-7C60-4B02-AE87-00D78D8422AF}" type="datetimeFigureOut">
              <a:rPr lang="en-US" dirty="0"/>
              <a:t>2/13/24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CAD897-D46E-4AD2-BD9B-49DD3E640873}" type="datetimeFigureOut">
              <a:rPr lang="en-US" dirty="0"/>
              <a:t>2/13/24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8624D31-43A5-475A-80CF-332C9F6DCF35}" type="datetimeFigureOut">
              <a:rPr lang="en-US" dirty="0"/>
              <a:t>2/13/24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dirty="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a:t>Urban Agriculture</a:t>
            </a:r>
          </a:p>
        </p:txBody>
      </p:sp>
      <p:sp>
        <p:nvSpPr>
          <p:cNvPr id="3" name="Subtitle 2"/>
          <p:cNvSpPr>
            <a:spLocks noGrp="1"/>
          </p:cNvSpPr>
          <p:nvPr>
            <p:ph type="subTitle" idx="1"/>
          </p:nvPr>
        </p:nvSpPr>
        <p:spPr/>
        <p:txBody>
          <a:bodyPr>
            <a:normAutofit/>
          </a:bodyPr>
          <a:lstStyle/>
          <a:p>
            <a:r>
              <a:rPr lang="en-CA" dirty="0"/>
              <a:t>Blogs</a:t>
            </a:r>
          </a:p>
        </p:txBody>
      </p:sp>
    </p:spTree>
    <p:extLst>
      <p:ext uri="{BB962C8B-B14F-4D97-AF65-F5344CB8AC3E}">
        <p14:creationId xmlns:p14="http://schemas.microsoft.com/office/powerpoint/2010/main" val="258128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B64C82-869E-A44A-8F4F-9CA8DF3887A4}"/>
              </a:ext>
            </a:extLst>
          </p:cNvPr>
          <p:cNvSpPr>
            <a:spLocks noGrp="1"/>
          </p:cNvSpPr>
          <p:nvPr>
            <p:ph type="title"/>
          </p:nvPr>
        </p:nvSpPr>
        <p:spPr/>
        <p:txBody>
          <a:bodyPr>
            <a:normAutofit/>
          </a:bodyPr>
          <a:lstStyle/>
          <a:p>
            <a:r>
              <a:rPr lang="en-CA" sz="4400" b="1" dirty="0"/>
              <a:t>Blog Posts </a:t>
            </a:r>
            <a:r>
              <a:rPr lang="en-CA" sz="3000" b="1" dirty="0"/>
              <a:t>(Reports </a:t>
            </a:r>
            <a:r>
              <a:rPr lang="en-CA" sz="3000" b="1"/>
              <a:t>about Urban </a:t>
            </a:r>
            <a:r>
              <a:rPr lang="en-CA" sz="3000" b="1" dirty="0"/>
              <a:t>Agriculture) </a:t>
            </a:r>
            <a:endParaRPr lang="en-US" sz="3000" dirty="0"/>
          </a:p>
        </p:txBody>
      </p:sp>
      <p:sp>
        <p:nvSpPr>
          <p:cNvPr id="3" name="Content Placeholder 2">
            <a:extLst>
              <a:ext uri="{FF2B5EF4-FFF2-40B4-BE49-F238E27FC236}">
                <a16:creationId xmlns:a16="http://schemas.microsoft.com/office/drawing/2014/main" id="{BF3FEB70-7F5C-9045-BFBE-A4358D8B08CE}"/>
              </a:ext>
            </a:extLst>
          </p:cNvPr>
          <p:cNvSpPr>
            <a:spLocks noGrp="1"/>
          </p:cNvSpPr>
          <p:nvPr>
            <p:ph idx="1"/>
          </p:nvPr>
        </p:nvSpPr>
        <p:spPr/>
        <p:txBody>
          <a:bodyPr/>
          <a:lstStyle/>
          <a:p>
            <a:r>
              <a:rPr lang="en-CA" dirty="0"/>
              <a:t>Blog Posts (Essays about Urban Agriculture): Students will write two blogs of about 600 – 1000 words about a topic related to urban agriculture covered in the course lectures and/or required readings. The first blog must include themes related to critical perspectives in urban agriculture, and the second blog must include topics related to creating sustainable urban foodscapes. Although this is a blog, the information conveyed must come from research, not conjecture. In addition, to get an A, the blog must contain at least eight reliable, valid, credible sources and reference the course readings. Students with production skills can produce a video or a podcast instead of a blog; however, this must also be approved by me (Erik </a:t>
            </a:r>
            <a:r>
              <a:rPr lang="en-CA" dirty="0" err="1"/>
              <a:t>Chevrier</a:t>
            </a:r>
            <a:r>
              <a:rPr lang="en-CA" dirty="0"/>
              <a:t>).</a:t>
            </a:r>
            <a:endParaRPr lang="en-US" dirty="0"/>
          </a:p>
        </p:txBody>
      </p:sp>
    </p:spTree>
    <p:extLst>
      <p:ext uri="{BB962C8B-B14F-4D97-AF65-F5344CB8AC3E}">
        <p14:creationId xmlns:p14="http://schemas.microsoft.com/office/powerpoint/2010/main" val="1220136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1A1B15-3983-044D-92B9-BCA2CDD112C6}"/>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69F1285C-885D-8D41-9D17-C2CDD9B8C01B}"/>
              </a:ext>
            </a:extLst>
          </p:cNvPr>
          <p:cNvSpPr>
            <a:spLocks noGrp="1"/>
          </p:cNvSpPr>
          <p:nvPr>
            <p:ph idx="1"/>
          </p:nvPr>
        </p:nvSpPr>
        <p:spPr/>
        <p:txBody>
          <a:bodyPr>
            <a:normAutofit/>
          </a:bodyPr>
          <a:lstStyle/>
          <a:p>
            <a:pPr marL="0" indent="0">
              <a:buNone/>
            </a:pPr>
            <a:r>
              <a:rPr lang="en-US" sz="3200" dirty="0"/>
              <a:t>Blog 1 – </a:t>
            </a:r>
            <a:r>
              <a:rPr lang="en-CA" sz="3200" dirty="0"/>
              <a:t>Critical Perspectives in Urban Agriculture</a:t>
            </a:r>
          </a:p>
          <a:p>
            <a:pPr marL="0" indent="0">
              <a:buNone/>
            </a:pPr>
            <a:r>
              <a:rPr lang="en-CA" sz="1600" i="1" dirty="0"/>
              <a:t>(These are only ideas - students can choose a topic of their choice)</a:t>
            </a:r>
            <a:endParaRPr lang="en-US" sz="1600" i="1" dirty="0"/>
          </a:p>
          <a:p>
            <a:pPr lvl="1"/>
            <a:r>
              <a:rPr lang="en-US" dirty="0"/>
              <a:t>Industrial agriculture and ecological crises</a:t>
            </a:r>
          </a:p>
          <a:p>
            <a:pPr lvl="1"/>
            <a:r>
              <a:rPr lang="en-US" dirty="0"/>
              <a:t>Global food systems and social crises</a:t>
            </a:r>
          </a:p>
          <a:p>
            <a:pPr lvl="1"/>
            <a:r>
              <a:rPr lang="en-US" dirty="0"/>
              <a:t>Food insecurity</a:t>
            </a:r>
          </a:p>
          <a:p>
            <a:pPr lvl="1"/>
            <a:r>
              <a:rPr lang="en-US" dirty="0"/>
              <a:t>Colonization, land and farming</a:t>
            </a:r>
          </a:p>
          <a:p>
            <a:pPr lvl="1"/>
            <a:r>
              <a:rPr lang="en-US" dirty="0"/>
              <a:t>GMOs, monocultures and privatization of life</a:t>
            </a:r>
          </a:p>
          <a:p>
            <a:pPr lvl="1"/>
            <a:r>
              <a:rPr lang="en-US" dirty="0"/>
              <a:t>Unsustainability of global food systems</a:t>
            </a:r>
          </a:p>
          <a:p>
            <a:pPr lvl="1"/>
            <a:r>
              <a:rPr lang="en-US" dirty="0"/>
              <a:t>Farmers and economic injustice</a:t>
            </a:r>
          </a:p>
          <a:p>
            <a:pPr lvl="1"/>
            <a:endParaRPr lang="en-US" dirty="0"/>
          </a:p>
          <a:p>
            <a:pPr marL="201168" lvl="1" indent="0">
              <a:buNone/>
            </a:pPr>
            <a:endParaRPr lang="en-US" dirty="0"/>
          </a:p>
          <a:p>
            <a:pPr lvl="1"/>
            <a:endParaRPr lang="en-US" dirty="0"/>
          </a:p>
        </p:txBody>
      </p:sp>
    </p:spTree>
    <p:extLst>
      <p:ext uri="{BB962C8B-B14F-4D97-AF65-F5344CB8AC3E}">
        <p14:creationId xmlns:p14="http://schemas.microsoft.com/office/powerpoint/2010/main" val="8254425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B1CE20-90C2-2341-8595-A770A914B2C3}"/>
              </a:ext>
            </a:extLst>
          </p:cNvPr>
          <p:cNvSpPr>
            <a:spLocks noGrp="1"/>
          </p:cNvSpPr>
          <p:nvPr>
            <p:ph type="title"/>
          </p:nvPr>
        </p:nvSpPr>
        <p:spPr/>
        <p:txBody>
          <a:bodyPr/>
          <a:lstStyle/>
          <a:p>
            <a:r>
              <a:rPr lang="en-US" dirty="0"/>
              <a:t>Blog Topics</a:t>
            </a:r>
          </a:p>
        </p:txBody>
      </p:sp>
      <p:sp>
        <p:nvSpPr>
          <p:cNvPr id="3" name="Content Placeholder 2">
            <a:extLst>
              <a:ext uri="{FF2B5EF4-FFF2-40B4-BE49-F238E27FC236}">
                <a16:creationId xmlns:a16="http://schemas.microsoft.com/office/drawing/2014/main" id="{5CD15872-26E6-4F4F-A940-76849A7EBE40}"/>
              </a:ext>
            </a:extLst>
          </p:cNvPr>
          <p:cNvSpPr>
            <a:spLocks noGrp="1"/>
          </p:cNvSpPr>
          <p:nvPr>
            <p:ph idx="1"/>
          </p:nvPr>
        </p:nvSpPr>
        <p:spPr/>
        <p:txBody>
          <a:bodyPr>
            <a:normAutofit/>
          </a:bodyPr>
          <a:lstStyle/>
          <a:p>
            <a:pPr marL="0" indent="0">
              <a:buNone/>
            </a:pPr>
            <a:r>
              <a:rPr lang="en-US" sz="3200" dirty="0"/>
              <a:t>Blog 2 – Creating Sustainable Urban Foodscapes</a:t>
            </a:r>
          </a:p>
          <a:p>
            <a:pPr marL="0" indent="0">
              <a:buNone/>
            </a:pPr>
            <a:r>
              <a:rPr lang="en-CA" sz="1600" i="1" dirty="0"/>
              <a:t>(These are only ideas - students can choose a topic of their choice)</a:t>
            </a:r>
            <a:endParaRPr lang="en-US" sz="1600" i="1" dirty="0"/>
          </a:p>
          <a:p>
            <a:pPr lvl="1"/>
            <a:r>
              <a:rPr lang="en-US" dirty="0"/>
              <a:t>Food sovereignty</a:t>
            </a:r>
          </a:p>
          <a:p>
            <a:pPr lvl="1"/>
            <a:r>
              <a:rPr lang="en-US" dirty="0"/>
              <a:t>Food justice</a:t>
            </a:r>
          </a:p>
          <a:p>
            <a:pPr lvl="1"/>
            <a:r>
              <a:rPr lang="en-US" dirty="0"/>
              <a:t>Regenerative agriculture</a:t>
            </a:r>
          </a:p>
          <a:p>
            <a:pPr lvl="1"/>
            <a:r>
              <a:rPr lang="en-US" dirty="0"/>
              <a:t>Permaculture</a:t>
            </a:r>
          </a:p>
          <a:p>
            <a:pPr lvl="1"/>
            <a:r>
              <a:rPr lang="en-US" dirty="0"/>
              <a:t>Agroecology</a:t>
            </a:r>
          </a:p>
          <a:p>
            <a:pPr lvl="1"/>
            <a:r>
              <a:rPr lang="en-US" dirty="0"/>
              <a:t>Foodscapes and urban planning</a:t>
            </a:r>
          </a:p>
        </p:txBody>
      </p:sp>
    </p:spTree>
    <p:extLst>
      <p:ext uri="{BB962C8B-B14F-4D97-AF65-F5344CB8AC3E}">
        <p14:creationId xmlns:p14="http://schemas.microsoft.com/office/powerpoint/2010/main" val="39172024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80FCC2AF-CF38-43A6-8440-430E8B715CA9}"/>
              </a:ext>
            </a:extLst>
          </p:cNvPr>
          <p:cNvGraphicFramePr>
            <a:graphicFrameLocks noGrp="1"/>
          </p:cNvGraphicFramePr>
          <p:nvPr>
            <p:ph idx="4294967295"/>
            <p:extLst>
              <p:ext uri="{D42A27DB-BD31-4B8C-83A1-F6EECF244321}">
                <p14:modId xmlns:p14="http://schemas.microsoft.com/office/powerpoint/2010/main" val="2979981949"/>
              </p:ext>
            </p:extLst>
          </p:nvPr>
        </p:nvGraphicFramePr>
        <p:xfrm>
          <a:off x="0" y="-1"/>
          <a:ext cx="12192000" cy="10832375"/>
        </p:xfrm>
        <a:graphic>
          <a:graphicData uri="http://schemas.openxmlformats.org/drawingml/2006/table">
            <a:tbl>
              <a:tblPr firstRow="1" firstCol="1" bandRow="1">
                <a:tableStyleId>{5C22544A-7EE6-4342-B048-85BDC9FD1C3A}</a:tableStyleId>
              </a:tblPr>
              <a:tblGrid>
                <a:gridCol w="2438400">
                  <a:extLst>
                    <a:ext uri="{9D8B030D-6E8A-4147-A177-3AD203B41FA5}">
                      <a16:colId xmlns:a16="http://schemas.microsoft.com/office/drawing/2014/main" val="4226346328"/>
                    </a:ext>
                  </a:extLst>
                </a:gridCol>
                <a:gridCol w="2438400">
                  <a:extLst>
                    <a:ext uri="{9D8B030D-6E8A-4147-A177-3AD203B41FA5}">
                      <a16:colId xmlns:a16="http://schemas.microsoft.com/office/drawing/2014/main" val="2107181673"/>
                    </a:ext>
                  </a:extLst>
                </a:gridCol>
                <a:gridCol w="2438400">
                  <a:extLst>
                    <a:ext uri="{9D8B030D-6E8A-4147-A177-3AD203B41FA5}">
                      <a16:colId xmlns:a16="http://schemas.microsoft.com/office/drawing/2014/main" val="392681824"/>
                    </a:ext>
                  </a:extLst>
                </a:gridCol>
                <a:gridCol w="2438400">
                  <a:extLst>
                    <a:ext uri="{9D8B030D-6E8A-4147-A177-3AD203B41FA5}">
                      <a16:colId xmlns:a16="http://schemas.microsoft.com/office/drawing/2014/main" val="3258894611"/>
                    </a:ext>
                  </a:extLst>
                </a:gridCol>
                <a:gridCol w="2438400">
                  <a:extLst>
                    <a:ext uri="{9D8B030D-6E8A-4147-A177-3AD203B41FA5}">
                      <a16:colId xmlns:a16="http://schemas.microsoft.com/office/drawing/2014/main" val="2442212841"/>
                    </a:ext>
                  </a:extLst>
                </a:gridCol>
              </a:tblGrid>
              <a:tr h="157298">
                <a:tc>
                  <a:txBody>
                    <a:bodyPr/>
                    <a:lstStyle/>
                    <a:p>
                      <a:pPr marL="0" marR="0">
                        <a:spcBef>
                          <a:spcPts val="0"/>
                        </a:spcBef>
                        <a:spcAft>
                          <a:spcPts val="0"/>
                        </a:spcAft>
                      </a:pPr>
                      <a:r>
                        <a:rPr lang="en-US" sz="1500">
                          <a:effectLst/>
                        </a:rPr>
                        <a:t>Category</a:t>
                      </a:r>
                      <a:endParaRPr lang="en-US" sz="150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D (Below Average Work)</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C (Average Work)</a:t>
                      </a:r>
                    </a:p>
                  </a:txBody>
                  <a:tcPr marL="38680" marR="38680" marT="0" marB="0"/>
                </a:tc>
                <a:tc>
                  <a:txBody>
                    <a:bodyPr/>
                    <a:lstStyle/>
                    <a:p>
                      <a:pPr marL="0" marR="0">
                        <a:spcBef>
                          <a:spcPts val="0"/>
                        </a:spcBef>
                        <a:spcAft>
                          <a:spcPts val="0"/>
                        </a:spcAft>
                      </a:pPr>
                      <a:r>
                        <a:rPr lang="en-US" sz="1500" dirty="0">
                          <a:effectLst/>
                        </a:rPr>
                        <a:t>B (Excellent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A (Superior Work)</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442857339"/>
                  </a:ext>
                </a:extLst>
              </a:tr>
              <a:tr h="1887584">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Analysis of Subject Matter and Connection to Course Readings</a:t>
                      </a:r>
                    </a:p>
                  </a:txBody>
                  <a:tcPr marL="38680" marR="38680" marT="0" marB="0"/>
                </a:tc>
                <a:tc>
                  <a:txBody>
                    <a:bodyPr/>
                    <a:lstStyle/>
                    <a:p>
                      <a:pPr marL="0" marR="0">
                        <a:spcBef>
                          <a:spcPts val="0"/>
                        </a:spcBef>
                        <a:spcAft>
                          <a:spcPts val="0"/>
                        </a:spcAft>
                      </a:pPr>
                      <a:r>
                        <a:rPr lang="en-US" sz="1500" dirty="0">
                          <a:effectLst/>
                        </a:rPr>
                        <a:t>Superficial analysis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not appropriate or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Superficially connected analysis to the course readings.   </a:t>
                      </a:r>
                    </a:p>
                  </a:txBody>
                  <a:tcPr marL="38680" marR="38680" marT="0" marB="0"/>
                </a:tc>
                <a:tc>
                  <a:txBody>
                    <a:bodyPr/>
                    <a:lstStyle/>
                    <a:p>
                      <a:pPr marL="0" marR="0">
                        <a:spcBef>
                          <a:spcPts val="0"/>
                        </a:spcBef>
                        <a:spcAft>
                          <a:spcPts val="0"/>
                        </a:spcAft>
                      </a:pPr>
                      <a:r>
                        <a:rPr lang="en-US" sz="1500" dirty="0">
                          <a:effectLst/>
                        </a:rPr>
                        <a:t>Average analysis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somewhat appropriate and incomplete.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analysis to some of the course readings.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txBody>
                  <a:tcPr marL="38680" marR="38680" marT="0" marB="0"/>
                </a:tc>
                <a:tc>
                  <a:txBody>
                    <a:bodyPr/>
                    <a:lstStyle/>
                    <a:p>
                      <a:pPr marL="0" marR="0">
                        <a:spcBef>
                          <a:spcPts val="0"/>
                        </a:spcBef>
                        <a:spcAft>
                          <a:spcPts val="0"/>
                        </a:spcAft>
                      </a:pPr>
                      <a:r>
                        <a:rPr lang="en-US" sz="1500" dirty="0">
                          <a:effectLst/>
                        </a:rPr>
                        <a:t>Great analysis of subject.</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appropriate and complete.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analysis to course readings.  </a:t>
                      </a:r>
                    </a:p>
                  </a:txBody>
                  <a:tcPr marL="38680" marR="38680" marT="0" marB="0"/>
                </a:tc>
                <a:tc>
                  <a:txBody>
                    <a:bodyPr/>
                    <a:lstStyle/>
                    <a:p>
                      <a:pPr marL="0" marR="0">
                        <a:spcBef>
                          <a:spcPts val="0"/>
                        </a:spcBef>
                        <a:spcAft>
                          <a:spcPts val="0"/>
                        </a:spcAft>
                      </a:pPr>
                      <a:r>
                        <a:rPr lang="en-US" sz="1500" dirty="0">
                          <a:effectLst/>
                        </a:rPr>
                        <a:t>Exceptional analysis of subject.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Analysis entirely on point and complete.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Connected analysis to course readings with excellence. </a:t>
                      </a:r>
                    </a:p>
                  </a:txBody>
                  <a:tcPr marL="38680" marR="38680" marT="0" marB="0"/>
                </a:tc>
                <a:extLst>
                  <a:ext uri="{0D108BD9-81ED-4DB2-BD59-A6C34878D82A}">
                    <a16:rowId xmlns:a16="http://schemas.microsoft.com/office/drawing/2014/main" val="651724473"/>
                  </a:ext>
                </a:extLst>
              </a:tr>
              <a:tr h="1887584">
                <a:tc>
                  <a:txBody>
                    <a:bodyPr/>
                    <a:lstStyle/>
                    <a:p>
                      <a:pPr marL="0" marR="0">
                        <a:spcBef>
                          <a:spcPts val="0"/>
                        </a:spcBef>
                        <a:spcAft>
                          <a:spcPts val="0"/>
                        </a:spcAft>
                      </a:pPr>
                      <a:r>
                        <a:rPr lang="en-US" sz="1500" dirty="0">
                          <a:effectLst/>
                        </a:rPr>
                        <a:t>Clarity and Structure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not clear, concise, specific and/or interesting.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no introductory and/or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a:spcBef>
                          <a:spcPts val="0"/>
                        </a:spcBef>
                        <a:spcAft>
                          <a:spcPts val="0"/>
                        </a:spcAft>
                      </a:pPr>
                      <a:r>
                        <a:rPr lang="en-US" sz="1500" dirty="0">
                          <a:effectLst/>
                        </a:rPr>
                        <a:t>Blog does not flow well. </a:t>
                      </a:r>
                    </a:p>
                    <a:p>
                      <a:pPr marL="0" marR="0">
                        <a:spcBef>
                          <a:spcPts val="0"/>
                        </a:spcBef>
                        <a:spcAft>
                          <a:spcPts val="0"/>
                        </a:spcAft>
                      </a:pPr>
                      <a:endParaRPr lang="en-US" sz="1500" dirty="0">
                        <a:effectLst/>
                      </a:endParaRPr>
                    </a:p>
                    <a:p>
                      <a:pPr marL="0" marR="0">
                        <a:spcBef>
                          <a:spcPts val="0"/>
                        </a:spcBef>
                        <a:spcAft>
                          <a:spcPts val="0"/>
                        </a:spcAft>
                      </a:pPr>
                      <a:r>
                        <a:rPr lang="en-US" sz="1500" dirty="0">
                          <a:effectLst/>
                        </a:rPr>
                        <a:t>Blog not structured well. </a:t>
                      </a:r>
                    </a:p>
                  </a:txBody>
                  <a:tcPr marL="38680" marR="38680" marT="0" marB="0"/>
                </a:tc>
                <a:tc>
                  <a:txBody>
                    <a:bodyPr/>
                    <a:lstStyle/>
                    <a:p>
                      <a:pPr marL="0" marR="0">
                        <a:spcBef>
                          <a:spcPts val="0"/>
                        </a:spcBef>
                        <a:spcAft>
                          <a:spcPts val="0"/>
                        </a:spcAft>
                      </a:pPr>
                      <a:r>
                        <a:rPr lang="en-US" sz="1500" dirty="0">
                          <a:effectLst/>
                        </a:rPr>
                        <a:t>The blog is somewhat clear, concise, specific and/or interesting.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Text contains average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somewhat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somewhat well. </a:t>
                      </a:r>
                    </a:p>
                  </a:txBody>
                  <a:tcPr marL="38680" marR="38680" marT="0" marB="0"/>
                </a:tc>
                <a:tc>
                  <a:txBody>
                    <a:bodyPr/>
                    <a:lstStyle/>
                    <a:p>
                      <a:pPr marL="0" marR="0">
                        <a:spcBef>
                          <a:spcPts val="0"/>
                        </a:spcBef>
                        <a:spcAft>
                          <a:spcPts val="0"/>
                        </a:spcAft>
                      </a:pPr>
                      <a:r>
                        <a:rPr lang="en-US" sz="1500" dirty="0">
                          <a:effectLst/>
                        </a:rPr>
                        <a:t>The blog is clear, concise, specific and interesting.</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Clear and persuasive argument, a well-structured text that features introductory and concluding arguments.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Blog flows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structured well.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The blog is extremely clear, concise, specific, and interesting.</a:t>
                      </a:r>
                    </a:p>
                    <a:p>
                      <a:pPr marL="0" marR="0">
                        <a:spcBef>
                          <a:spcPts val="0"/>
                        </a:spcBef>
                        <a:spcAft>
                          <a:spcPts val="0"/>
                        </a:spcAft>
                      </a:pPr>
                      <a:endParaRPr lang="en-US" sz="1500" dirty="0">
                        <a:effectLst/>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500" dirty="0">
                          <a:effectLst/>
                        </a:rPr>
                        <a:t>Extremely clear and persuasive argument, a well-structured text that features solid introductory and concluding arguments.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Blog flows extremely well.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rPr>
                        <a:t>The structure of the blog is outstanding. </a:t>
                      </a:r>
                    </a:p>
                  </a:txBody>
                  <a:tcPr marL="38680" marR="38680" marT="0" marB="0"/>
                </a:tc>
                <a:extLst>
                  <a:ext uri="{0D108BD9-81ED-4DB2-BD59-A6C34878D82A}">
                    <a16:rowId xmlns:a16="http://schemas.microsoft.com/office/drawing/2014/main" val="3154476115"/>
                  </a:ext>
                </a:extLst>
              </a:tr>
              <a:tr h="943791">
                <a:tc>
                  <a:txBody>
                    <a:bodyPr/>
                    <a:lstStyle/>
                    <a:p>
                      <a:pPr marL="0" marR="0">
                        <a:spcBef>
                          <a:spcPts val="0"/>
                        </a:spcBef>
                        <a:spcAft>
                          <a:spcPts val="0"/>
                        </a:spcAft>
                      </a:pPr>
                      <a:r>
                        <a:rPr lang="en-US" sz="1500" dirty="0">
                          <a:effectLst/>
                        </a:rPr>
                        <a:t>Grammar and Sentence Structure</a:t>
                      </a:r>
                    </a:p>
                    <a:p>
                      <a:pPr marL="0" marR="0">
                        <a:spcBef>
                          <a:spcPts val="0"/>
                        </a:spcBef>
                        <a:spcAft>
                          <a:spcPts val="0"/>
                        </a:spcAft>
                      </a:pPr>
                      <a:r>
                        <a:rPr lang="en-US" sz="1000" dirty="0">
                          <a:effectLst/>
                        </a:rPr>
                        <a:t>(Not Heavily Weighted in Grade)</a:t>
                      </a:r>
                    </a:p>
                  </a:txBody>
                  <a:tcPr marL="38680" marR="38680" marT="0" marB="0"/>
                </a:tc>
                <a:tc>
                  <a:txBody>
                    <a:bodyPr/>
                    <a:lstStyle/>
                    <a:p>
                      <a:pPr marL="0" marR="0">
                        <a:spcBef>
                          <a:spcPts val="0"/>
                        </a:spcBef>
                        <a:spcAft>
                          <a:spcPts val="0"/>
                        </a:spcAft>
                      </a:pPr>
                      <a:r>
                        <a:rPr lang="en-US" sz="1500" dirty="0">
                          <a:effectLst/>
                        </a:rPr>
                        <a:t>Multiple grammar mistakes making it difficult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Several grammar mistakes but it is still clear to read.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One or two grammar mistakes but they do not impair reading experience.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rPr>
                        <a:t>No spelling or grammar mistakes. Article is easy to read and flows well. </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extLst>
                  <a:ext uri="{0D108BD9-81ED-4DB2-BD59-A6C34878D82A}">
                    <a16:rowId xmlns:a16="http://schemas.microsoft.com/office/drawing/2014/main" val="1829937853"/>
                  </a:ext>
                </a:extLst>
              </a:tr>
              <a:tr h="1101090">
                <a:tc>
                  <a:txBody>
                    <a:bodyPr/>
                    <a:lstStyle/>
                    <a:p>
                      <a:pPr marL="0" marR="0">
                        <a:spcBef>
                          <a:spcPts val="0"/>
                        </a:spcBef>
                        <a:spcAft>
                          <a:spcPts val="0"/>
                        </a:spcAft>
                      </a:pPr>
                      <a:r>
                        <a:rPr lang="en-US" sz="1500" dirty="0">
                          <a:effectLst/>
                        </a:rPr>
                        <a:t>Relevance of Information </a:t>
                      </a:r>
                    </a:p>
                  </a:txBody>
                  <a:tcPr marL="38680" marR="38680" marT="0" marB="0"/>
                </a:tc>
                <a:tc>
                  <a:txBody>
                    <a:bodyPr/>
                    <a:lstStyle/>
                    <a:p>
                      <a:pPr marL="0" marR="0">
                        <a:spcBef>
                          <a:spcPts val="0"/>
                        </a:spcBef>
                        <a:spcAft>
                          <a:spcPts val="0"/>
                        </a:spcAft>
                      </a:pPr>
                      <a:r>
                        <a:rPr lang="en-US" sz="1500" dirty="0">
                          <a:effectLst/>
                        </a:rPr>
                        <a:t>The information cited in the article has no relevance to the blog topic.</a:t>
                      </a:r>
                    </a:p>
                    <a:p>
                      <a:pPr marL="0" marR="0">
                        <a:spcBef>
                          <a:spcPts val="0"/>
                        </a:spcBef>
                        <a:spcAft>
                          <a:spcPts val="0"/>
                        </a:spcAft>
                      </a:pPr>
                      <a:br>
                        <a:rPr lang="en-US" sz="1500" dirty="0">
                          <a:effectLst/>
                        </a:rPr>
                      </a:br>
                      <a:r>
                        <a:rPr lang="en-US" sz="1500" dirty="0">
                          <a:effectLst/>
                        </a:rPr>
                        <a:t>Claims are not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has some relevance to the blog topic.</a:t>
                      </a:r>
                    </a:p>
                    <a:p>
                      <a:pPr marL="0" marR="0">
                        <a:spcBef>
                          <a:spcPts val="0"/>
                        </a:spcBef>
                        <a:spcAft>
                          <a:spcPts val="0"/>
                        </a:spcAft>
                      </a:pPr>
                      <a:br>
                        <a:rPr lang="en-US" sz="1500" dirty="0">
                          <a:effectLst/>
                        </a:rPr>
                      </a:br>
                      <a:r>
                        <a:rPr lang="en-US" sz="1500" dirty="0">
                          <a:effectLst/>
                        </a:rPr>
                        <a:t>Claims are somewhat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somewhat valid and/or reliable. </a:t>
                      </a:r>
                    </a:p>
                  </a:txBody>
                  <a:tcPr marL="38680" marR="38680" marT="0" marB="0"/>
                </a:tc>
                <a:tc>
                  <a:txBody>
                    <a:bodyPr/>
                    <a:lstStyle/>
                    <a:p>
                      <a:pPr marL="0" marR="0">
                        <a:spcBef>
                          <a:spcPts val="0"/>
                        </a:spcBef>
                        <a:spcAft>
                          <a:spcPts val="0"/>
                        </a:spcAft>
                      </a:pPr>
                      <a:r>
                        <a:rPr lang="en-US" sz="1500" dirty="0">
                          <a:effectLst/>
                        </a:rPr>
                        <a:t>The information cited in the article is relevant to the blog topic.</a:t>
                      </a:r>
                    </a:p>
                    <a:p>
                      <a:pPr marL="0" marR="0">
                        <a:spcBef>
                          <a:spcPts val="0"/>
                        </a:spcBef>
                        <a:spcAft>
                          <a:spcPts val="0"/>
                        </a:spcAft>
                      </a:pPr>
                      <a:br>
                        <a:rPr lang="en-US" sz="1500" dirty="0">
                          <a:effectLst/>
                        </a:rPr>
                      </a:br>
                      <a:r>
                        <a:rPr lang="en-US" sz="1500" dirty="0">
                          <a:effectLst/>
                        </a:rPr>
                        <a:t>Claims are backed up by proper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valid and reliable. </a:t>
                      </a:r>
                    </a:p>
                  </a:txBody>
                  <a:tcPr marL="38680" marR="38680" marT="0" marB="0"/>
                </a:tc>
                <a:tc>
                  <a:txBody>
                    <a:bodyPr/>
                    <a:lstStyle/>
                    <a:p>
                      <a:pPr marL="0" marR="0">
                        <a:spcBef>
                          <a:spcPts val="0"/>
                        </a:spcBef>
                        <a:spcAft>
                          <a:spcPts val="0"/>
                        </a:spcAft>
                      </a:pPr>
                      <a:r>
                        <a:rPr lang="en-US" sz="1500" dirty="0">
                          <a:effectLst/>
                        </a:rPr>
                        <a:t>The information cited in the article is completely on point with the blog topic.</a:t>
                      </a:r>
                    </a:p>
                    <a:p>
                      <a:pPr marL="0" marR="0">
                        <a:spcBef>
                          <a:spcPts val="0"/>
                        </a:spcBef>
                        <a:spcAft>
                          <a:spcPts val="0"/>
                        </a:spcAft>
                      </a:pPr>
                      <a:br>
                        <a:rPr lang="en-US" sz="1500" dirty="0">
                          <a:effectLst/>
                        </a:rPr>
                      </a:br>
                      <a:r>
                        <a:rPr lang="en-US" sz="1500" dirty="0">
                          <a:effectLst/>
                        </a:rPr>
                        <a:t>Claims are backed up by a variety of excellent examples.  </a:t>
                      </a:r>
                    </a:p>
                    <a:p>
                      <a:pPr marL="0" marR="0">
                        <a:spcBef>
                          <a:spcPts val="0"/>
                        </a:spcBef>
                        <a:spcAft>
                          <a:spcPts val="0"/>
                        </a:spcAft>
                      </a:pPr>
                      <a:endParaRPr lang="en-US" sz="1500" dirty="0">
                        <a:effectLs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all completely valid and reliable. </a:t>
                      </a:r>
                    </a:p>
                  </a:txBody>
                  <a:tcPr marL="38680" marR="38680" marT="0" marB="0"/>
                </a:tc>
                <a:extLst>
                  <a:ext uri="{0D108BD9-81ED-4DB2-BD59-A6C34878D82A}">
                    <a16:rowId xmlns:a16="http://schemas.microsoft.com/office/drawing/2014/main" val="2806582"/>
                  </a:ext>
                </a:extLst>
              </a:tr>
              <a:tr h="943791">
                <a:tc>
                  <a:txBody>
                    <a:bodyPr/>
                    <a:lstStyle/>
                    <a:p>
                      <a:pPr marL="0" marR="0">
                        <a:spcBef>
                          <a:spcPts val="0"/>
                        </a:spcBef>
                        <a:spcAft>
                          <a:spcPts val="0"/>
                        </a:spcAft>
                      </a:pPr>
                      <a:r>
                        <a:rPr lang="en-US" sz="1500" dirty="0">
                          <a:effectLst/>
                        </a:rPr>
                        <a:t>Resources</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Two or less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At least one reference is from the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not used correctly – they are not useful to the topic. </a:t>
                      </a: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Three to five course readings and/or reliable/valid external source is referenced.</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At least two references are from the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somewhat correctly – they are somewhat useful to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Six or seven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At least three references are from the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correctly – they are useful to the topic.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txBody>
                  <a:tcPr marL="38680" marR="38680" marT="0" marB="0"/>
                </a:tc>
                <a:tc>
                  <a:txBody>
                    <a:bodyPr/>
                    <a:lstStyle/>
                    <a:p>
                      <a:pPr marL="0" marR="0">
                        <a:spcBef>
                          <a:spcPts val="0"/>
                        </a:spcBef>
                        <a:spcAft>
                          <a:spcPts val="0"/>
                        </a:spcAft>
                      </a:pPr>
                      <a:r>
                        <a:rPr lang="en-US" sz="1500" dirty="0">
                          <a:effectLst/>
                          <a:latin typeface="Calibri" panose="020F0502020204030204" pitchFamily="34" charset="0"/>
                          <a:ea typeface="Calibri" panose="020F0502020204030204" pitchFamily="34" charset="0"/>
                          <a:cs typeface="Times New Roman" panose="02020603050405020304" pitchFamily="18" charset="0"/>
                        </a:rPr>
                        <a:t>Eight or more course readings and/or reliable/valid external sources are referenced. </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At least four references are from the course readings.</a:t>
                      </a:r>
                    </a:p>
                    <a:p>
                      <a:pPr marL="0" marR="0">
                        <a:spcBef>
                          <a:spcPts val="0"/>
                        </a:spcBef>
                        <a:spcAft>
                          <a:spcPts val="0"/>
                        </a:spcAft>
                      </a:pP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a:effectLst/>
                          <a:latin typeface="Calibri" panose="020F0502020204030204" pitchFamily="34" charset="0"/>
                          <a:ea typeface="Calibri" panose="020F0502020204030204" pitchFamily="34" charset="0"/>
                          <a:cs typeface="Times New Roman" panose="02020603050405020304" pitchFamily="18" charset="0"/>
                        </a:rPr>
                        <a:t>References are used </a:t>
                      </a:r>
                      <a:r>
                        <a:rPr lang="en-US" sz="1500">
                          <a:effectLst/>
                          <a:latin typeface="Calibri" panose="020F0502020204030204" pitchFamily="34" charset="0"/>
                          <a:ea typeface="Calibri" panose="020F0502020204030204" pitchFamily="34" charset="0"/>
                          <a:cs typeface="Times New Roman" panose="02020603050405020304" pitchFamily="18" charset="0"/>
                        </a:rPr>
                        <a:t>with excellence - they </a:t>
                      </a:r>
                      <a:r>
                        <a:rPr lang="en-US" sz="1500" dirty="0">
                          <a:effectLst/>
                          <a:latin typeface="Calibri" panose="020F0502020204030204" pitchFamily="34" charset="0"/>
                          <a:ea typeface="Calibri" panose="020F0502020204030204" pitchFamily="34" charset="0"/>
                          <a:cs typeface="Times New Roman" panose="02020603050405020304" pitchFamily="18" charset="0"/>
                        </a:rPr>
                        <a:t>bring value to the blog. </a:t>
                      </a:r>
                    </a:p>
                  </a:txBody>
                  <a:tcPr marL="38680" marR="38680" marT="0" marB="0"/>
                </a:tc>
                <a:extLst>
                  <a:ext uri="{0D108BD9-81ED-4DB2-BD59-A6C34878D82A}">
                    <a16:rowId xmlns:a16="http://schemas.microsoft.com/office/drawing/2014/main" val="1002663901"/>
                  </a:ext>
                </a:extLst>
              </a:tr>
            </a:tbl>
          </a:graphicData>
        </a:graphic>
      </p:graphicFrame>
    </p:spTree>
    <p:extLst>
      <p:ext uri="{BB962C8B-B14F-4D97-AF65-F5344CB8AC3E}">
        <p14:creationId xmlns:p14="http://schemas.microsoft.com/office/powerpoint/2010/main" val="3545318628"/>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2684</TotalTime>
  <Words>847</Words>
  <Application>Microsoft Macintosh PowerPoint</Application>
  <PresentationFormat>Widescreen</PresentationFormat>
  <Paragraphs>123</Paragraphs>
  <Slides>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Calibri</vt:lpstr>
      <vt:lpstr>Calibri Light</vt:lpstr>
      <vt:lpstr>Retrospect</vt:lpstr>
      <vt:lpstr>Urban Agriculture</vt:lpstr>
      <vt:lpstr>Blog Posts (Reports about Urban Agriculture) </vt:lpstr>
      <vt:lpstr>Blog Topics</vt:lpstr>
      <vt:lpstr>Blog Topics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Erik Chevrier</dc:creator>
  <cp:lastModifiedBy>Erik Chevrier</cp:lastModifiedBy>
  <cp:revision>249</cp:revision>
  <cp:lastPrinted>2017-07-26T18:23:54Z</cp:lastPrinted>
  <dcterms:created xsi:type="dcterms:W3CDTF">2016-01-27T06:10:50Z</dcterms:created>
  <dcterms:modified xsi:type="dcterms:W3CDTF">2024-02-14T04:24:48Z</dcterms:modified>
</cp:coreProperties>
</file>