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84" r:id="rId2"/>
    <p:sldId id="384" r:id="rId3"/>
    <p:sldId id="296" r:id="rId4"/>
    <p:sldId id="297" r:id="rId5"/>
    <p:sldId id="291" r:id="rId6"/>
    <p:sldId id="385" r:id="rId7"/>
    <p:sldId id="389" r:id="rId8"/>
    <p:sldId id="390" r:id="rId9"/>
    <p:sldId id="287" r:id="rId10"/>
    <p:sldId id="288" r:id="rId11"/>
    <p:sldId id="301" r:id="rId12"/>
    <p:sldId id="302" r:id="rId13"/>
    <p:sldId id="386" r:id="rId14"/>
    <p:sldId id="374" r:id="rId15"/>
    <p:sldId id="376" r:id="rId16"/>
    <p:sldId id="266" r:id="rId17"/>
    <p:sldId id="382" r:id="rId18"/>
    <p:sldId id="370" r:id="rId19"/>
    <p:sldId id="377" r:id="rId20"/>
    <p:sldId id="388" r:id="rId21"/>
    <p:sldId id="387" r:id="rId22"/>
    <p:sldId id="285"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6" autoAdjust="0"/>
    <p:restoredTop sz="94660"/>
  </p:normalViewPr>
  <p:slideViewPr>
    <p:cSldViewPr snapToGrid="0">
      <p:cViewPr varScale="1">
        <p:scale>
          <a:sx n="86" d="100"/>
          <a:sy n="86" d="100"/>
        </p:scale>
        <p:origin x="248"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2024-02-21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2024-02-21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2024-02-21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2024-02-21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2024-02-21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2024-02-21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2024-02-21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2024-02-21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2024-02-21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2024-02-21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2024-02-21</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2024-02-21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ncordiafoodgroups.ca/"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ommunautealimentairelachine.ca/"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ncordiafoodgroups.ca/"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ommunautealimentairelachine.c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yeleni.org/" TargetMode="External"/><Relationship Id="rId2" Type="http://schemas.openxmlformats.org/officeDocument/2006/relationships/hyperlink" Target="https://viacampesina.org/en/" TargetMode="External"/><Relationship Id="rId1" Type="http://schemas.openxmlformats.org/officeDocument/2006/relationships/slideLayout" Target="../slideLayouts/slideLayout2.xml"/><Relationship Id="rId6" Type="http://schemas.openxmlformats.org/officeDocument/2006/relationships/hyperlink" Target="https://tv.viacampesina.org/Nyeleni-Europe-Chapter-1?lang=en" TargetMode="External"/><Relationship Id="rId5" Type="http://schemas.openxmlformats.org/officeDocument/2006/relationships/hyperlink" Target="http://www.foodsovereignty.org/" TargetMode="External"/><Relationship Id="rId4" Type="http://schemas.openxmlformats.org/officeDocument/2006/relationships/hyperlink" Target="http://foodsov.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yeleni.org/spip.php?article29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Urban Agriculture</a:t>
            </a:r>
          </a:p>
        </p:txBody>
      </p:sp>
      <p:sp>
        <p:nvSpPr>
          <p:cNvPr id="3" name="Subtitle 2"/>
          <p:cNvSpPr>
            <a:spLocks noGrp="1"/>
          </p:cNvSpPr>
          <p:nvPr>
            <p:ph type="subTitle" idx="1"/>
          </p:nvPr>
        </p:nvSpPr>
        <p:spPr/>
        <p:txBody>
          <a:bodyPr>
            <a:normAutofit fontScale="85000" lnSpcReduction="20000"/>
          </a:bodyPr>
          <a:lstStyle/>
          <a:p>
            <a:r>
              <a:rPr lang="en-CA" dirty="0"/>
              <a:t>Building Food Sovereign Communities</a:t>
            </a:r>
          </a:p>
          <a:p>
            <a:r>
              <a:rPr lang="en-CA" dirty="0"/>
              <a:t>Erik Chevrier</a:t>
            </a:r>
          </a:p>
          <a:p>
            <a:r>
              <a:rPr lang="en-CA" dirty="0"/>
              <a:t>www.erikchevrier.ca</a:t>
            </a:r>
          </a:p>
        </p:txBody>
      </p:sp>
    </p:spTree>
    <p:extLst>
      <p:ext uri="{BB962C8B-B14F-4D97-AF65-F5344CB8AC3E}">
        <p14:creationId xmlns:p14="http://schemas.microsoft.com/office/powerpoint/2010/main" val="183161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656F477-2399-4F7B-90D8-0F196F8C1618}"/>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4796"/>
          <a:stretch/>
        </p:blipFill>
        <p:spPr>
          <a:xfrm>
            <a:off x="1442130" y="0"/>
            <a:ext cx="9307740" cy="6325281"/>
          </a:xfrm>
        </p:spPr>
      </p:pic>
    </p:spTree>
    <p:extLst>
      <p:ext uri="{BB962C8B-B14F-4D97-AF65-F5344CB8AC3E}">
        <p14:creationId xmlns:p14="http://schemas.microsoft.com/office/powerpoint/2010/main" val="241404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7A5FB-21ED-40D3-9F7A-B7D545B144C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dirty="0">
                <a:solidFill>
                  <a:schemeClr val="tx1">
                    <a:lumMod val="85000"/>
                    <a:lumOff val="15000"/>
                  </a:schemeClr>
                </a:solidFill>
              </a:rPr>
              <a:t>Food Regimes </a:t>
            </a:r>
            <a:r>
              <a:rPr lang="en-US" sz="1500" dirty="0">
                <a:solidFill>
                  <a:schemeClr val="tx1">
                    <a:lumMod val="85000"/>
                    <a:lumOff val="15000"/>
                  </a:schemeClr>
                </a:solidFill>
              </a:rPr>
              <a:t>(Wittman, 2011)</a:t>
            </a:r>
          </a:p>
        </p:txBody>
      </p:sp>
      <p:pic>
        <p:nvPicPr>
          <p:cNvPr id="4" name="Content Placeholder 3">
            <a:extLst>
              <a:ext uri="{FF2B5EF4-FFF2-40B4-BE49-F238E27FC236}">
                <a16:creationId xmlns:a16="http://schemas.microsoft.com/office/drawing/2014/main" id="{CC8A9EE8-8664-49AA-996A-6A0F3CFD2577}"/>
              </a:ext>
            </a:extLst>
          </p:cNvPr>
          <p:cNvPicPr>
            <a:picLocks noGrp="1" noChangeAspect="1"/>
          </p:cNvPicPr>
          <p:nvPr>
            <p:ph idx="1"/>
          </p:nvPr>
        </p:nvPicPr>
        <p:blipFill>
          <a:blip r:embed="rId2"/>
          <a:stretch>
            <a:fillRect/>
          </a:stretch>
        </p:blipFill>
        <p:spPr>
          <a:xfrm>
            <a:off x="651906" y="640081"/>
            <a:ext cx="6876402" cy="5054156"/>
          </a:xfrm>
          <a:prstGeom prst="rect">
            <a:avLst/>
          </a:prstGeom>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4704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8004-FFBC-41F7-BC40-4DEFCB6CA31B}"/>
              </a:ext>
            </a:extLst>
          </p:cNvPr>
          <p:cNvSpPr>
            <a:spLocks noGrp="1"/>
          </p:cNvSpPr>
          <p:nvPr>
            <p:ph type="title"/>
          </p:nvPr>
        </p:nvSpPr>
        <p:spPr/>
        <p:txBody>
          <a:bodyPr/>
          <a:lstStyle/>
          <a:p>
            <a:r>
              <a:rPr lang="en-US" dirty="0"/>
              <a:t>Community Food Sovereignty</a:t>
            </a:r>
            <a:endParaRPr lang="en-CA" dirty="0"/>
          </a:p>
        </p:txBody>
      </p:sp>
      <p:sp>
        <p:nvSpPr>
          <p:cNvPr id="3" name="Content Placeholder 2">
            <a:extLst>
              <a:ext uri="{FF2B5EF4-FFF2-40B4-BE49-F238E27FC236}">
                <a16:creationId xmlns:a16="http://schemas.microsoft.com/office/drawing/2014/main" id="{87E39828-6802-476D-AA91-4DE713B05C6D}"/>
              </a:ext>
            </a:extLst>
          </p:cNvPr>
          <p:cNvSpPr>
            <a:spLocks noGrp="1"/>
          </p:cNvSpPr>
          <p:nvPr>
            <p:ph idx="1"/>
          </p:nvPr>
        </p:nvSpPr>
        <p:spPr/>
        <p:txBody>
          <a:bodyPr/>
          <a:lstStyle/>
          <a:p>
            <a:r>
              <a:rPr lang="en-US" dirty="0"/>
              <a:t>Communities can control food production, processing, distribution and waste management.</a:t>
            </a:r>
          </a:p>
          <a:p>
            <a:pPr lvl="1"/>
            <a:r>
              <a:rPr lang="en-US" dirty="0"/>
              <a:t>Urban Farms, edible community landscapes, collective growing spaces</a:t>
            </a:r>
          </a:p>
          <a:p>
            <a:pPr lvl="1"/>
            <a:r>
              <a:rPr lang="en-US" dirty="0"/>
              <a:t>Food Hubs and/or Community Food </a:t>
            </a:r>
            <a:r>
              <a:rPr lang="en-US" dirty="0" err="1"/>
              <a:t>Centres</a:t>
            </a:r>
            <a:endParaRPr lang="en-US" dirty="0"/>
          </a:p>
          <a:p>
            <a:pPr lvl="1"/>
            <a:r>
              <a:rPr lang="en-US" dirty="0"/>
              <a:t>Collective kitchens</a:t>
            </a:r>
          </a:p>
          <a:p>
            <a:pPr lvl="1"/>
            <a:r>
              <a:rPr lang="en-US" dirty="0"/>
              <a:t>Cooperative food distribution organizations</a:t>
            </a:r>
          </a:p>
          <a:p>
            <a:pPr lvl="1"/>
            <a:r>
              <a:rPr lang="en-US" dirty="0"/>
              <a:t>Local markets and CSA</a:t>
            </a:r>
          </a:p>
          <a:p>
            <a:pPr lvl="1"/>
            <a:r>
              <a:rPr lang="en-US" dirty="0"/>
              <a:t>Regenerative agriculture</a:t>
            </a:r>
          </a:p>
          <a:p>
            <a:pPr lvl="1"/>
            <a:r>
              <a:rPr lang="en-US" dirty="0"/>
              <a:t>Food banks (surplus from distribution organizations and urban farms)</a:t>
            </a:r>
          </a:p>
          <a:p>
            <a:pPr lvl="1"/>
            <a:r>
              <a:rPr lang="en-US" dirty="0"/>
              <a:t>Food advocacy organizations</a:t>
            </a:r>
          </a:p>
          <a:p>
            <a:pPr lvl="1"/>
            <a:r>
              <a:rPr lang="en-US" dirty="0"/>
              <a:t>Social justice!</a:t>
            </a:r>
          </a:p>
          <a:p>
            <a:pPr lvl="1"/>
            <a:endParaRPr lang="en-US" dirty="0"/>
          </a:p>
          <a:p>
            <a:endParaRPr lang="en-US" dirty="0"/>
          </a:p>
          <a:p>
            <a:endParaRPr lang="en-US" dirty="0"/>
          </a:p>
        </p:txBody>
      </p:sp>
    </p:spTree>
    <p:extLst>
      <p:ext uri="{BB962C8B-B14F-4D97-AF65-F5344CB8AC3E}">
        <p14:creationId xmlns:p14="http://schemas.microsoft.com/office/powerpoint/2010/main" val="1459847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7F68-5982-1D3A-57AE-92B02E76D63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A6EAE66-6F03-123E-1814-F9249CA8D701}"/>
              </a:ext>
            </a:extLst>
          </p:cNvPr>
          <p:cNvSpPr>
            <a:spLocks noGrp="1"/>
          </p:cNvSpPr>
          <p:nvPr>
            <p:ph idx="1"/>
          </p:nvPr>
        </p:nvSpPr>
        <p:spPr/>
        <p:txBody>
          <a:bodyPr>
            <a:normAutofit/>
          </a:bodyPr>
          <a:lstStyle/>
          <a:p>
            <a:r>
              <a:rPr lang="en-US" sz="4000" dirty="0"/>
              <a:t>What are Instances of Food Sovereignty in Your Community?</a:t>
            </a:r>
          </a:p>
        </p:txBody>
      </p:sp>
    </p:spTree>
    <p:extLst>
      <p:ext uri="{BB962C8B-B14F-4D97-AF65-F5344CB8AC3E}">
        <p14:creationId xmlns:p14="http://schemas.microsoft.com/office/powerpoint/2010/main" val="321324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4">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8246FC8-9C3A-8E44-8449-78321C4709F5}"/>
              </a:ext>
            </a:extLst>
          </p:cNvPr>
          <p:cNvSpPr>
            <a:spLocks noGrp="1"/>
          </p:cNvSpPr>
          <p:nvPr>
            <p:ph type="title"/>
          </p:nvPr>
        </p:nvSpPr>
        <p:spPr>
          <a:xfrm>
            <a:off x="4974771" y="634946"/>
            <a:ext cx="6574972" cy="1450757"/>
          </a:xfrm>
        </p:spPr>
        <p:txBody>
          <a:bodyPr>
            <a:normAutofit/>
          </a:bodyPr>
          <a:lstStyle/>
          <a:p>
            <a:r>
              <a:rPr lang="en-US"/>
              <a:t>Building Food Sovereignty Through Action Research</a:t>
            </a:r>
          </a:p>
        </p:txBody>
      </p:sp>
      <p:pic>
        <p:nvPicPr>
          <p:cNvPr id="20" name="Content Placeholder 4" descr="Diagram&#10;&#10;Description automatically generated">
            <a:extLst>
              <a:ext uri="{FF2B5EF4-FFF2-40B4-BE49-F238E27FC236}">
                <a16:creationId xmlns:a16="http://schemas.microsoft.com/office/drawing/2014/main" id="{17B3B30C-BA2C-2249-9833-369131025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72" y="640081"/>
            <a:ext cx="3640368" cy="5314406"/>
          </a:xfrm>
          <a:prstGeom prst="rect">
            <a:avLst/>
          </a:prstGeom>
        </p:spPr>
      </p:pic>
      <p:cxnSp>
        <p:nvCxnSpPr>
          <p:cNvPr id="33" name="Straight Connector 26">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D6DEA07F-8C52-344D-BC74-BFA44D2724E4}"/>
              </a:ext>
            </a:extLst>
          </p:cNvPr>
          <p:cNvSpPr>
            <a:spLocks noGrp="1"/>
          </p:cNvSpPr>
          <p:nvPr>
            <p:ph idx="1"/>
          </p:nvPr>
        </p:nvSpPr>
        <p:spPr>
          <a:xfrm>
            <a:off x="4974769" y="2198914"/>
            <a:ext cx="6574973" cy="3670180"/>
          </a:xfrm>
        </p:spPr>
        <p:txBody>
          <a:bodyPr>
            <a:normAutofit/>
          </a:bodyPr>
          <a:lstStyle/>
          <a:p>
            <a:pPr marL="0" indent="0">
              <a:buFont typeface="Calibri" panose="020F0502020204030204" pitchFamily="34" charset="0"/>
              <a:buNone/>
            </a:pPr>
            <a:r>
              <a:rPr lang="en-US" cap="all" spc="200">
                <a:latin typeface="+mj-lt"/>
                <a:hlinkClick r:id="rId3"/>
              </a:rPr>
              <a:t>Concordia Food Groups Project</a:t>
            </a:r>
            <a:endParaRPr lang="en-US" cap="all" spc="200">
              <a:latin typeface="+mj-lt"/>
            </a:endParaRPr>
          </a:p>
          <a:p>
            <a:pPr marL="0" indent="0">
              <a:buFont typeface="Calibri" panose="020F0502020204030204" pitchFamily="34" charset="0"/>
              <a:buNone/>
            </a:pPr>
            <a:r>
              <a:rPr lang="en-US" cap="all" spc="200">
                <a:latin typeface="+mj-lt"/>
                <a:hlinkClick r:id="rId4"/>
              </a:rPr>
              <a:t>Lachine Food System</a:t>
            </a:r>
            <a:endParaRPr lang="en-US" cap="all" spc="200">
              <a:latin typeface="+mj-lt"/>
            </a:endParaRPr>
          </a:p>
        </p:txBody>
      </p:sp>
      <p:sp>
        <p:nvSpPr>
          <p:cNvPr id="34" name="Rectangle 28">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8550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0F0AC055-3386-4B11-B9FF-554B53A65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406" y="905933"/>
            <a:ext cx="5347191" cy="5039728"/>
          </a:xfrm>
          <a:prstGeom prst="rect">
            <a:avLst/>
          </a:prstGeom>
        </p:spPr>
      </p:pic>
    </p:spTree>
    <p:extLst>
      <p:ext uri="{BB962C8B-B14F-4D97-AF65-F5344CB8AC3E}">
        <p14:creationId xmlns:p14="http://schemas.microsoft.com/office/powerpoint/2010/main" val="3995562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DD9-BF0C-4101-A605-8191950ABA7F}"/>
              </a:ext>
            </a:extLst>
          </p:cNvPr>
          <p:cNvSpPr>
            <a:spLocks noGrp="1"/>
          </p:cNvSpPr>
          <p:nvPr>
            <p:ph type="title"/>
          </p:nvPr>
        </p:nvSpPr>
        <p:spPr/>
        <p:txBody>
          <a:bodyPr>
            <a:normAutofit/>
          </a:bodyPr>
          <a:lstStyle/>
          <a:p>
            <a:r>
              <a:rPr lang="en-US" dirty="0"/>
              <a:t>Take back the Economy </a:t>
            </a:r>
            <a:br>
              <a:rPr lang="en-US" dirty="0"/>
            </a:br>
            <a:r>
              <a:rPr lang="en-US" sz="1200" i="1" dirty="0"/>
              <a:t>Gibson-Graham, J.K., Cameron, J., Healy, S. (2013) Take Back the Economy: An Ethical Guide for Transforming Communities, University of Minnesota Press </a:t>
            </a:r>
            <a:endParaRPr lang="en-US" dirty="0"/>
          </a:p>
        </p:txBody>
      </p:sp>
      <p:pic>
        <p:nvPicPr>
          <p:cNvPr id="5" name="Content Placeholder 4">
            <a:extLst>
              <a:ext uri="{FF2B5EF4-FFF2-40B4-BE49-F238E27FC236}">
                <a16:creationId xmlns:a16="http://schemas.microsoft.com/office/drawing/2014/main" id="{117871B2-43AB-4F5C-B397-B1C43F612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210381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descr="A diagram of a community based urban agriculture&#10;&#10;Description automatically generated">
            <a:extLst>
              <a:ext uri="{FF2B5EF4-FFF2-40B4-BE49-F238E27FC236}">
                <a16:creationId xmlns:a16="http://schemas.microsoft.com/office/drawing/2014/main" id="{2734421F-6962-61E6-9213-279B628C2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303" y="905933"/>
            <a:ext cx="5427398" cy="5039728"/>
          </a:xfrm>
          <a:prstGeom prst="rect">
            <a:avLst/>
          </a:prstGeom>
        </p:spPr>
      </p:pic>
    </p:spTree>
    <p:extLst>
      <p:ext uri="{BB962C8B-B14F-4D97-AF65-F5344CB8AC3E}">
        <p14:creationId xmlns:p14="http://schemas.microsoft.com/office/powerpoint/2010/main" val="349995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98CE27C5-B74E-43E6-BD51-AE7ED81F17C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39451" y="905933"/>
            <a:ext cx="6545101" cy="5039728"/>
          </a:xfrm>
          <a:prstGeom prst="rect">
            <a:avLst/>
          </a:prstGeom>
        </p:spPr>
      </p:pic>
    </p:spTree>
    <p:extLst>
      <p:ext uri="{BB962C8B-B14F-4D97-AF65-F5344CB8AC3E}">
        <p14:creationId xmlns:p14="http://schemas.microsoft.com/office/powerpoint/2010/main" val="1098676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BF54C96-590A-4FD0-B687-510C651B980A}"/>
              </a:ext>
            </a:extLst>
          </p:cNvPr>
          <p:cNvGraphicFramePr>
            <a:graphicFrameLocks noGrp="1"/>
          </p:cNvGraphicFramePr>
          <p:nvPr/>
        </p:nvGraphicFramePr>
        <p:xfrm>
          <a:off x="643467" y="792681"/>
          <a:ext cx="10905067" cy="4751803"/>
        </p:xfrm>
        <a:graphic>
          <a:graphicData uri="http://schemas.openxmlformats.org/drawingml/2006/table">
            <a:tbl>
              <a:tblPr>
                <a:tableStyleId>{5C22544A-7EE6-4342-B048-85BDC9FD1C3A}</a:tableStyleId>
              </a:tblPr>
              <a:tblGrid>
                <a:gridCol w="2148013">
                  <a:extLst>
                    <a:ext uri="{9D8B030D-6E8A-4147-A177-3AD203B41FA5}">
                      <a16:colId xmlns:a16="http://schemas.microsoft.com/office/drawing/2014/main" val="2235564002"/>
                    </a:ext>
                  </a:extLst>
                </a:gridCol>
                <a:gridCol w="2101951">
                  <a:extLst>
                    <a:ext uri="{9D8B030D-6E8A-4147-A177-3AD203B41FA5}">
                      <a16:colId xmlns:a16="http://schemas.microsoft.com/office/drawing/2014/main" val="2780165252"/>
                    </a:ext>
                  </a:extLst>
                </a:gridCol>
                <a:gridCol w="2642337">
                  <a:extLst>
                    <a:ext uri="{9D8B030D-6E8A-4147-A177-3AD203B41FA5}">
                      <a16:colId xmlns:a16="http://schemas.microsoft.com/office/drawing/2014/main" val="288775186"/>
                    </a:ext>
                  </a:extLst>
                </a:gridCol>
                <a:gridCol w="2446824">
                  <a:extLst>
                    <a:ext uri="{9D8B030D-6E8A-4147-A177-3AD203B41FA5}">
                      <a16:colId xmlns:a16="http://schemas.microsoft.com/office/drawing/2014/main" val="1300924496"/>
                    </a:ext>
                  </a:extLst>
                </a:gridCol>
                <a:gridCol w="1565942">
                  <a:extLst>
                    <a:ext uri="{9D8B030D-6E8A-4147-A177-3AD203B41FA5}">
                      <a16:colId xmlns:a16="http://schemas.microsoft.com/office/drawing/2014/main" val="849083271"/>
                    </a:ext>
                  </a:extLst>
                </a:gridCol>
              </a:tblGrid>
              <a:tr h="367810">
                <a:tc gridSpan="5">
                  <a:txBody>
                    <a:bodyPr/>
                    <a:lstStyle/>
                    <a:p>
                      <a:pPr algn="ctr" fontAlgn="ctr"/>
                      <a:r>
                        <a:rPr lang="en-CA" sz="2000" u="none" strike="noStrike">
                          <a:effectLst/>
                        </a:rPr>
                        <a:t>Mapping Community Food Systems</a:t>
                      </a:r>
                      <a:endParaRPr lang="en-CA" sz="2000" b="0" i="0" u="none" strike="noStrike">
                        <a:solidFill>
                          <a:srgbClr val="000000"/>
                        </a:solidFill>
                        <a:effectLst/>
                        <a:latin typeface="Helvetica" panose="020B0604020202020204" pitchFamily="34" charset="0"/>
                      </a:endParaRPr>
                    </a:p>
                  </a:txBody>
                  <a:tcPr marL="10028" marR="10028" marT="10028" marB="0" anchor="ct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649580158"/>
                  </a:ext>
                </a:extLst>
              </a:tr>
              <a:tr h="318118">
                <a:tc>
                  <a:txBody>
                    <a:bodyPr/>
                    <a:lstStyle/>
                    <a:p>
                      <a:pPr algn="ctr" fontAlgn="ctr"/>
                      <a:r>
                        <a:rPr lang="en-CA" sz="1600" u="none" strike="noStrike">
                          <a:effectLst/>
                        </a:rPr>
                        <a:t>PRODUCTION</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 PROCESSING</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DISTRIBUTION </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WASTE MANAGEMENT </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SUPPORT</a:t>
                      </a:r>
                      <a:endParaRPr lang="en-CA" sz="1600" b="0" i="0" u="none" strike="noStrike">
                        <a:solidFill>
                          <a:srgbClr val="000000"/>
                        </a:solidFill>
                        <a:effectLst/>
                        <a:latin typeface="Avenir Black"/>
                      </a:endParaRPr>
                    </a:p>
                  </a:txBody>
                  <a:tcPr marL="10028" marR="10028" marT="10028" marB="0" anchor="ctr"/>
                </a:tc>
                <a:extLst>
                  <a:ext uri="{0D108BD9-81ED-4DB2-BD59-A6C34878D82A}">
                    <a16:rowId xmlns:a16="http://schemas.microsoft.com/office/drawing/2014/main" val="1514108410"/>
                  </a:ext>
                </a:extLst>
              </a:tr>
              <a:tr h="318118">
                <a:tc>
                  <a:txBody>
                    <a:bodyPr/>
                    <a:lstStyle/>
                    <a:p>
                      <a:pPr algn="l" fontAlgn="ctr"/>
                      <a:r>
                        <a:rPr lang="en-CA" sz="1600" u="none" strike="noStrike">
                          <a:effectLst/>
                        </a:rPr>
                        <a:t>Food</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Cook</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Market</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Compost - Soil Building</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Funding</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981079388"/>
                  </a:ext>
                </a:extLst>
              </a:tr>
              <a:tr h="318118">
                <a:tc>
                  <a:txBody>
                    <a:bodyPr/>
                    <a:lstStyle/>
                    <a:p>
                      <a:pPr algn="l" fontAlgn="ctr"/>
                      <a:r>
                        <a:rPr lang="en-CA" sz="1600" u="none" strike="noStrike">
                          <a:effectLst/>
                        </a:rPr>
                        <a:t>Tools</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Prepare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Redistribution</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Water saving - Irrigation</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Space</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1241723913"/>
                  </a:ext>
                </a:extLst>
              </a:tr>
              <a:tr h="566577">
                <a:tc>
                  <a:txBody>
                    <a:bodyPr/>
                    <a:lstStyle/>
                    <a:p>
                      <a:pPr algn="l" fontAlgn="ctr"/>
                      <a:r>
                        <a:rPr lang="en-CA" sz="1600" u="none" strike="noStrike">
                          <a:effectLst/>
                        </a:rPr>
                        <a:t>Knowledge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Ferment</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Reciprocity</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Seed Saving - Seed Sewing</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Labour</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3899717595"/>
                  </a:ext>
                </a:extLst>
              </a:tr>
              <a:tr h="318118">
                <a:tc>
                  <a:txBody>
                    <a:bodyPr/>
                    <a:lstStyle/>
                    <a:p>
                      <a:pPr algn="l" fontAlgn="ctr"/>
                      <a:r>
                        <a:rPr lang="en-CA" sz="1600" u="none" strike="noStrike">
                          <a:effectLst/>
                        </a:rPr>
                        <a:t>Social Capital</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Preserve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Self/community provisioning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Re-purpose food</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684923975"/>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Transform</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1669789275"/>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Freeze/store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3348402405"/>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Dehydrate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3955862912"/>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Can</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4294722008"/>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570296804"/>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969010604"/>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1150672667"/>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2183990338"/>
                  </a:ext>
                </a:extLst>
              </a:tr>
            </a:tbl>
          </a:graphicData>
        </a:graphic>
      </p:graphicFrame>
    </p:spTree>
    <p:extLst>
      <p:ext uri="{BB962C8B-B14F-4D97-AF65-F5344CB8AC3E}">
        <p14:creationId xmlns:p14="http://schemas.microsoft.com/office/powerpoint/2010/main" val="413387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1D749-0741-06B9-008D-5984CA2900C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C76F93A8-3EED-F0BA-B5B0-69BD8C0753CA}"/>
              </a:ext>
            </a:extLst>
          </p:cNvPr>
          <p:cNvSpPr>
            <a:spLocks noGrp="1"/>
          </p:cNvSpPr>
          <p:nvPr>
            <p:ph idx="1"/>
          </p:nvPr>
        </p:nvSpPr>
        <p:spPr/>
        <p:txBody>
          <a:bodyPr/>
          <a:lstStyle/>
          <a:p>
            <a:r>
              <a:rPr lang="en-US" dirty="0"/>
              <a:t>What is Food Sovereignty?</a:t>
            </a:r>
          </a:p>
        </p:txBody>
      </p:sp>
    </p:spTree>
    <p:extLst>
      <p:ext uri="{BB962C8B-B14F-4D97-AF65-F5344CB8AC3E}">
        <p14:creationId xmlns:p14="http://schemas.microsoft.com/office/powerpoint/2010/main" val="85147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5DFC-08A8-E963-A570-D452B891B7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C2B0CE-5415-21CF-CD8D-F75DBABB9ADB}"/>
              </a:ext>
            </a:extLst>
          </p:cNvPr>
          <p:cNvSpPr>
            <a:spLocks noGrp="1"/>
          </p:cNvSpPr>
          <p:nvPr>
            <p:ph type="title"/>
          </p:nvPr>
        </p:nvSpPr>
        <p:spPr>
          <a:xfrm>
            <a:off x="4974771" y="634946"/>
            <a:ext cx="6574972" cy="1450757"/>
          </a:xfrm>
        </p:spPr>
        <p:txBody>
          <a:bodyPr>
            <a:normAutofit/>
          </a:bodyPr>
          <a:lstStyle/>
          <a:p>
            <a:r>
              <a:rPr lang="en-US"/>
              <a:t>Building Food Sovereignty Through Action Research</a:t>
            </a:r>
          </a:p>
        </p:txBody>
      </p:sp>
      <p:pic>
        <p:nvPicPr>
          <p:cNvPr id="20" name="Content Placeholder 4" descr="Diagram&#10;&#10;Description automatically generated">
            <a:extLst>
              <a:ext uri="{FF2B5EF4-FFF2-40B4-BE49-F238E27FC236}">
                <a16:creationId xmlns:a16="http://schemas.microsoft.com/office/drawing/2014/main" id="{65915DFB-CBC4-BEB0-7633-6241FF55E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72" y="640081"/>
            <a:ext cx="3640368" cy="5314406"/>
          </a:xfrm>
          <a:prstGeom prst="rect">
            <a:avLst/>
          </a:prstGeom>
        </p:spPr>
      </p:pic>
      <p:sp>
        <p:nvSpPr>
          <p:cNvPr id="7" name="Content Placeholder 6">
            <a:extLst>
              <a:ext uri="{FF2B5EF4-FFF2-40B4-BE49-F238E27FC236}">
                <a16:creationId xmlns:a16="http://schemas.microsoft.com/office/drawing/2014/main" id="{AB712F43-A92E-0D31-E844-76139395D8E4}"/>
              </a:ext>
            </a:extLst>
          </p:cNvPr>
          <p:cNvSpPr>
            <a:spLocks noGrp="1"/>
          </p:cNvSpPr>
          <p:nvPr>
            <p:ph idx="1"/>
          </p:nvPr>
        </p:nvSpPr>
        <p:spPr>
          <a:xfrm>
            <a:off x="4974769" y="2198914"/>
            <a:ext cx="6574973" cy="3670180"/>
          </a:xfrm>
        </p:spPr>
        <p:txBody>
          <a:bodyPr>
            <a:normAutofit/>
          </a:bodyPr>
          <a:lstStyle/>
          <a:p>
            <a:pPr marL="0" indent="0">
              <a:buFont typeface="Calibri" panose="020F0502020204030204" pitchFamily="34" charset="0"/>
              <a:buNone/>
            </a:pPr>
            <a:r>
              <a:rPr lang="en-US" cap="all" spc="200">
                <a:latin typeface="+mj-lt"/>
                <a:hlinkClick r:id="rId3"/>
              </a:rPr>
              <a:t>Concordia Food Groups Project</a:t>
            </a:r>
            <a:endParaRPr lang="en-US" cap="all" spc="200">
              <a:latin typeface="+mj-lt"/>
            </a:endParaRPr>
          </a:p>
          <a:p>
            <a:pPr marL="0" indent="0">
              <a:buFont typeface="Calibri" panose="020F0502020204030204" pitchFamily="34" charset="0"/>
              <a:buNone/>
            </a:pPr>
            <a:r>
              <a:rPr lang="en-US" cap="all" spc="200">
                <a:latin typeface="+mj-lt"/>
                <a:hlinkClick r:id="rId4"/>
              </a:rPr>
              <a:t>Lachine Food System</a:t>
            </a:r>
            <a:endParaRPr lang="en-US" cap="all" spc="200">
              <a:latin typeface="+mj-lt"/>
            </a:endParaRPr>
          </a:p>
        </p:txBody>
      </p:sp>
    </p:spTree>
    <p:extLst>
      <p:ext uri="{BB962C8B-B14F-4D97-AF65-F5344CB8AC3E}">
        <p14:creationId xmlns:p14="http://schemas.microsoft.com/office/powerpoint/2010/main" val="1596778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E761-AE0F-0DDC-6E75-F5A6E73666C4}"/>
              </a:ext>
            </a:extLst>
          </p:cNvPr>
          <p:cNvSpPr>
            <a:spLocks noGrp="1"/>
          </p:cNvSpPr>
          <p:nvPr>
            <p:ph type="title"/>
          </p:nvPr>
        </p:nvSpPr>
        <p:spPr/>
        <p:txBody>
          <a:bodyPr/>
          <a:lstStyle/>
          <a:p>
            <a:r>
              <a:rPr lang="en-US" dirty="0"/>
              <a:t>Action Spirals</a:t>
            </a:r>
          </a:p>
        </p:txBody>
      </p:sp>
      <p:sp>
        <p:nvSpPr>
          <p:cNvPr id="3" name="Content Placeholder 2">
            <a:extLst>
              <a:ext uri="{FF2B5EF4-FFF2-40B4-BE49-F238E27FC236}">
                <a16:creationId xmlns:a16="http://schemas.microsoft.com/office/drawing/2014/main" id="{6D230F98-564E-D408-5444-DAA13477E3F1}"/>
              </a:ext>
            </a:extLst>
          </p:cNvPr>
          <p:cNvSpPr>
            <a:spLocks noGrp="1"/>
          </p:cNvSpPr>
          <p:nvPr>
            <p:ph idx="1"/>
          </p:nvPr>
        </p:nvSpPr>
        <p:spPr/>
        <p:txBody>
          <a:bodyPr/>
          <a:lstStyle/>
          <a:p>
            <a:r>
              <a:rPr lang="en-US" dirty="0"/>
              <a:t>Food Group Assemblies</a:t>
            </a:r>
          </a:p>
          <a:p>
            <a:r>
              <a:rPr lang="en-US" dirty="0"/>
              <a:t>- Create action plan</a:t>
            </a:r>
          </a:p>
          <a:p>
            <a:r>
              <a:rPr lang="en-US" dirty="0"/>
              <a:t>- Create a list of demands?</a:t>
            </a:r>
          </a:p>
          <a:p>
            <a:r>
              <a:rPr lang="en-US" dirty="0"/>
              <a:t>- Discuss campus-community FOOD SYSTEMS</a:t>
            </a:r>
          </a:p>
          <a:p>
            <a:r>
              <a:rPr lang="en-US" dirty="0"/>
              <a:t>- Track progress</a:t>
            </a:r>
          </a:p>
        </p:txBody>
      </p:sp>
    </p:spTree>
    <p:extLst>
      <p:ext uri="{BB962C8B-B14F-4D97-AF65-F5344CB8AC3E}">
        <p14:creationId xmlns:p14="http://schemas.microsoft.com/office/powerpoint/2010/main" val="1351219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B0A2-72B6-4A20-B049-CAA14C1F0191}"/>
              </a:ext>
            </a:extLst>
          </p:cNvPr>
          <p:cNvSpPr>
            <a:spLocks noGrp="1"/>
          </p:cNvSpPr>
          <p:nvPr>
            <p:ph type="title"/>
          </p:nvPr>
        </p:nvSpPr>
        <p:spPr/>
        <p:txBody>
          <a:bodyPr/>
          <a:lstStyle/>
          <a:p>
            <a:r>
              <a:rPr lang="en-US" dirty="0"/>
              <a:t>Information about Food Sovereignty</a:t>
            </a:r>
          </a:p>
        </p:txBody>
      </p:sp>
      <p:sp>
        <p:nvSpPr>
          <p:cNvPr id="3" name="Content Placeholder 2">
            <a:extLst>
              <a:ext uri="{FF2B5EF4-FFF2-40B4-BE49-F238E27FC236}">
                <a16:creationId xmlns:a16="http://schemas.microsoft.com/office/drawing/2014/main" id="{9FA23EBD-A462-45C0-B100-91251FCD4E7D}"/>
              </a:ext>
            </a:extLst>
          </p:cNvPr>
          <p:cNvSpPr>
            <a:spLocks noGrp="1"/>
          </p:cNvSpPr>
          <p:nvPr>
            <p:ph idx="1"/>
          </p:nvPr>
        </p:nvSpPr>
        <p:spPr/>
        <p:txBody>
          <a:bodyPr/>
          <a:lstStyle/>
          <a:p>
            <a:r>
              <a:rPr lang="en-US" dirty="0">
                <a:hlinkClick r:id="rId2"/>
              </a:rPr>
              <a:t>La Via Campesina</a:t>
            </a:r>
            <a:endParaRPr lang="en-US" dirty="0"/>
          </a:p>
          <a:p>
            <a:r>
              <a:rPr lang="en-US" dirty="0" err="1">
                <a:hlinkClick r:id="rId3"/>
              </a:rPr>
              <a:t>Nyéléni</a:t>
            </a:r>
            <a:r>
              <a:rPr lang="en-US" dirty="0">
                <a:hlinkClick r:id="rId3"/>
              </a:rPr>
              <a:t> Newsletter </a:t>
            </a:r>
            <a:endParaRPr lang="en-US" dirty="0"/>
          </a:p>
          <a:p>
            <a:r>
              <a:rPr lang="en-US" dirty="0">
                <a:hlinkClick r:id="rId4"/>
              </a:rPr>
              <a:t>People’s Coalition for Food Sovereignty</a:t>
            </a:r>
            <a:r>
              <a:rPr lang="en-US" dirty="0"/>
              <a:t> </a:t>
            </a:r>
          </a:p>
          <a:p>
            <a:r>
              <a:rPr lang="en-US" dirty="0">
                <a:hlinkClick r:id="rId5"/>
              </a:rPr>
              <a:t>International Planning Committee for Food Sovereignty</a:t>
            </a:r>
            <a:endParaRPr lang="en-US" dirty="0"/>
          </a:p>
          <a:p>
            <a:endParaRPr lang="en-US" dirty="0"/>
          </a:p>
          <a:p>
            <a:endParaRPr lang="en-US" dirty="0"/>
          </a:p>
          <a:p>
            <a:r>
              <a:rPr lang="en-US" dirty="0">
                <a:hlinkClick r:id="rId6"/>
              </a:rPr>
              <a:t>Video La Via Campesina TV</a:t>
            </a:r>
            <a:endParaRPr lang="en-US" dirty="0"/>
          </a:p>
        </p:txBody>
      </p:sp>
    </p:spTree>
    <p:extLst>
      <p:ext uri="{BB962C8B-B14F-4D97-AF65-F5344CB8AC3E}">
        <p14:creationId xmlns:p14="http://schemas.microsoft.com/office/powerpoint/2010/main" val="1617159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707B-1E00-4771-998C-2A02E7928038}"/>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8766C347-E0BC-49A5-91BD-AD56EAA3E33E}"/>
              </a:ext>
            </a:extLst>
          </p:cNvPr>
          <p:cNvSpPr>
            <a:spLocks noGrp="1"/>
          </p:cNvSpPr>
          <p:nvPr>
            <p:ph idx="1"/>
          </p:nvPr>
        </p:nvSpPr>
        <p:spPr/>
        <p:txBody>
          <a:bodyPr>
            <a:normAutofit/>
          </a:bodyPr>
          <a:lstStyle/>
          <a:p>
            <a:r>
              <a:rPr lang="en-US" sz="3600" dirty="0"/>
              <a:t>Questions or concerns</a:t>
            </a:r>
            <a:r>
              <a:rPr lang="en-US" sz="3600"/>
              <a:t>? </a:t>
            </a:r>
            <a:endParaRPr lang="en-US" sz="3600" dirty="0"/>
          </a:p>
        </p:txBody>
      </p:sp>
    </p:spTree>
    <p:extLst>
      <p:ext uri="{BB962C8B-B14F-4D97-AF65-F5344CB8AC3E}">
        <p14:creationId xmlns:p14="http://schemas.microsoft.com/office/powerpoint/2010/main" val="62783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0F6E-6D9D-4416-900F-FC415CBCD310}"/>
              </a:ext>
            </a:extLst>
          </p:cNvPr>
          <p:cNvSpPr>
            <a:spLocks noGrp="1"/>
          </p:cNvSpPr>
          <p:nvPr>
            <p:ph type="title"/>
          </p:nvPr>
        </p:nvSpPr>
        <p:spPr/>
        <p:txBody>
          <a:bodyPr/>
          <a:lstStyle/>
          <a:p>
            <a:r>
              <a:rPr lang="en-US" dirty="0"/>
              <a:t>What is Food Sovereignty? </a:t>
            </a:r>
          </a:p>
        </p:txBody>
      </p:sp>
      <p:sp>
        <p:nvSpPr>
          <p:cNvPr id="3" name="Content Placeholder 2">
            <a:extLst>
              <a:ext uri="{FF2B5EF4-FFF2-40B4-BE49-F238E27FC236}">
                <a16:creationId xmlns:a16="http://schemas.microsoft.com/office/drawing/2014/main" id="{2A89F899-1D88-495D-A564-A02C5136E14F}"/>
              </a:ext>
            </a:extLst>
          </p:cNvPr>
          <p:cNvSpPr>
            <a:spLocks noGrp="1"/>
          </p:cNvSpPr>
          <p:nvPr>
            <p:ph idx="1"/>
          </p:nvPr>
        </p:nvSpPr>
        <p:spPr/>
        <p:txBody>
          <a:bodyPr>
            <a:normAutofit fontScale="85000" lnSpcReduction="20000"/>
          </a:bodyPr>
          <a:lstStyle/>
          <a:p>
            <a:r>
              <a:rPr lang="en-CA" sz="2600" b="1" dirty="0"/>
              <a:t>Food sovereignty is difficult to define because it has come to mean many different overlapping ideas. </a:t>
            </a:r>
          </a:p>
          <a:p>
            <a:r>
              <a:rPr lang="en-CA" dirty="0"/>
              <a:t>Patel (2009) </a:t>
            </a:r>
          </a:p>
          <a:p>
            <a:pPr lvl="1"/>
            <a:r>
              <a:rPr lang="en-US" dirty="0"/>
              <a:t>Food sovereignty is, if anything, over defined. There are so many versions of the concept, it is hard to know exactly what it means. The proliferation of overlapping definitions is, however, a symptom of food sovereignty itself, woven into the fabric of food sovereignty by necessity. (p. 664). </a:t>
            </a:r>
          </a:p>
          <a:p>
            <a:r>
              <a:rPr lang="en-US" dirty="0"/>
              <a:t>Alonso-</a:t>
            </a:r>
            <a:r>
              <a:rPr lang="en-US" dirty="0" err="1"/>
              <a:t>Fradejas</a:t>
            </a:r>
            <a:r>
              <a:rPr lang="en-US" dirty="0"/>
              <a:t>, Borras Jr, Holmes, Holt-</a:t>
            </a:r>
            <a:r>
              <a:rPr lang="en-US" dirty="0" err="1"/>
              <a:t>Gimanez</a:t>
            </a:r>
            <a:r>
              <a:rPr lang="en-US" dirty="0"/>
              <a:t>, and Robbins (2015)</a:t>
            </a:r>
          </a:p>
          <a:p>
            <a:pPr lvl="1"/>
            <a:r>
              <a:rPr lang="en-US" dirty="0"/>
              <a:t>The term has become a challenging subject for social science research, and has been interpreted and reinterpreted in various ways by different groups and individuals. Indeed, as it is a concept that is so broadly defined, it spans issues such as </a:t>
            </a:r>
            <a:r>
              <a:rPr lang="en-US" b="1" i="1" dirty="0"/>
              <a:t>food politics, agroecology, land reform, pastoralism, fisheries, biofuels, genetically modified organisms (GMOs), urban gardening, the patenting of life forms, labour migration, the feeding of volatile cities, community initiatives and state policies, public health, climate change, ecological sustainability, and subsistence rights</a:t>
            </a:r>
            <a:r>
              <a:rPr lang="en-US" i="1" dirty="0"/>
              <a:t>. </a:t>
            </a:r>
            <a:r>
              <a:rPr lang="en-US" dirty="0"/>
              <a:t>(p. 443)</a:t>
            </a:r>
          </a:p>
          <a:p>
            <a:r>
              <a:rPr lang="en-US" dirty="0"/>
              <a:t>Qualman (2011) </a:t>
            </a:r>
          </a:p>
          <a:p>
            <a:pPr lvl="1"/>
            <a:r>
              <a:rPr lang="en-US" dirty="0"/>
              <a:t>Food sovereignty…is many things depending on place, time, culture, needs and so on. As with many forward-looking ideas, it is difficult to predict exactly what food sovereignty will look like in practice – to provide an exact blueprint of food sovereignty is not only difficult but also counter-productive. So it might be easier to define what it isn’t. (p.20) </a:t>
            </a:r>
          </a:p>
          <a:p>
            <a:r>
              <a:rPr lang="en-CA" dirty="0"/>
              <a:t> </a:t>
            </a:r>
            <a:endParaRPr lang="en-US" dirty="0"/>
          </a:p>
          <a:p>
            <a:endParaRPr lang="en-US" dirty="0"/>
          </a:p>
        </p:txBody>
      </p:sp>
    </p:spTree>
    <p:extLst>
      <p:ext uri="{BB962C8B-B14F-4D97-AF65-F5344CB8AC3E}">
        <p14:creationId xmlns:p14="http://schemas.microsoft.com/office/powerpoint/2010/main" val="367052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767A-93CD-4ED4-AF2B-ECDD34FDEE61}"/>
              </a:ext>
            </a:extLst>
          </p:cNvPr>
          <p:cNvSpPr>
            <a:spLocks noGrp="1"/>
          </p:cNvSpPr>
          <p:nvPr>
            <p:ph type="title"/>
          </p:nvPr>
        </p:nvSpPr>
        <p:spPr/>
        <p:txBody>
          <a:bodyPr/>
          <a:lstStyle/>
          <a:p>
            <a:r>
              <a:rPr lang="en-US" dirty="0"/>
              <a:t>What is Food Sovereignty?</a:t>
            </a:r>
          </a:p>
        </p:txBody>
      </p:sp>
      <p:sp>
        <p:nvSpPr>
          <p:cNvPr id="3" name="Content Placeholder 2">
            <a:extLst>
              <a:ext uri="{FF2B5EF4-FFF2-40B4-BE49-F238E27FC236}">
                <a16:creationId xmlns:a16="http://schemas.microsoft.com/office/drawing/2014/main" id="{A2939298-BB64-47E8-8021-71083EA261FA}"/>
              </a:ext>
            </a:extLst>
          </p:cNvPr>
          <p:cNvSpPr>
            <a:spLocks noGrp="1"/>
          </p:cNvSpPr>
          <p:nvPr>
            <p:ph idx="1"/>
          </p:nvPr>
        </p:nvSpPr>
        <p:spPr/>
        <p:txBody>
          <a:bodyPr>
            <a:normAutofit fontScale="70000" lnSpcReduction="20000"/>
          </a:bodyPr>
          <a:lstStyle/>
          <a:p>
            <a:r>
              <a:rPr lang="en-US" sz="2100" dirty="0"/>
              <a:t>Food sovereignty is a multidimensional concept that refers to a process and an outcome. </a:t>
            </a:r>
          </a:p>
          <a:p>
            <a:pPr lvl="1"/>
            <a:r>
              <a:rPr lang="en-US" b="1" dirty="0"/>
              <a:t>Process</a:t>
            </a:r>
            <a:r>
              <a:rPr lang="en-US" dirty="0"/>
              <a:t> – it describes a movement, a struggle, a democratic process perpetually in negotiation and always in motion. </a:t>
            </a:r>
          </a:p>
          <a:p>
            <a:pPr lvl="1"/>
            <a:r>
              <a:rPr lang="en-US" b="1" dirty="0"/>
              <a:t>Outcomes</a:t>
            </a:r>
            <a:r>
              <a:rPr lang="en-US" dirty="0"/>
              <a:t> – agreed upon declarations of rights, codes of ethics and guiding principles. These declarations are debated at conferences, meetings, and public forums and carried out by the parties (who agree with the declarations) in local communities. </a:t>
            </a:r>
          </a:p>
          <a:p>
            <a:pPr lvl="2"/>
            <a:r>
              <a:rPr lang="en-US" dirty="0">
                <a:hlinkClick r:id="rId2"/>
              </a:rPr>
              <a:t>Nyéléni</a:t>
            </a:r>
            <a:r>
              <a:rPr lang="en-US" dirty="0"/>
              <a:t> Declaration 2007</a:t>
            </a:r>
          </a:p>
          <a:p>
            <a:pPr lvl="1"/>
            <a:r>
              <a:rPr lang="en-US" b="1" dirty="0"/>
              <a:t>Framework</a:t>
            </a:r>
            <a:r>
              <a:rPr lang="en-US" dirty="0"/>
              <a:t> – Food regimes frameworks for comparative analyses. </a:t>
            </a:r>
          </a:p>
          <a:p>
            <a:r>
              <a:rPr lang="en-US" dirty="0"/>
              <a:t>Food sovereignty refers to: </a:t>
            </a:r>
          </a:p>
          <a:p>
            <a:pPr lvl="1"/>
            <a:r>
              <a:rPr lang="en-US" dirty="0"/>
              <a:t>the rights of nations and people to control their own food economy – to decide how food is produced, consumed, processed, and distributed. </a:t>
            </a:r>
          </a:p>
          <a:p>
            <a:pPr lvl="1"/>
            <a:r>
              <a:rPr lang="en-US" dirty="0"/>
              <a:t>a paradigm, trend, framework, discourse, regime and model. It is the most radical food movement discourse and rivals the corporate neoliberal food system. </a:t>
            </a:r>
          </a:p>
          <a:p>
            <a:pPr lvl="1"/>
            <a:r>
              <a:rPr lang="en-US" dirty="0"/>
              <a:t>a right to food that is of quality, healthy, and culturally appropriate</a:t>
            </a:r>
          </a:p>
          <a:p>
            <a:pPr lvl="1"/>
            <a:r>
              <a:rPr lang="en-US" dirty="0"/>
              <a:t>recognition and respect of women’s role in food production</a:t>
            </a:r>
          </a:p>
          <a:p>
            <a:pPr lvl="1"/>
            <a:r>
              <a:rPr lang="en-US" dirty="0"/>
              <a:t>social justice </a:t>
            </a:r>
          </a:p>
          <a:p>
            <a:pPr lvl="1"/>
            <a:r>
              <a:rPr lang="en-US" dirty="0"/>
              <a:t>environmental sustainability</a:t>
            </a:r>
          </a:p>
          <a:p>
            <a:pPr lvl="1"/>
            <a:r>
              <a:rPr lang="en-CA" dirty="0"/>
              <a:t>recognition and respect for traditional knowledge and Indigenous Peoples</a:t>
            </a:r>
          </a:p>
          <a:p>
            <a:pPr lvl="1"/>
            <a:r>
              <a:rPr lang="en-CA" dirty="0"/>
              <a:t>agrarian reform including collective land rights and protection of Indigenous Peoples’ Lands</a:t>
            </a:r>
          </a:p>
          <a:p>
            <a:pPr lvl="1"/>
            <a:r>
              <a:rPr lang="en-US" dirty="0"/>
              <a:t>‘re-</a:t>
            </a:r>
            <a:r>
              <a:rPr lang="en-US" dirty="0" err="1"/>
              <a:t>commoning</a:t>
            </a:r>
            <a:r>
              <a:rPr lang="en-US" dirty="0"/>
              <a:t>’ land and right to defend land from transnational corporations</a:t>
            </a:r>
          </a:p>
          <a:p>
            <a:pPr lvl="1"/>
            <a:r>
              <a:rPr lang="en-US" dirty="0"/>
              <a:t>against trade liberation</a:t>
            </a:r>
          </a:p>
          <a:p>
            <a:endParaRPr lang="en-US" dirty="0"/>
          </a:p>
        </p:txBody>
      </p:sp>
    </p:spTree>
    <p:extLst>
      <p:ext uri="{BB962C8B-B14F-4D97-AF65-F5344CB8AC3E}">
        <p14:creationId xmlns:p14="http://schemas.microsoft.com/office/powerpoint/2010/main" val="384415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E284-C0F8-4365-998B-35BA512A84FA}"/>
              </a:ext>
            </a:extLst>
          </p:cNvPr>
          <p:cNvSpPr>
            <a:spLocks noGrp="1"/>
          </p:cNvSpPr>
          <p:nvPr>
            <p:ph type="title"/>
          </p:nvPr>
        </p:nvSpPr>
        <p:spPr/>
        <p:txBody>
          <a:bodyPr/>
          <a:lstStyle/>
          <a:p>
            <a:r>
              <a:rPr lang="en-US" dirty="0"/>
              <a:t>Food Sovereignty </a:t>
            </a:r>
            <a:r>
              <a:rPr lang="en-US" sz="2000" dirty="0"/>
              <a:t>(Patel)</a:t>
            </a:r>
            <a:endParaRPr lang="en-US" dirty="0"/>
          </a:p>
        </p:txBody>
      </p:sp>
      <p:sp>
        <p:nvSpPr>
          <p:cNvPr id="3" name="Content Placeholder 2">
            <a:extLst>
              <a:ext uri="{FF2B5EF4-FFF2-40B4-BE49-F238E27FC236}">
                <a16:creationId xmlns:a16="http://schemas.microsoft.com/office/drawing/2014/main" id="{E027FE82-0C9C-47B4-865B-992764A4D328}"/>
              </a:ext>
            </a:extLst>
          </p:cNvPr>
          <p:cNvSpPr>
            <a:spLocks noGrp="1"/>
          </p:cNvSpPr>
          <p:nvPr>
            <p:ph idx="1"/>
          </p:nvPr>
        </p:nvSpPr>
        <p:spPr/>
        <p:txBody>
          <a:bodyPr>
            <a:normAutofit/>
          </a:bodyPr>
          <a:lstStyle/>
          <a:p>
            <a:r>
              <a:rPr lang="en-US" b="1" dirty="0"/>
              <a:t>Food Security </a:t>
            </a:r>
            <a:r>
              <a:rPr lang="en-US" dirty="0"/>
              <a:t>– Food and Agriculture Organization of the UN (FAO):</a:t>
            </a:r>
          </a:p>
          <a:p>
            <a:pPr lvl="1"/>
            <a:r>
              <a:rPr lang="en-US" dirty="0"/>
              <a:t>Food security, at the individual level, household, national, regional and global level [is achieved] when all people, at all times, have physical and economic access to sufficient, safe and nutritious foods to meet their dietary needs and food preferences for an active and healthy life (1996)</a:t>
            </a:r>
            <a:endParaRPr lang="en-US" b="1" dirty="0"/>
          </a:p>
          <a:p>
            <a:r>
              <a:rPr lang="en-US" b="1" dirty="0"/>
              <a:t>Via Campesina (1996)</a:t>
            </a:r>
          </a:p>
          <a:p>
            <a:pPr lvl="1"/>
            <a:r>
              <a:rPr lang="en-US" dirty="0"/>
              <a:t>Long-term food security depends on those who produce food and care for the natural environment. As stewards of food producing resources we hold the following principles as the necessary condition for achieving food security…Food is a basic human right. This can only be realized in a system where food sovereignty is guaranteed. </a:t>
            </a:r>
            <a:r>
              <a:rPr lang="en-US" b="1" i="1" dirty="0"/>
              <a:t>Food sovereignty </a:t>
            </a:r>
            <a:r>
              <a:rPr lang="en-US" dirty="0"/>
              <a:t>is the right of each nation to maintain and develop its own capacity to produce its basic foods respecting cultural and productive diversity. We have the right to produce our own food in our own territory. Food sovereignty is a precondition to genuine food security</a:t>
            </a:r>
          </a:p>
        </p:txBody>
      </p:sp>
    </p:spTree>
    <p:extLst>
      <p:ext uri="{BB962C8B-B14F-4D97-AF65-F5344CB8AC3E}">
        <p14:creationId xmlns:p14="http://schemas.microsoft.com/office/powerpoint/2010/main" val="194640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C1CA-2CD7-5C60-F676-1ED0D61AAC0B}"/>
              </a:ext>
            </a:extLst>
          </p:cNvPr>
          <p:cNvSpPr>
            <a:spLocks noGrp="1"/>
          </p:cNvSpPr>
          <p:nvPr>
            <p:ph type="title"/>
          </p:nvPr>
        </p:nvSpPr>
        <p:spPr/>
        <p:txBody>
          <a:bodyPr/>
          <a:lstStyle/>
          <a:p>
            <a:r>
              <a:rPr lang="en-US" dirty="0"/>
              <a:t>Post-Capitalist Approaches - Trends</a:t>
            </a:r>
          </a:p>
        </p:txBody>
      </p:sp>
      <p:sp>
        <p:nvSpPr>
          <p:cNvPr id="3" name="Content Placeholder 2">
            <a:extLst>
              <a:ext uri="{FF2B5EF4-FFF2-40B4-BE49-F238E27FC236}">
                <a16:creationId xmlns:a16="http://schemas.microsoft.com/office/drawing/2014/main" id="{0E4E348C-A49D-D512-96BF-48C361FB9A5F}"/>
              </a:ext>
            </a:extLst>
          </p:cNvPr>
          <p:cNvSpPr>
            <a:spLocks noGrp="1"/>
          </p:cNvSpPr>
          <p:nvPr>
            <p:ph idx="1"/>
          </p:nvPr>
        </p:nvSpPr>
        <p:spPr/>
        <p:txBody>
          <a:bodyPr/>
          <a:lstStyle/>
          <a:p>
            <a:r>
              <a:rPr lang="en-US" dirty="0">
                <a:sym typeface="Wingdings" pitchFamily="2" charset="2"/>
              </a:rPr>
              <a:t>No Change  Corporations are amazing, capitalism is great.</a:t>
            </a:r>
          </a:p>
          <a:p>
            <a:r>
              <a:rPr lang="en-US" dirty="0">
                <a:sym typeface="Wingdings" pitchFamily="2" charset="2"/>
              </a:rPr>
              <a:t>Reformist  Corporations and capitalism can do/be bad but can be improved. </a:t>
            </a:r>
          </a:p>
          <a:p>
            <a:r>
              <a:rPr lang="en-US" dirty="0">
                <a:sym typeface="Wingdings" pitchFamily="2" charset="2"/>
              </a:rPr>
              <a:t>Interstitial  We need alternatives that are democratic and community-based (crack theory)</a:t>
            </a:r>
          </a:p>
          <a:p>
            <a:r>
              <a:rPr lang="en-US" dirty="0">
                <a:sym typeface="Wingdings" pitchFamily="2" charset="2"/>
              </a:rPr>
              <a:t>Revolutionary  We need to overthrow the system.</a:t>
            </a:r>
          </a:p>
          <a:p>
            <a:r>
              <a:rPr lang="en-US" dirty="0">
                <a:sym typeface="Wingdings" pitchFamily="2" charset="2"/>
              </a:rPr>
              <a:t>No change  The contradictions of capitalism will eventually lead to its own demise. </a:t>
            </a:r>
          </a:p>
          <a:p>
            <a:endParaRPr lang="en-US" dirty="0">
              <a:sym typeface="Wingdings" pitchFamily="2" charset="2"/>
            </a:endParaRPr>
          </a:p>
          <a:p>
            <a:endParaRPr lang="en-US" dirty="0"/>
          </a:p>
        </p:txBody>
      </p:sp>
      <p:sp>
        <p:nvSpPr>
          <p:cNvPr id="5" name="TextBox 4">
            <a:extLst>
              <a:ext uri="{FF2B5EF4-FFF2-40B4-BE49-F238E27FC236}">
                <a16:creationId xmlns:a16="http://schemas.microsoft.com/office/drawing/2014/main" id="{9207593D-6B94-9881-43EC-833F22F23CE7}"/>
              </a:ext>
            </a:extLst>
          </p:cNvPr>
          <p:cNvSpPr txBox="1"/>
          <p:nvPr/>
        </p:nvSpPr>
        <p:spPr>
          <a:xfrm>
            <a:off x="3049859" y="3244334"/>
            <a:ext cx="6099716" cy="369332"/>
          </a:xfrm>
          <a:prstGeom prst="rect">
            <a:avLst/>
          </a:prstGeom>
          <a:noFill/>
        </p:spPr>
        <p:txBody>
          <a:bodyPr wrap="square">
            <a:spAutoFit/>
          </a:bodyPr>
          <a:lstStyle/>
          <a:p>
            <a:r>
              <a:rPr lang="en-CA" b="0" i="0" u="none" strike="noStrike" dirty="0">
                <a:solidFill>
                  <a:srgbClr val="000000"/>
                </a:solidFill>
                <a:effectLst/>
              </a:rPr>
              <a:t> </a:t>
            </a:r>
            <a:endParaRPr lang="en-US" dirty="0"/>
          </a:p>
        </p:txBody>
      </p:sp>
    </p:spTree>
    <p:extLst>
      <p:ext uri="{BB962C8B-B14F-4D97-AF65-F5344CB8AC3E}">
        <p14:creationId xmlns:p14="http://schemas.microsoft.com/office/powerpoint/2010/main" val="413140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diagram of strategies for change&#10;&#10;Description automatically generated">
            <a:extLst>
              <a:ext uri="{FF2B5EF4-FFF2-40B4-BE49-F238E27FC236}">
                <a16:creationId xmlns:a16="http://schemas.microsoft.com/office/drawing/2014/main" id="{D80A138A-2414-8FAC-2ED2-D2BAEBB816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9864" y="905933"/>
            <a:ext cx="9464276" cy="5039728"/>
          </a:xfrm>
          <a:prstGeom prst="rect">
            <a:avLst/>
          </a:prstGeom>
        </p:spPr>
      </p:pic>
    </p:spTree>
    <p:extLst>
      <p:ext uri="{BB962C8B-B14F-4D97-AF65-F5344CB8AC3E}">
        <p14:creationId xmlns:p14="http://schemas.microsoft.com/office/powerpoint/2010/main" val="184421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food system&#10;&#10;Description automatically generated with medium confidence">
            <a:extLst>
              <a:ext uri="{FF2B5EF4-FFF2-40B4-BE49-F238E27FC236}">
                <a16:creationId xmlns:a16="http://schemas.microsoft.com/office/drawing/2014/main" id="{74FD8A9F-CB2F-FD5F-190C-9A5B9D2F22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356" y="1009455"/>
            <a:ext cx="10337292" cy="4832683"/>
          </a:xfrm>
          <a:prstGeom prst="rect">
            <a:avLst/>
          </a:prstGeom>
        </p:spPr>
      </p:pic>
    </p:spTree>
    <p:extLst>
      <p:ext uri="{BB962C8B-B14F-4D97-AF65-F5344CB8AC3E}">
        <p14:creationId xmlns:p14="http://schemas.microsoft.com/office/powerpoint/2010/main" val="90216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37506C-1882-448E-9DB3-3B136B63A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88" y="511083"/>
            <a:ext cx="11532253" cy="5381718"/>
          </a:xfrm>
          <a:prstGeom prst="rect">
            <a:avLst/>
          </a:prstGeom>
        </p:spPr>
      </p:pic>
    </p:spTree>
    <p:extLst>
      <p:ext uri="{BB962C8B-B14F-4D97-AF65-F5344CB8AC3E}">
        <p14:creationId xmlns:p14="http://schemas.microsoft.com/office/powerpoint/2010/main" val="395302478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3219</TotalTime>
  <Words>1070</Words>
  <Application>Microsoft Macintosh PowerPoint</Application>
  <PresentationFormat>Widescreen</PresentationFormat>
  <Paragraphs>148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Avenir Black</vt:lpstr>
      <vt:lpstr>Avenir Next</vt:lpstr>
      <vt:lpstr>Calibri</vt:lpstr>
      <vt:lpstr>Calibri Light</vt:lpstr>
      <vt:lpstr>Helvetica</vt:lpstr>
      <vt:lpstr>Wingdings</vt:lpstr>
      <vt:lpstr>Retrospect</vt:lpstr>
      <vt:lpstr>Urban Agriculture</vt:lpstr>
      <vt:lpstr>Discussion?</vt:lpstr>
      <vt:lpstr>What is Food Sovereignty? </vt:lpstr>
      <vt:lpstr>What is Food Sovereignty?</vt:lpstr>
      <vt:lpstr>Food Sovereignty (Patel)</vt:lpstr>
      <vt:lpstr>Post-Capitalist Approaches - Trends</vt:lpstr>
      <vt:lpstr>PowerPoint Presentation</vt:lpstr>
      <vt:lpstr>PowerPoint Presentation</vt:lpstr>
      <vt:lpstr>PowerPoint Presentation</vt:lpstr>
      <vt:lpstr>PowerPoint Presentation</vt:lpstr>
      <vt:lpstr>Food Regimes (Wittman, 2011)</vt:lpstr>
      <vt:lpstr>Community Food Sovereignty</vt:lpstr>
      <vt:lpstr>Discussion?</vt:lpstr>
      <vt:lpstr>Building Food Sovereignty Through Action Research</vt:lpstr>
      <vt:lpstr>PowerPoint Presentation</vt:lpstr>
      <vt:lpstr>Take back the Economy  Gibson-Graham, J.K., Cameron, J., Healy, S. (2013) Take Back the Economy: An Ethical Guide for Transforming Communities, University of Minnesota Press </vt:lpstr>
      <vt:lpstr>PowerPoint Presentation</vt:lpstr>
      <vt:lpstr>PowerPoint Presentation</vt:lpstr>
      <vt:lpstr>PowerPoint Presentation</vt:lpstr>
      <vt:lpstr>Building Food Sovereignty Through Action Research</vt:lpstr>
      <vt:lpstr>Action Spirals</vt:lpstr>
      <vt:lpstr>Information about Food Sovereignty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279</cp:revision>
  <dcterms:created xsi:type="dcterms:W3CDTF">2016-08-29T02:04:56Z</dcterms:created>
  <dcterms:modified xsi:type="dcterms:W3CDTF">2024-02-21T16:12:09Z</dcterms:modified>
</cp:coreProperties>
</file>